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68" r:id="rId6"/>
    <p:sldId id="258" r:id="rId7"/>
    <p:sldId id="259" r:id="rId8"/>
    <p:sldId id="265" r:id="rId9"/>
    <p:sldId id="260" r:id="rId10"/>
    <p:sldId id="266" r:id="rId11"/>
    <p:sldId id="271" r:id="rId12"/>
    <p:sldId id="261" r:id="rId13"/>
    <p:sldId id="262" r:id="rId14"/>
    <p:sldId id="273" r:id="rId15"/>
    <p:sldId id="274"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D1D086-FF6A-4758-B570-167C5E769F27}"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1D086-FF6A-4758-B570-167C5E769F27}"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1D086-FF6A-4758-B570-167C5E769F27}"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1D086-FF6A-4758-B570-167C5E769F27}"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1D086-FF6A-4758-B570-167C5E769F27}"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D1D086-FF6A-4758-B570-167C5E769F27}"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D1D086-FF6A-4758-B570-167C5E769F27}"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D1D086-FF6A-4758-B570-167C5E769F27}"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1D086-FF6A-4758-B570-167C5E769F27}" type="datetimeFigureOut">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3AE59-0681-4A3B-A2B9-F4020DBAD8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1D086-FF6A-4758-B570-167C5E769F27}"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3AE59-0681-4A3B-A2B9-F4020DBAD8F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D1D086-FF6A-4758-B570-167C5E769F27}" type="datetimeFigureOut">
              <a:rPr lang="en-US" smtClean="0"/>
              <a:t>8/25/2015</a:t>
            </a:fld>
            <a:endParaRPr lang="en-US"/>
          </a:p>
        </p:txBody>
      </p:sp>
      <p:sp>
        <p:nvSpPr>
          <p:cNvPr id="9" name="Slide Number Placeholder 8"/>
          <p:cNvSpPr>
            <a:spLocks noGrp="1"/>
          </p:cNvSpPr>
          <p:nvPr>
            <p:ph type="sldNum" sz="quarter" idx="11"/>
          </p:nvPr>
        </p:nvSpPr>
        <p:spPr/>
        <p:txBody>
          <a:bodyPr/>
          <a:lstStyle/>
          <a:p>
            <a:fld id="{D3D3AE59-0681-4A3B-A2B9-F4020DBAD8F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3D3AE59-0681-4A3B-A2B9-F4020DBAD8F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D1D086-FF6A-4758-B570-167C5E769F27}" type="datetimeFigureOut">
              <a:rPr lang="en-US" smtClean="0"/>
              <a:t>8/25/2015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Integrity Policy</a:t>
            </a:r>
            <a:endParaRPr lang="en-US" dirty="0"/>
          </a:p>
        </p:txBody>
      </p:sp>
      <p:sp>
        <p:nvSpPr>
          <p:cNvPr id="3" name="Subtitle 2"/>
          <p:cNvSpPr>
            <a:spLocks noGrp="1"/>
          </p:cNvSpPr>
          <p:nvPr>
            <p:ph type="subTitle" idx="1"/>
          </p:nvPr>
        </p:nvSpPr>
        <p:spPr/>
        <p:txBody>
          <a:bodyPr/>
          <a:lstStyle/>
          <a:p>
            <a:r>
              <a:rPr lang="en-US" dirty="0" smtClean="0"/>
              <a:t>AHS Policy and Procedures</a:t>
            </a:r>
          </a:p>
          <a:p>
            <a:r>
              <a:rPr lang="en-US" smtClean="0"/>
              <a:t>Stacy Schultz</a:t>
            </a:r>
            <a:endParaRPr lang="en-US" dirty="0"/>
          </a:p>
        </p:txBody>
      </p:sp>
    </p:spTree>
    <p:extLst>
      <p:ext uri="{BB962C8B-B14F-4D97-AF65-F5344CB8AC3E}">
        <p14:creationId xmlns:p14="http://schemas.microsoft.com/office/powerpoint/2010/main" val="3522325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b="1" dirty="0" smtClean="0"/>
              <a:t>Important Considerations</a:t>
            </a:r>
            <a:endParaRPr lang="en-US" dirty="0"/>
          </a:p>
          <a:p>
            <a:r>
              <a:rPr lang="en-US" i="1" dirty="0" smtClean="0"/>
              <a:t>These </a:t>
            </a:r>
            <a:r>
              <a:rPr lang="en-US" i="1" dirty="0"/>
              <a:t>offenses do not need to occur in the same class or during the same academic year to be considered consecutive offenses. </a:t>
            </a:r>
            <a:r>
              <a:rPr lang="en-US" i="1" dirty="0" smtClean="0"/>
              <a:t> </a:t>
            </a:r>
          </a:p>
          <a:p>
            <a:r>
              <a:rPr lang="en-US" i="1" dirty="0" smtClean="0"/>
              <a:t>The </a:t>
            </a:r>
            <a:r>
              <a:rPr lang="en-US" i="1" dirty="0"/>
              <a:t>policy is in effect throughout a student's entire high school career and each offense will progress to the next level</a:t>
            </a:r>
            <a:r>
              <a:rPr lang="en-US" i="1" dirty="0" smtClean="0"/>
              <a:t>.</a:t>
            </a:r>
          </a:p>
          <a:p>
            <a:r>
              <a:rPr lang="en-US" i="1" dirty="0" smtClean="0"/>
              <a:t>If third offense is in same class, will be dropped from course and receive an “F” for a grade.</a:t>
            </a:r>
            <a:endParaRPr lang="en-US" i="1"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sz="1600" dirty="0" smtClean="0"/>
              <a:t>Austin </a:t>
            </a:r>
            <a:r>
              <a:rPr lang="en-US" sz="1600" dirty="0"/>
              <a:t>Public Schools. </a:t>
            </a:r>
            <a:r>
              <a:rPr lang="en-US" sz="1600" i="1" dirty="0"/>
              <a:t>Student Handbook</a:t>
            </a:r>
            <a:r>
              <a:rPr lang="en-US" sz="1600" dirty="0"/>
              <a:t>. June 2012. Austin High School, Austin, Minnesota.</a:t>
            </a:r>
          </a:p>
          <a:p>
            <a:pPr marL="114300" indent="0">
              <a:buNone/>
            </a:pPr>
            <a:endParaRPr lang="en-US" dirty="0"/>
          </a:p>
        </p:txBody>
      </p:sp>
    </p:spTree>
    <p:extLst>
      <p:ext uri="{BB962C8B-B14F-4D97-AF65-F5344CB8AC3E}">
        <p14:creationId xmlns:p14="http://schemas.microsoft.com/office/powerpoint/2010/main" val="3279935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a:bodyPr>
          <a:lstStyle/>
          <a:p>
            <a:r>
              <a:rPr lang="en-US" sz="3600" b="1" dirty="0" smtClean="0"/>
              <a:t>What are some strategies that support Academic Integrity?</a:t>
            </a:r>
          </a:p>
          <a:p>
            <a:pPr marL="114300" indent="0">
              <a:buNone/>
            </a:pPr>
            <a:endParaRPr lang="en-US" sz="3600" dirty="0"/>
          </a:p>
          <a:p>
            <a:endParaRPr lang="en-US" dirty="0"/>
          </a:p>
        </p:txBody>
      </p:sp>
    </p:spTree>
    <p:extLst>
      <p:ext uri="{BB962C8B-B14F-4D97-AF65-F5344CB8AC3E}">
        <p14:creationId xmlns:p14="http://schemas.microsoft.com/office/powerpoint/2010/main" val="4143641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appropriate help by…</a:t>
            </a:r>
            <a:endParaRPr lang="en-US" dirty="0"/>
          </a:p>
        </p:txBody>
      </p:sp>
      <p:sp>
        <p:nvSpPr>
          <p:cNvPr id="3" name="Content Placeholder 2"/>
          <p:cNvSpPr>
            <a:spLocks noGrp="1"/>
          </p:cNvSpPr>
          <p:nvPr>
            <p:ph idx="1"/>
          </p:nvPr>
        </p:nvSpPr>
        <p:spPr/>
        <p:txBody>
          <a:bodyPr/>
          <a:lstStyle/>
          <a:p>
            <a:r>
              <a:rPr lang="en-US" dirty="0" smtClean="0"/>
              <a:t>Working together to devise an answer</a:t>
            </a:r>
          </a:p>
          <a:p>
            <a:r>
              <a:rPr lang="en-US" dirty="0" smtClean="0"/>
              <a:t>Helping a friend to find </a:t>
            </a:r>
            <a:r>
              <a:rPr lang="en-US" dirty="0" smtClean="0"/>
              <a:t>general area in </a:t>
            </a:r>
            <a:r>
              <a:rPr lang="en-US" dirty="0" smtClean="0"/>
              <a:t>the text </a:t>
            </a:r>
            <a:r>
              <a:rPr lang="en-US" dirty="0" smtClean="0"/>
              <a:t>where an </a:t>
            </a:r>
            <a:r>
              <a:rPr lang="en-US" dirty="0" smtClean="0"/>
              <a:t>answer would be found</a:t>
            </a:r>
          </a:p>
          <a:p>
            <a:r>
              <a:rPr lang="en-US" dirty="0" smtClean="0"/>
              <a:t>Referring a friend to a resource that helped you to find the answer</a:t>
            </a:r>
          </a:p>
          <a:p>
            <a:endParaRPr lang="en-US" dirty="0"/>
          </a:p>
        </p:txBody>
      </p:sp>
    </p:spTree>
    <p:extLst>
      <p:ext uri="{BB962C8B-B14F-4D97-AF65-F5344CB8AC3E}">
        <p14:creationId xmlns:p14="http://schemas.microsoft.com/office/powerpoint/2010/main" val="976391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say?</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What do I say when I am asked to violate the Academic Integrity Policy?</a:t>
            </a:r>
          </a:p>
          <a:p>
            <a:r>
              <a:rPr lang="en-US" sz="2800" dirty="0" smtClean="0"/>
              <a:t>“I found the answer to that question on page 6.”</a:t>
            </a:r>
          </a:p>
          <a:p>
            <a:r>
              <a:rPr lang="en-US" sz="2800" dirty="0" smtClean="0"/>
              <a:t>“I went to the teacher for help on that – you should go and see them.”</a:t>
            </a:r>
          </a:p>
          <a:p>
            <a:r>
              <a:rPr lang="en-US" sz="2800" dirty="0" smtClean="0"/>
              <a:t>“What do you think it should be?” </a:t>
            </a:r>
          </a:p>
          <a:p>
            <a:r>
              <a:rPr lang="en-US" sz="2800" dirty="0" smtClean="0"/>
              <a:t>“I can’t give you the answer, but I will listen to what you come up with and give you my thoughts.”</a:t>
            </a:r>
            <a:endParaRPr lang="en-US" sz="2800" dirty="0"/>
          </a:p>
        </p:txBody>
      </p:sp>
    </p:spTree>
    <p:extLst>
      <p:ext uri="{BB962C8B-B14F-4D97-AF65-F5344CB8AC3E}">
        <p14:creationId xmlns:p14="http://schemas.microsoft.com/office/powerpoint/2010/main" val="2985513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Academic Integrity?</a:t>
            </a:r>
            <a:endParaRPr lang="en-US" dirty="0"/>
          </a:p>
        </p:txBody>
      </p:sp>
      <p:sp>
        <p:nvSpPr>
          <p:cNvPr id="3" name="Content Placeholder 2"/>
          <p:cNvSpPr>
            <a:spLocks noGrp="1"/>
          </p:cNvSpPr>
          <p:nvPr>
            <p:ph idx="1"/>
          </p:nvPr>
        </p:nvSpPr>
        <p:spPr/>
        <p:txBody>
          <a:bodyPr>
            <a:normAutofit/>
          </a:bodyPr>
          <a:lstStyle/>
          <a:p>
            <a:r>
              <a:rPr lang="en-US" sz="3200" b="1" i="1" u="sng" dirty="0" smtClean="0"/>
              <a:t>Integrity</a:t>
            </a:r>
            <a:r>
              <a:rPr lang="en-US" sz="3200" dirty="0" smtClean="0"/>
              <a:t> is:  adherence to moral and ethical principles, soundness of moral character and honesty. </a:t>
            </a:r>
          </a:p>
          <a:p>
            <a:pPr marL="114300" indent="0">
              <a:buNone/>
            </a:pPr>
            <a:r>
              <a:rPr lang="en-US" sz="1600" dirty="0" smtClean="0"/>
              <a:t>"</a:t>
            </a:r>
            <a:r>
              <a:rPr lang="en-US" sz="1600" dirty="0"/>
              <a:t>Integrity." </a:t>
            </a:r>
            <a:r>
              <a:rPr lang="en-US" sz="1600" i="1" dirty="0" err="1"/>
              <a:t>Dictionary.com</a:t>
            </a:r>
            <a:r>
              <a:rPr lang="en-US" sz="1600" dirty="0"/>
              <a:t>. </a:t>
            </a:r>
            <a:r>
              <a:rPr lang="en-US" sz="1600" dirty="0" err="1"/>
              <a:t>Dictionary.com</a:t>
            </a:r>
            <a:r>
              <a:rPr lang="en-US" sz="1600" dirty="0"/>
              <a:t>, </a:t>
            </a:r>
            <a:r>
              <a:rPr lang="en-US" sz="1600" dirty="0" err="1"/>
              <a:t>n.d.</a:t>
            </a:r>
            <a:r>
              <a:rPr lang="en-US" sz="1600" dirty="0"/>
              <a:t> Web. 11 Sept. 2012. &lt;http://</a:t>
            </a:r>
            <a:r>
              <a:rPr lang="en-US" sz="1600" dirty="0" err="1"/>
              <a:t>dictionary.reference.com</a:t>
            </a:r>
            <a:r>
              <a:rPr lang="en-US" sz="1600" dirty="0"/>
              <a:t>/browse/</a:t>
            </a:r>
            <a:r>
              <a:rPr lang="en-US" sz="1600" dirty="0" err="1"/>
              <a:t>integrity?s</a:t>
            </a:r>
            <a:r>
              <a:rPr lang="en-US" sz="1600" dirty="0"/>
              <a:t>=t&gt;</a:t>
            </a:r>
            <a:r>
              <a:rPr lang="en-US" sz="1600" dirty="0" smtClean="0"/>
              <a:t>.</a:t>
            </a:r>
          </a:p>
          <a:p>
            <a:pPr marL="114300" indent="0">
              <a:buNone/>
            </a:pPr>
            <a:endParaRPr lang="en-US" sz="1600" dirty="0" smtClean="0"/>
          </a:p>
          <a:p>
            <a:r>
              <a:rPr lang="en-US" sz="3200" b="1" i="1" u="sng" dirty="0" smtClean="0"/>
              <a:t>Academic Integrity </a:t>
            </a:r>
            <a:r>
              <a:rPr lang="en-US" sz="3200" dirty="0" smtClean="0"/>
              <a:t>is:  the core set of values and principles that guide honest and responsible educational decisions. </a:t>
            </a:r>
          </a:p>
          <a:p>
            <a:pPr marL="114300" indent="0">
              <a:buNone/>
            </a:pPr>
            <a:endParaRPr lang="en-US" dirty="0"/>
          </a:p>
        </p:txBody>
      </p:sp>
    </p:spTree>
    <p:extLst>
      <p:ext uri="{BB962C8B-B14F-4D97-AF65-F5344CB8AC3E}">
        <p14:creationId xmlns:p14="http://schemas.microsoft.com/office/powerpoint/2010/main" val="2816884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 is </a:t>
            </a:r>
            <a:r>
              <a:rPr lang="en-US" b="1" i="1" u="sng" dirty="0" smtClean="0"/>
              <a:t>NOT</a:t>
            </a:r>
            <a:r>
              <a:rPr lang="en-US" dirty="0" smtClean="0"/>
              <a:t>:</a:t>
            </a:r>
            <a:endParaRPr lang="en-US" dirty="0"/>
          </a:p>
        </p:txBody>
      </p:sp>
      <p:sp>
        <p:nvSpPr>
          <p:cNvPr id="3" name="Content Placeholder 2"/>
          <p:cNvSpPr>
            <a:spLocks noGrp="1"/>
          </p:cNvSpPr>
          <p:nvPr>
            <p:ph idx="1"/>
          </p:nvPr>
        </p:nvSpPr>
        <p:spPr/>
        <p:txBody>
          <a:bodyPr>
            <a:normAutofit/>
          </a:bodyPr>
          <a:lstStyle/>
          <a:p>
            <a:r>
              <a:rPr lang="en-US" sz="4800" dirty="0" smtClean="0"/>
              <a:t>Cheating</a:t>
            </a:r>
          </a:p>
          <a:p>
            <a:r>
              <a:rPr lang="en-US" sz="4800" dirty="0" smtClean="0"/>
              <a:t>Plagiarism</a:t>
            </a:r>
            <a:endParaRPr lang="en-US" sz="4800" dirty="0"/>
          </a:p>
        </p:txBody>
      </p:sp>
    </p:spTree>
    <p:extLst>
      <p:ext uri="{BB962C8B-B14F-4D97-AF65-F5344CB8AC3E}">
        <p14:creationId xmlns:p14="http://schemas.microsoft.com/office/powerpoint/2010/main" val="2521821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Academic Integrity is doing the right thing even when no one is watching</a:t>
            </a:r>
          </a:p>
          <a:p>
            <a:endParaRPr lang="en-US" sz="4400" dirty="0"/>
          </a:p>
          <a:p>
            <a:pPr lvl="1"/>
            <a:r>
              <a:rPr lang="en-US" sz="4400" dirty="0"/>
              <a:t>It means showing your knowledge and giving credit where credit is due.</a:t>
            </a:r>
          </a:p>
          <a:p>
            <a:pPr lvl="1"/>
            <a:endParaRPr lang="en-US" sz="4200" dirty="0"/>
          </a:p>
        </p:txBody>
      </p:sp>
    </p:spTree>
    <p:extLst>
      <p:ext uri="{BB962C8B-B14F-4D97-AF65-F5344CB8AC3E}">
        <p14:creationId xmlns:p14="http://schemas.microsoft.com/office/powerpoint/2010/main" val="418707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marL="114300" indent="0">
              <a:buNone/>
            </a:pPr>
            <a:r>
              <a:rPr lang="en-US" dirty="0"/>
              <a:t>Austin Public Schools. </a:t>
            </a:r>
            <a:r>
              <a:rPr lang="en-US" i="1" dirty="0"/>
              <a:t>Student Handbook</a:t>
            </a:r>
            <a:r>
              <a:rPr lang="en-US" dirty="0"/>
              <a:t>. June 2012. Austin High School, Austin, Minnesota.</a:t>
            </a:r>
          </a:p>
          <a:p>
            <a:pPr marL="114300" indent="0">
              <a:buNone/>
            </a:pPr>
            <a:endParaRPr lang="en-US" smtClean="0"/>
          </a:p>
          <a:p>
            <a:pPr marL="114300" indent="0">
              <a:buNone/>
            </a:pPr>
            <a:r>
              <a:rPr lang="en-US" smtClean="0"/>
              <a:t>"</a:t>
            </a:r>
            <a:r>
              <a:rPr lang="en-US" dirty="0"/>
              <a:t>Integrity." </a:t>
            </a:r>
            <a:r>
              <a:rPr lang="en-US" i="1" dirty="0" err="1"/>
              <a:t>Dictionary.com</a:t>
            </a:r>
            <a:r>
              <a:rPr lang="en-US" dirty="0"/>
              <a:t>. </a:t>
            </a:r>
            <a:r>
              <a:rPr lang="en-US" dirty="0" err="1"/>
              <a:t>Dictionary.com</a:t>
            </a:r>
            <a:r>
              <a:rPr lang="en-US" dirty="0"/>
              <a:t>, </a:t>
            </a:r>
            <a:r>
              <a:rPr lang="en-US" dirty="0" err="1"/>
              <a:t>n.d.</a:t>
            </a:r>
            <a:r>
              <a:rPr lang="en-US" dirty="0"/>
              <a:t> Web. 11 Sept. 2012. &lt;http://</a:t>
            </a:r>
            <a:r>
              <a:rPr lang="en-US" dirty="0" err="1"/>
              <a:t>dictionary.reference.com</a:t>
            </a:r>
            <a:r>
              <a:rPr lang="en-US" dirty="0"/>
              <a:t>/browse/</a:t>
            </a:r>
            <a:r>
              <a:rPr lang="en-US" dirty="0" err="1"/>
              <a:t>integrity?s</a:t>
            </a:r>
            <a:r>
              <a:rPr lang="en-US" dirty="0"/>
              <a:t>=t&gt;.</a:t>
            </a:r>
          </a:p>
          <a:p>
            <a:endParaRPr lang="en-US" dirty="0"/>
          </a:p>
        </p:txBody>
      </p:sp>
    </p:spTree>
    <p:extLst>
      <p:ext uri="{BB962C8B-B14F-4D97-AF65-F5344CB8AC3E}">
        <p14:creationId xmlns:p14="http://schemas.microsoft.com/office/powerpoint/2010/main" val="304285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Academic Integrity?</a:t>
            </a:r>
            <a:endParaRPr lang="en-US" dirty="0"/>
          </a:p>
        </p:txBody>
      </p:sp>
      <p:sp>
        <p:nvSpPr>
          <p:cNvPr id="3" name="Content Placeholder 2"/>
          <p:cNvSpPr>
            <a:spLocks noGrp="1"/>
          </p:cNvSpPr>
          <p:nvPr>
            <p:ph idx="1"/>
          </p:nvPr>
        </p:nvSpPr>
        <p:spPr/>
        <p:txBody>
          <a:bodyPr>
            <a:normAutofit/>
          </a:bodyPr>
          <a:lstStyle/>
          <a:p>
            <a:r>
              <a:rPr lang="en-US" sz="3200" b="1" i="1" u="sng" dirty="0" smtClean="0"/>
              <a:t>Integrity</a:t>
            </a:r>
            <a:r>
              <a:rPr lang="en-US" sz="3200" dirty="0" smtClean="0"/>
              <a:t> is:  adherence to moral and ethical principles, soundness of moral character and honesty.  </a:t>
            </a:r>
          </a:p>
          <a:p>
            <a:pPr marL="114300" indent="0">
              <a:buNone/>
            </a:pPr>
            <a:r>
              <a:rPr lang="en-US" sz="1600" dirty="0"/>
              <a:t>"Integrity." </a:t>
            </a:r>
            <a:r>
              <a:rPr lang="en-US" sz="1600" i="1" dirty="0" err="1"/>
              <a:t>Dictionary.com</a:t>
            </a:r>
            <a:r>
              <a:rPr lang="en-US" sz="1600" dirty="0"/>
              <a:t>. </a:t>
            </a:r>
            <a:r>
              <a:rPr lang="en-US" sz="1600" dirty="0" err="1"/>
              <a:t>Dictionary.com</a:t>
            </a:r>
            <a:r>
              <a:rPr lang="en-US" sz="1600" dirty="0"/>
              <a:t>, </a:t>
            </a:r>
            <a:r>
              <a:rPr lang="en-US" sz="1600" dirty="0" err="1"/>
              <a:t>n.d.</a:t>
            </a:r>
            <a:r>
              <a:rPr lang="en-US" sz="1600" dirty="0"/>
              <a:t> Web. 11 Sept. 2012. &lt;http://</a:t>
            </a:r>
            <a:r>
              <a:rPr lang="en-US" sz="1600" dirty="0" err="1"/>
              <a:t>dictionary.reference.com</a:t>
            </a:r>
            <a:r>
              <a:rPr lang="en-US" sz="1600" dirty="0"/>
              <a:t>/browse/</a:t>
            </a:r>
            <a:r>
              <a:rPr lang="en-US" sz="1600" dirty="0" err="1"/>
              <a:t>integrity?s</a:t>
            </a:r>
            <a:r>
              <a:rPr lang="en-US" sz="1600" dirty="0"/>
              <a:t>=t&gt;.</a:t>
            </a:r>
            <a:endParaRPr lang="en-US" sz="1600" dirty="0" smtClean="0"/>
          </a:p>
          <a:p>
            <a:r>
              <a:rPr lang="en-US" sz="3200" b="1" i="1" u="sng" dirty="0" smtClean="0"/>
              <a:t>Academic Integrity </a:t>
            </a:r>
            <a:r>
              <a:rPr lang="en-US" sz="3200" dirty="0" smtClean="0"/>
              <a:t>is:  the core set of values and principles that guide honest and responsible educational decisions.</a:t>
            </a:r>
          </a:p>
          <a:p>
            <a:pPr marL="114300" indent="0">
              <a:buNone/>
            </a:pPr>
            <a:endParaRPr lang="en-US" dirty="0"/>
          </a:p>
        </p:txBody>
      </p:sp>
    </p:spTree>
    <p:extLst>
      <p:ext uri="{BB962C8B-B14F-4D97-AF65-F5344CB8AC3E}">
        <p14:creationId xmlns:p14="http://schemas.microsoft.com/office/powerpoint/2010/main" val="1427211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value this at AHS?</a:t>
            </a:r>
            <a:endParaRPr lang="en-US" dirty="0"/>
          </a:p>
        </p:txBody>
      </p:sp>
      <p:sp>
        <p:nvSpPr>
          <p:cNvPr id="3" name="Content Placeholder 2"/>
          <p:cNvSpPr>
            <a:spLocks noGrp="1"/>
          </p:cNvSpPr>
          <p:nvPr>
            <p:ph idx="1"/>
          </p:nvPr>
        </p:nvSpPr>
        <p:spPr/>
        <p:txBody>
          <a:bodyPr>
            <a:normAutofit/>
          </a:bodyPr>
          <a:lstStyle/>
          <a:p>
            <a:r>
              <a:rPr lang="en-US" sz="2400" dirty="0" smtClean="0"/>
              <a:t>Goal with Academic Integrity is to:</a:t>
            </a:r>
          </a:p>
          <a:p>
            <a:pPr lvl="1"/>
            <a:r>
              <a:rPr lang="en-US" sz="2400" dirty="0" smtClean="0"/>
              <a:t>Foster an environment that supports students in the development of honest and sound moral character at Austin High School.</a:t>
            </a:r>
          </a:p>
          <a:p>
            <a:pPr lvl="1"/>
            <a:r>
              <a:rPr lang="en-US" sz="2400" dirty="0"/>
              <a:t>Have students understand the value of doing their own work and being assessed on what they know</a:t>
            </a:r>
            <a:r>
              <a:rPr lang="en-US" sz="2400" dirty="0" smtClean="0"/>
              <a:t>.</a:t>
            </a:r>
          </a:p>
          <a:p>
            <a:pPr lvl="2"/>
            <a:r>
              <a:rPr lang="en-US" sz="2000" dirty="0" smtClean="0"/>
              <a:t>With competency (Academic Knowledge);</a:t>
            </a:r>
          </a:p>
          <a:p>
            <a:pPr lvl="2"/>
            <a:r>
              <a:rPr lang="en-US" sz="2000" dirty="0" smtClean="0"/>
              <a:t>With ownership </a:t>
            </a:r>
            <a:r>
              <a:rPr lang="en-US" sz="2000" dirty="0"/>
              <a:t>(Life Skills</a:t>
            </a:r>
            <a:r>
              <a:rPr lang="en-US" sz="2000" dirty="0" smtClean="0"/>
              <a:t>);</a:t>
            </a:r>
          </a:p>
          <a:p>
            <a:pPr lvl="2"/>
            <a:r>
              <a:rPr lang="en-US" sz="2000" dirty="0" smtClean="0"/>
              <a:t>With pride (Character).</a:t>
            </a:r>
          </a:p>
          <a:p>
            <a:pPr marL="114300" indent="0">
              <a:buNone/>
            </a:pPr>
            <a:endParaRPr lang="en-US" dirty="0"/>
          </a:p>
        </p:txBody>
      </p:sp>
    </p:spTree>
    <p:extLst>
      <p:ext uri="{BB962C8B-B14F-4D97-AF65-F5344CB8AC3E}">
        <p14:creationId xmlns:p14="http://schemas.microsoft.com/office/powerpoint/2010/main" val="3922816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 is </a:t>
            </a:r>
            <a:r>
              <a:rPr lang="en-US" b="1" i="1" u="sng" dirty="0" smtClean="0"/>
              <a:t>NOT</a:t>
            </a:r>
            <a:r>
              <a:rPr lang="en-US" dirty="0" smtClean="0"/>
              <a:t>:</a:t>
            </a:r>
            <a:endParaRPr lang="en-US" dirty="0"/>
          </a:p>
        </p:txBody>
      </p:sp>
      <p:sp>
        <p:nvSpPr>
          <p:cNvPr id="3" name="Content Placeholder 2"/>
          <p:cNvSpPr>
            <a:spLocks noGrp="1"/>
          </p:cNvSpPr>
          <p:nvPr>
            <p:ph idx="1"/>
          </p:nvPr>
        </p:nvSpPr>
        <p:spPr/>
        <p:txBody>
          <a:bodyPr>
            <a:normAutofit/>
          </a:bodyPr>
          <a:lstStyle/>
          <a:p>
            <a:r>
              <a:rPr lang="en-US" sz="4800" dirty="0" smtClean="0"/>
              <a:t>Cheating</a:t>
            </a:r>
          </a:p>
          <a:p>
            <a:r>
              <a:rPr lang="en-US" sz="4800" dirty="0" smtClean="0"/>
              <a:t>Plagiarism</a:t>
            </a:r>
            <a:endParaRPr lang="en-US" sz="4800" dirty="0"/>
          </a:p>
        </p:txBody>
      </p:sp>
    </p:spTree>
    <p:extLst>
      <p:ext uri="{BB962C8B-B14F-4D97-AF65-F5344CB8AC3E}">
        <p14:creationId xmlns:p14="http://schemas.microsoft.com/office/powerpoint/2010/main" val="2136315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Cheating?</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b="1" cap="small" dirty="0"/>
              <a:t>Cheating</a:t>
            </a:r>
            <a:r>
              <a:rPr lang="en-US" dirty="0"/>
              <a:t> is defined as any situation in which a student</a:t>
            </a:r>
            <a:r>
              <a:rPr lang="en-US" dirty="0" smtClean="0"/>
              <a:t>:</a:t>
            </a:r>
          </a:p>
          <a:p>
            <a:pPr lvl="0"/>
            <a:r>
              <a:rPr lang="en-US" dirty="0" smtClean="0"/>
              <a:t>Copies </a:t>
            </a:r>
            <a:r>
              <a:rPr lang="en-US" dirty="0"/>
              <a:t>another student's </a:t>
            </a:r>
            <a:r>
              <a:rPr lang="en-US" dirty="0">
                <a:solidFill>
                  <a:srgbClr val="00B050"/>
                </a:solidFill>
              </a:rPr>
              <a:t>homework</a:t>
            </a:r>
            <a:r>
              <a:rPr lang="en-US" dirty="0"/>
              <a:t> with or without his/her permission;</a:t>
            </a:r>
          </a:p>
          <a:p>
            <a:pPr lvl="0"/>
            <a:r>
              <a:rPr lang="en-US" dirty="0"/>
              <a:t>Copies answers from another student's </a:t>
            </a:r>
            <a:r>
              <a:rPr lang="en-US" dirty="0">
                <a:solidFill>
                  <a:srgbClr val="00B050"/>
                </a:solidFill>
              </a:rPr>
              <a:t>test or quiz</a:t>
            </a:r>
            <a:r>
              <a:rPr lang="en-US" dirty="0"/>
              <a:t>;</a:t>
            </a:r>
          </a:p>
          <a:p>
            <a:pPr lvl="0"/>
            <a:r>
              <a:rPr lang="en-US" dirty="0"/>
              <a:t>Is responsible for or participates in the transference of </a:t>
            </a:r>
            <a:r>
              <a:rPr lang="en-US" dirty="0">
                <a:solidFill>
                  <a:srgbClr val="00B050"/>
                </a:solidFill>
              </a:rPr>
              <a:t>confidential information</a:t>
            </a:r>
            <a:r>
              <a:rPr lang="en-US" dirty="0"/>
              <a:t> (e.g. test answers or test/quiz copies) from one class to another;</a:t>
            </a:r>
          </a:p>
          <a:p>
            <a:pPr lvl="0"/>
            <a:r>
              <a:rPr lang="en-US" dirty="0"/>
              <a:t>Brings to a testing situation or received during a testing situation without authorization, </a:t>
            </a:r>
            <a:r>
              <a:rPr lang="en-US" dirty="0">
                <a:solidFill>
                  <a:srgbClr val="00B050"/>
                </a:solidFill>
              </a:rPr>
              <a:t>written information </a:t>
            </a:r>
            <a:r>
              <a:rPr lang="en-US" dirty="0"/>
              <a:t>that is pertinent to a test, quiz or class activity</a:t>
            </a:r>
            <a:r>
              <a:rPr lang="en-US" dirty="0" smtClean="0"/>
              <a:t>.</a:t>
            </a:r>
          </a:p>
          <a:p>
            <a:pPr marL="114300" lvl="0" indent="0">
              <a:buNone/>
            </a:pPr>
            <a:endParaRPr lang="en-US" dirty="0"/>
          </a:p>
          <a:p>
            <a:pPr marL="114300" indent="0">
              <a:buNone/>
            </a:pPr>
            <a:r>
              <a:rPr lang="en-US" i="1" dirty="0"/>
              <a:t>All work submitted for credit in any class at Austin High School is expected to be the original work of the student submitting it.  Students who allow their work to be copied (along with the other students involved) will be penalized.</a:t>
            </a:r>
          </a:p>
          <a:p>
            <a:pPr marL="114300" indent="0">
              <a:buNone/>
            </a:pPr>
            <a:endParaRPr lang="en-US" dirty="0" smtClean="0"/>
          </a:p>
          <a:p>
            <a:pPr marL="114300" indent="0">
              <a:buNone/>
            </a:pPr>
            <a:endParaRPr lang="en-US" sz="1700" dirty="0" smtClean="0"/>
          </a:p>
          <a:p>
            <a:pPr marL="114300" indent="0">
              <a:buNone/>
            </a:pPr>
            <a:endParaRPr lang="en-US" sz="1700" dirty="0"/>
          </a:p>
          <a:p>
            <a:pPr marL="114300" indent="0">
              <a:buNone/>
            </a:pPr>
            <a:r>
              <a:rPr lang="en-US" sz="1700" dirty="0" smtClean="0"/>
              <a:t>Austin </a:t>
            </a:r>
            <a:r>
              <a:rPr lang="en-US" sz="1700" dirty="0"/>
              <a:t>Public Schools. </a:t>
            </a:r>
            <a:r>
              <a:rPr lang="en-US" sz="1700" i="1" dirty="0"/>
              <a:t>Student Handbook</a:t>
            </a:r>
            <a:r>
              <a:rPr lang="en-US" sz="1700" dirty="0"/>
              <a:t>. June 2012. Austin High School, Austin, Minnesota.</a:t>
            </a:r>
          </a:p>
          <a:p>
            <a:pPr marL="114300" indent="0">
              <a:buNone/>
            </a:pPr>
            <a:endParaRPr lang="en-US" dirty="0"/>
          </a:p>
        </p:txBody>
      </p:sp>
    </p:spTree>
    <p:extLst>
      <p:ext uri="{BB962C8B-B14F-4D97-AF65-F5344CB8AC3E}">
        <p14:creationId xmlns:p14="http://schemas.microsoft.com/office/powerpoint/2010/main" val="1076451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Plagiarism?</a:t>
            </a:r>
            <a:endParaRPr lang="en-US" dirty="0"/>
          </a:p>
        </p:txBody>
      </p:sp>
      <p:sp>
        <p:nvSpPr>
          <p:cNvPr id="3" name="Content Placeholder 2"/>
          <p:cNvSpPr>
            <a:spLocks noGrp="1"/>
          </p:cNvSpPr>
          <p:nvPr>
            <p:ph idx="1"/>
          </p:nvPr>
        </p:nvSpPr>
        <p:spPr/>
        <p:txBody>
          <a:bodyPr>
            <a:normAutofit/>
          </a:bodyPr>
          <a:lstStyle/>
          <a:p>
            <a:pPr marL="114300" indent="0">
              <a:buNone/>
            </a:pPr>
            <a:r>
              <a:rPr lang="en-US" b="1" cap="small" dirty="0"/>
              <a:t>Plagiarism</a:t>
            </a:r>
            <a:r>
              <a:rPr lang="en-US" dirty="0"/>
              <a:t> is defined as the borrowing or restating of another person's work and claiming it as your own, without giving credit to the original source.  </a:t>
            </a:r>
            <a:r>
              <a:rPr lang="en-US" dirty="0" smtClean="0"/>
              <a:t>Citing </a:t>
            </a:r>
            <a:r>
              <a:rPr lang="en-US" dirty="0"/>
              <a:t>it in your </a:t>
            </a:r>
            <a:r>
              <a:rPr lang="en-US" dirty="0" smtClean="0"/>
              <a:t>bibliography/works cited page </a:t>
            </a:r>
            <a:r>
              <a:rPr lang="en-US" dirty="0"/>
              <a:t>is not enough. </a:t>
            </a:r>
            <a:endParaRPr lang="en-US" dirty="0" smtClean="0"/>
          </a:p>
          <a:p>
            <a:r>
              <a:rPr lang="en-US" dirty="0" smtClean="0"/>
              <a:t>Plagiarism </a:t>
            </a:r>
            <a:r>
              <a:rPr lang="en-US" dirty="0"/>
              <a:t>can range from </a:t>
            </a:r>
            <a:r>
              <a:rPr lang="en-US" dirty="0" smtClean="0">
                <a:solidFill>
                  <a:srgbClr val="00B050"/>
                </a:solidFill>
              </a:rPr>
              <a:t>copying</a:t>
            </a:r>
            <a:r>
              <a:rPr lang="en-US" dirty="0" smtClean="0"/>
              <a:t> </a:t>
            </a:r>
            <a:r>
              <a:rPr lang="en-US" dirty="0"/>
              <a:t>an entire paper to cutting and pasting specific sentences, paragraphs, or sections.  </a:t>
            </a:r>
            <a:endParaRPr lang="en-US" dirty="0" smtClean="0"/>
          </a:p>
          <a:p>
            <a:r>
              <a:rPr lang="en-US" dirty="0" smtClean="0"/>
              <a:t>To </a:t>
            </a:r>
            <a:r>
              <a:rPr lang="en-US" dirty="0"/>
              <a:t>avoid plagiarizing another person's writing, it is important to acknowledge the source of your information through footnotes, parenthetical citations, and/or in-text </a:t>
            </a:r>
            <a:r>
              <a:rPr lang="en-US" dirty="0" smtClean="0"/>
              <a:t>citations</a:t>
            </a:r>
          </a:p>
          <a:p>
            <a:endParaRPr lang="en-US" dirty="0"/>
          </a:p>
          <a:p>
            <a:endParaRPr lang="en-US" dirty="0" smtClean="0"/>
          </a:p>
          <a:p>
            <a:pPr marL="114300" indent="0">
              <a:buNone/>
            </a:pPr>
            <a:r>
              <a:rPr lang="en-US" sz="1600" dirty="0" smtClean="0"/>
              <a:t>Austin </a:t>
            </a:r>
            <a:r>
              <a:rPr lang="en-US" sz="1600" dirty="0"/>
              <a:t>Public Schools. </a:t>
            </a:r>
            <a:r>
              <a:rPr lang="en-US" sz="1600" i="1" dirty="0"/>
              <a:t>Student Handbook</a:t>
            </a:r>
            <a:r>
              <a:rPr lang="en-US" sz="1600" dirty="0"/>
              <a:t>. June 2012. Austin High School, Austin, Minnesota.</a:t>
            </a:r>
          </a:p>
          <a:p>
            <a:pPr marL="114300" indent="0">
              <a:buNone/>
            </a:pPr>
            <a:endParaRPr lang="en-US" dirty="0"/>
          </a:p>
        </p:txBody>
      </p:sp>
    </p:spTree>
    <p:extLst>
      <p:ext uri="{BB962C8B-B14F-4D97-AF65-F5344CB8AC3E}">
        <p14:creationId xmlns:p14="http://schemas.microsoft.com/office/powerpoint/2010/main" val="1708111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a:bodyPr>
          <a:lstStyle/>
          <a:p>
            <a:r>
              <a:rPr lang="en-US" b="1" dirty="0" smtClean="0"/>
              <a:t>First Offense</a:t>
            </a:r>
          </a:p>
          <a:p>
            <a:pPr lvl="1"/>
            <a:r>
              <a:rPr lang="en-US" dirty="0"/>
              <a:t>Meet with teacher and administrator</a:t>
            </a:r>
          </a:p>
          <a:p>
            <a:pPr lvl="1"/>
            <a:r>
              <a:rPr lang="en-US" dirty="0"/>
              <a:t>Complete Ethics Study Guide and view “In the Mix” within five school days</a:t>
            </a:r>
          </a:p>
          <a:p>
            <a:pPr lvl="2"/>
            <a:r>
              <a:rPr lang="en-US" dirty="0"/>
              <a:t>Failure = Saturday School to complete ethics study</a:t>
            </a:r>
          </a:p>
          <a:p>
            <a:pPr lvl="1"/>
            <a:r>
              <a:rPr lang="en-US" dirty="0" smtClean="0"/>
              <a:t>Five </a:t>
            </a:r>
            <a:r>
              <a:rPr lang="en-US" dirty="0"/>
              <a:t>school days to complete alternate assessment</a:t>
            </a:r>
          </a:p>
          <a:p>
            <a:pPr lvl="2"/>
            <a:r>
              <a:rPr lang="en-US" dirty="0"/>
              <a:t>Unless teacher establishes different time frame</a:t>
            </a:r>
          </a:p>
          <a:p>
            <a:pPr lvl="2"/>
            <a:r>
              <a:rPr lang="en-US" dirty="0"/>
              <a:t>Student will initiate retake process</a:t>
            </a:r>
          </a:p>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sz="1600" dirty="0" smtClean="0"/>
              <a:t>Austin </a:t>
            </a:r>
            <a:r>
              <a:rPr lang="en-US" sz="1600" dirty="0"/>
              <a:t>Public Schools. </a:t>
            </a:r>
            <a:r>
              <a:rPr lang="en-US" sz="1600" i="1" dirty="0"/>
              <a:t>Student Handbook</a:t>
            </a:r>
            <a:r>
              <a:rPr lang="en-US" sz="1600" dirty="0"/>
              <a:t>. June </a:t>
            </a:r>
            <a:r>
              <a:rPr lang="en-US" sz="1600" dirty="0" smtClean="0"/>
              <a:t>2014. </a:t>
            </a:r>
            <a:r>
              <a:rPr lang="en-US" sz="1600" dirty="0"/>
              <a:t>Austin High School, Austin, Minnesota.</a:t>
            </a:r>
          </a:p>
          <a:p>
            <a:pPr marL="114300" indent="0">
              <a:buNone/>
            </a:pPr>
            <a:endParaRPr lang="en-US" dirty="0"/>
          </a:p>
        </p:txBody>
      </p:sp>
    </p:spTree>
    <p:extLst>
      <p:ext uri="{BB962C8B-B14F-4D97-AF65-F5344CB8AC3E}">
        <p14:creationId xmlns:p14="http://schemas.microsoft.com/office/powerpoint/2010/main" val="2840554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lnSpcReduction="10000"/>
          </a:bodyPr>
          <a:lstStyle/>
          <a:p>
            <a:r>
              <a:rPr lang="en-US" b="1" dirty="0" smtClean="0"/>
              <a:t>Second Offense</a:t>
            </a:r>
          </a:p>
          <a:p>
            <a:pPr lvl="1"/>
            <a:r>
              <a:rPr lang="en-US" dirty="0"/>
              <a:t>Meet with teacher and administrator</a:t>
            </a:r>
          </a:p>
          <a:p>
            <a:pPr lvl="1"/>
            <a:r>
              <a:rPr lang="en-US" dirty="0"/>
              <a:t>Complete Reflective </a:t>
            </a:r>
            <a:r>
              <a:rPr lang="en-US" dirty="0" smtClean="0"/>
              <a:t>Essay </a:t>
            </a:r>
            <a:r>
              <a:rPr lang="en-US" dirty="0"/>
              <a:t>based upon Ethics Study Guide within five school days</a:t>
            </a:r>
          </a:p>
          <a:p>
            <a:pPr lvl="2"/>
            <a:r>
              <a:rPr lang="en-US" dirty="0"/>
              <a:t>Failure = Saturday School to complete reflective essay</a:t>
            </a:r>
          </a:p>
          <a:p>
            <a:pPr lvl="1"/>
            <a:r>
              <a:rPr lang="en-US" dirty="0"/>
              <a:t>One Saturday School assigned</a:t>
            </a:r>
          </a:p>
          <a:p>
            <a:pPr lvl="1"/>
            <a:r>
              <a:rPr lang="en-US" dirty="0" smtClean="0"/>
              <a:t>Five </a:t>
            </a:r>
            <a:r>
              <a:rPr lang="en-US" dirty="0"/>
              <a:t>school days to complete alternate assessment</a:t>
            </a:r>
          </a:p>
          <a:p>
            <a:pPr lvl="2"/>
            <a:r>
              <a:rPr lang="en-US" dirty="0"/>
              <a:t>Unless teacher establishes different time frame</a:t>
            </a:r>
          </a:p>
          <a:p>
            <a:pPr lvl="2"/>
            <a:r>
              <a:rPr lang="en-US" dirty="0"/>
              <a:t>Student will initiate retake process</a:t>
            </a:r>
          </a:p>
          <a:p>
            <a:pPr marL="114300" indent="0">
              <a:buNone/>
            </a:pPr>
            <a:endParaRPr lang="en-US" dirty="0" smtClean="0"/>
          </a:p>
          <a:p>
            <a:pPr marL="114300" indent="0">
              <a:buNone/>
            </a:pPr>
            <a:endParaRPr lang="en-US" dirty="0"/>
          </a:p>
          <a:p>
            <a:pPr marL="114300" indent="0">
              <a:buNone/>
            </a:pPr>
            <a:endParaRPr lang="en-US" dirty="0" smtClean="0"/>
          </a:p>
          <a:p>
            <a:pPr marL="114300" indent="0">
              <a:buNone/>
            </a:pPr>
            <a:r>
              <a:rPr lang="en-US" sz="1600" dirty="0" smtClean="0"/>
              <a:t>Austin </a:t>
            </a:r>
            <a:r>
              <a:rPr lang="en-US" sz="1600" dirty="0"/>
              <a:t>Public Schools. </a:t>
            </a:r>
            <a:r>
              <a:rPr lang="en-US" sz="1600" i="1" dirty="0"/>
              <a:t>Student Handbook</a:t>
            </a:r>
            <a:r>
              <a:rPr lang="en-US" sz="1600" dirty="0"/>
              <a:t>. June </a:t>
            </a:r>
            <a:r>
              <a:rPr lang="en-US" sz="1600" dirty="0" smtClean="0"/>
              <a:t>2014. </a:t>
            </a:r>
            <a:r>
              <a:rPr lang="en-US" sz="1600" dirty="0"/>
              <a:t>Austin High School, Austin, Minnesota.</a:t>
            </a:r>
          </a:p>
          <a:p>
            <a:pPr marL="114300" indent="0">
              <a:buNone/>
            </a:pPr>
            <a:endParaRPr lang="en-US" dirty="0"/>
          </a:p>
        </p:txBody>
      </p:sp>
    </p:spTree>
    <p:extLst>
      <p:ext uri="{BB962C8B-B14F-4D97-AF65-F5344CB8AC3E}">
        <p14:creationId xmlns:p14="http://schemas.microsoft.com/office/powerpoint/2010/main" val="399850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lnSpcReduction="10000"/>
          </a:bodyPr>
          <a:lstStyle/>
          <a:p>
            <a:r>
              <a:rPr lang="en-US" b="1" dirty="0" smtClean="0"/>
              <a:t>Third Offense</a:t>
            </a:r>
          </a:p>
          <a:p>
            <a:pPr lvl="1"/>
            <a:r>
              <a:rPr lang="en-US" dirty="0"/>
              <a:t>Meet with teacher and administrator</a:t>
            </a:r>
          </a:p>
          <a:p>
            <a:pPr lvl="1"/>
            <a:r>
              <a:rPr lang="en-US" dirty="0"/>
              <a:t>Complete additional Reflective  Essay within five school days</a:t>
            </a:r>
          </a:p>
          <a:p>
            <a:pPr lvl="2"/>
            <a:r>
              <a:rPr lang="en-US" dirty="0"/>
              <a:t>Failure = Saturday School to complete reflective essay</a:t>
            </a:r>
          </a:p>
          <a:p>
            <a:pPr lvl="1"/>
            <a:r>
              <a:rPr lang="en-US" dirty="0"/>
              <a:t>One Saturday School assigned</a:t>
            </a:r>
          </a:p>
          <a:p>
            <a:pPr lvl="1"/>
            <a:r>
              <a:rPr lang="en-US" dirty="0" smtClean="0"/>
              <a:t>Five school </a:t>
            </a:r>
            <a:r>
              <a:rPr lang="en-US" dirty="0"/>
              <a:t>days to complete alternate assessment</a:t>
            </a:r>
          </a:p>
          <a:p>
            <a:pPr lvl="2"/>
            <a:r>
              <a:rPr lang="en-US" dirty="0"/>
              <a:t>Unless teacher establishes different time frame</a:t>
            </a:r>
          </a:p>
          <a:p>
            <a:pPr lvl="2"/>
            <a:r>
              <a:rPr lang="en-US" dirty="0"/>
              <a:t>Student will initiate retake process</a:t>
            </a:r>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sz="1600" dirty="0"/>
          </a:p>
          <a:p>
            <a:pPr marL="114300" indent="0">
              <a:buNone/>
            </a:pPr>
            <a:r>
              <a:rPr lang="en-US" sz="1600" dirty="0"/>
              <a:t>Austin Public Schools. </a:t>
            </a:r>
            <a:r>
              <a:rPr lang="en-US" sz="1600" i="1" dirty="0"/>
              <a:t>Student Handbook</a:t>
            </a:r>
            <a:r>
              <a:rPr lang="en-US" sz="1600" dirty="0"/>
              <a:t>. June 2012. Austin High School, Austin, Minnesota.</a:t>
            </a:r>
          </a:p>
          <a:p>
            <a:pPr marL="114300" indent="0">
              <a:buNone/>
            </a:pPr>
            <a:endParaRPr lang="en-US" dirty="0"/>
          </a:p>
        </p:txBody>
      </p:sp>
    </p:spTree>
    <p:extLst>
      <p:ext uri="{BB962C8B-B14F-4D97-AF65-F5344CB8AC3E}">
        <p14:creationId xmlns:p14="http://schemas.microsoft.com/office/powerpoint/2010/main" val="30120969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336CB0ADB136458EABAB6990B8557E" ma:contentTypeVersion="2" ma:contentTypeDescription="Create a new document." ma:contentTypeScope="" ma:versionID="301a4b81bf48e1b7cc0fce6721a6e3b4">
  <xsd:schema xmlns:xsd="http://www.w3.org/2001/XMLSchema" xmlns:xs="http://www.w3.org/2001/XMLSchema" xmlns:p="http://schemas.microsoft.com/office/2006/metadata/properties" xmlns:ns1="http://schemas.microsoft.com/sharepoint/v3" xmlns:ns2="8f8b9968-4c05-45a3-b730-c3269e4fbc23" targetNamespace="http://schemas.microsoft.com/office/2006/metadata/properties" ma:root="true" ma:fieldsID="199c526c707feb57740b4f84396b62c8" ns1:_="" ns2:_="">
    <xsd:import namespace="http://schemas.microsoft.com/sharepoint/v3"/>
    <xsd:import namespace="8f8b9968-4c05-45a3-b730-c3269e4fbc23"/>
    <xsd:element name="properties">
      <xsd:complexType>
        <xsd:sequence>
          <xsd:element name="documentManagement">
            <xsd:complexType>
              <xsd:all>
                <xsd:element ref="ns1:PublishingStartDate" minOccurs="0"/>
                <xsd:element ref="ns1:PublishingExpirationDate" minOccurs="0"/>
                <xsd:element ref="ns2:Doc_x0020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8b9968-4c05-45a3-b730-c3269e4fbc23" elementFormDefault="qualified">
    <xsd:import namespace="http://schemas.microsoft.com/office/2006/documentManagement/types"/>
    <xsd:import namespace="http://schemas.microsoft.com/office/infopath/2007/PartnerControls"/>
    <xsd:element name="Doc_x0020_Version" ma:index="10" nillable="true" ma:displayName="Doc Version" ma:internalName="Doc_x0020_Vers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_x0020_Version xmlns="8f8b9968-4c05-45a3-b730-c3269e4fbc23" xsi:nil="true"/>
  </documentManagement>
</p:properties>
</file>

<file path=customXml/itemProps1.xml><?xml version="1.0" encoding="utf-8"?>
<ds:datastoreItem xmlns:ds="http://schemas.openxmlformats.org/officeDocument/2006/customXml" ds:itemID="{28430581-C496-463C-AD6E-802C95EE366B}"/>
</file>

<file path=customXml/itemProps2.xml><?xml version="1.0" encoding="utf-8"?>
<ds:datastoreItem xmlns:ds="http://schemas.openxmlformats.org/officeDocument/2006/customXml" ds:itemID="{5A602389-EAC5-4F36-9906-9C33B0D62190}"/>
</file>

<file path=customXml/itemProps3.xml><?xml version="1.0" encoding="utf-8"?>
<ds:datastoreItem xmlns:ds="http://schemas.openxmlformats.org/officeDocument/2006/customXml" ds:itemID="{13863C6B-07B4-4E1B-A690-19B939AA6935}"/>
</file>

<file path=docProps/app.xml><?xml version="1.0" encoding="utf-8"?>
<Properties xmlns="http://schemas.openxmlformats.org/officeDocument/2006/extended-properties" xmlns:vt="http://schemas.openxmlformats.org/officeDocument/2006/docPropsVTypes">
  <Template>Adjacency</Template>
  <TotalTime>171</TotalTime>
  <Words>789</Words>
  <Application>Microsoft Office PowerPoint</Application>
  <PresentationFormat>On-screen Show (4:3)</PresentationFormat>
  <Paragraphs>112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Adjacency</vt:lpstr>
      <vt:lpstr>Academic Integrity Policy</vt:lpstr>
      <vt:lpstr>What is Academic Integrity?</vt:lpstr>
      <vt:lpstr>Why do we value this at AHS?</vt:lpstr>
      <vt:lpstr>Academic Integrity is NOT:</vt:lpstr>
      <vt:lpstr>What is Cheating?</vt:lpstr>
      <vt:lpstr>What is Plagiarism?</vt:lpstr>
      <vt:lpstr>Consequences</vt:lpstr>
      <vt:lpstr>Consequences</vt:lpstr>
      <vt:lpstr>Consequences</vt:lpstr>
      <vt:lpstr>Consequences</vt:lpstr>
      <vt:lpstr>So…</vt:lpstr>
      <vt:lpstr>Access appropriate help by…</vt:lpstr>
      <vt:lpstr>What do I say?</vt:lpstr>
      <vt:lpstr>What is Academic Integrity?</vt:lpstr>
      <vt:lpstr>Academic Integrity is NOT:</vt:lpstr>
      <vt:lpstr>So…</vt:lpstr>
      <vt:lpstr>Works Cited</vt:lpstr>
    </vt:vector>
  </TitlesOfParts>
  <Company>ISD 492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Cheating and Plagiarism</dc:title>
  <dc:creator>baskin, katie</dc:creator>
  <cp:lastModifiedBy>schultz, stacy</cp:lastModifiedBy>
  <cp:revision>18</cp:revision>
  <dcterms:created xsi:type="dcterms:W3CDTF">2011-12-05T14:15:53Z</dcterms:created>
  <dcterms:modified xsi:type="dcterms:W3CDTF">2015-08-25T14:22:01Z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0x01010015336CB0ADB136458EABAB6990B8557E</vt:lpwstr>
  </property>
</Properties>
</file>