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9" r:id="rId1"/>
  </p:sldMasterIdLst>
  <p:notesMasterIdLst>
    <p:notesMasterId r:id="rId56"/>
  </p:notesMasterIdLst>
  <p:sldIdLst>
    <p:sldId id="256" r:id="rId2"/>
    <p:sldId id="263" r:id="rId3"/>
    <p:sldId id="257" r:id="rId4"/>
    <p:sldId id="258" r:id="rId5"/>
    <p:sldId id="264" r:id="rId6"/>
    <p:sldId id="259" r:id="rId7"/>
    <p:sldId id="260" r:id="rId8"/>
    <p:sldId id="261" r:id="rId9"/>
    <p:sldId id="262" r:id="rId10"/>
    <p:sldId id="265" r:id="rId11"/>
    <p:sldId id="266" r:id="rId12"/>
    <p:sldId id="335" r:id="rId13"/>
    <p:sldId id="267" r:id="rId14"/>
    <p:sldId id="273" r:id="rId15"/>
    <p:sldId id="270" r:id="rId16"/>
    <p:sldId id="275" r:id="rId17"/>
    <p:sldId id="277" r:id="rId18"/>
    <p:sldId id="279" r:id="rId19"/>
    <p:sldId id="281" r:id="rId20"/>
    <p:sldId id="282" r:id="rId21"/>
    <p:sldId id="283" r:id="rId22"/>
    <p:sldId id="284" r:id="rId23"/>
    <p:sldId id="291" r:id="rId24"/>
    <p:sldId id="289" r:id="rId25"/>
    <p:sldId id="292" r:id="rId26"/>
    <p:sldId id="293" r:id="rId27"/>
    <p:sldId id="294" r:id="rId28"/>
    <p:sldId id="298" r:id="rId29"/>
    <p:sldId id="296" r:id="rId30"/>
    <p:sldId id="299" r:id="rId31"/>
    <p:sldId id="301" r:id="rId32"/>
    <p:sldId id="303" r:id="rId33"/>
    <p:sldId id="305" r:id="rId34"/>
    <p:sldId id="307" r:id="rId35"/>
    <p:sldId id="309" r:id="rId36"/>
    <p:sldId id="311" r:id="rId37"/>
    <p:sldId id="313" r:id="rId38"/>
    <p:sldId id="315" r:id="rId39"/>
    <p:sldId id="317" r:id="rId40"/>
    <p:sldId id="319" r:id="rId41"/>
    <p:sldId id="320" r:id="rId42"/>
    <p:sldId id="331" r:id="rId43"/>
    <p:sldId id="324" r:id="rId44"/>
    <p:sldId id="327" r:id="rId45"/>
    <p:sldId id="323" r:id="rId46"/>
    <p:sldId id="328" r:id="rId47"/>
    <p:sldId id="322" r:id="rId48"/>
    <p:sldId id="337" r:id="rId49"/>
    <p:sldId id="329" r:id="rId50"/>
    <p:sldId id="336" r:id="rId51"/>
    <p:sldId id="326" r:id="rId52"/>
    <p:sldId id="330" r:id="rId53"/>
    <p:sldId id="333" r:id="rId54"/>
    <p:sldId id="33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27" autoAdjust="0"/>
  </p:normalViewPr>
  <p:slideViewPr>
    <p:cSldViewPr snapToGrid="0">
      <p:cViewPr varScale="1">
        <p:scale>
          <a:sx n="107" d="100"/>
          <a:sy n="107" d="100"/>
        </p:scale>
        <p:origin x="2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666A7-D19E-4716-B969-D3972B7D19DE}" type="doc">
      <dgm:prSet loTypeId="urn:microsoft.com/office/officeart/2005/8/layout/process4" loCatId="process" qsTypeId="urn:microsoft.com/office/officeart/2005/8/quickstyle/simple1" qsCatId="simple" csTypeId="urn:microsoft.com/office/officeart/2005/8/colors/accent1_2" csCatId="accent1" phldr="1"/>
      <dgm:spPr/>
    </dgm:pt>
    <dgm:pt modelId="{AD3BD552-9CEF-45B4-857A-530C7FD106B9}">
      <dgm:prSet phldrT="[Text]" custT="1"/>
      <dgm:spPr>
        <a:xfrm>
          <a:off x="2753312" y="245074"/>
          <a:ext cx="3524440" cy="3524440"/>
        </a:xfrm>
      </dgm:spPr>
      <dgm:t>
        <a:bodyPr/>
        <a:lstStyle/>
        <a:p>
          <a:r>
            <a:rPr lang="en-US" sz="2000" baseline="0" dirty="0" smtClean="0">
              <a:solidFill>
                <a:schemeClr val="bg1"/>
              </a:solidFill>
              <a:latin typeface="Calibri" panose="020F0502020204030204"/>
              <a:ea typeface="+mn-ea"/>
              <a:cs typeface="+mn-cs"/>
            </a:rPr>
            <a:t>Step One: Collect/ Analyze Data</a:t>
          </a:r>
          <a:endParaRPr lang="en-US" sz="2000" baseline="0" dirty="0">
            <a:solidFill>
              <a:schemeClr val="bg1"/>
            </a:solidFill>
            <a:latin typeface="Calibri" panose="020F0502020204030204"/>
            <a:ea typeface="+mn-ea"/>
            <a:cs typeface="+mn-cs"/>
          </a:endParaRPr>
        </a:p>
      </dgm:t>
    </dgm:pt>
    <dgm:pt modelId="{5A0CC6AC-0495-48C7-9E18-0BE8988902C8}" type="parTrans" cxnId="{A8B146B7-3777-4AA9-B6EB-1F940D2AC8F1}">
      <dgm:prSet/>
      <dgm:spPr/>
      <dgm:t>
        <a:bodyPr/>
        <a:lstStyle/>
        <a:p>
          <a:endParaRPr lang="en-US"/>
        </a:p>
      </dgm:t>
    </dgm:pt>
    <dgm:pt modelId="{34F9BE80-6D73-42B4-949A-6A847499B626}" type="sibTrans" cxnId="{A8B146B7-3777-4AA9-B6EB-1F940D2AC8F1}">
      <dgm:prSet/>
      <dgm:spPr/>
      <dgm:t>
        <a:bodyPr/>
        <a:lstStyle/>
        <a:p>
          <a:endParaRPr lang="en-US"/>
        </a:p>
      </dgm:t>
    </dgm:pt>
    <dgm:pt modelId="{971E24C1-521A-44A9-8FD8-BC04B4856EE9}">
      <dgm:prSet phldrT="[Text]" custT="1"/>
      <dgm:spPr>
        <a:xfrm>
          <a:off x="2795270" y="317660"/>
          <a:ext cx="3524440" cy="3524440"/>
        </a:xfrm>
      </dgm:spPr>
      <dgm:t>
        <a:bodyPr/>
        <a:lstStyle/>
        <a:p>
          <a:r>
            <a:rPr lang="en-US" sz="2000" baseline="0" dirty="0" smtClean="0">
              <a:solidFill>
                <a:schemeClr val="bg1"/>
              </a:solidFill>
              <a:latin typeface="Calibri" panose="020F0502020204030204"/>
              <a:ea typeface="+mn-ea"/>
              <a:cs typeface="+mn-cs"/>
            </a:rPr>
            <a:t>Step Two: Define the Behavior</a:t>
          </a:r>
          <a:endParaRPr lang="en-US" sz="2000" baseline="0" dirty="0">
            <a:solidFill>
              <a:schemeClr val="bg1"/>
            </a:solidFill>
            <a:latin typeface="Calibri" panose="020F0502020204030204"/>
            <a:ea typeface="+mn-ea"/>
            <a:cs typeface="+mn-cs"/>
          </a:endParaRPr>
        </a:p>
      </dgm:t>
    </dgm:pt>
    <dgm:pt modelId="{6AD6B0BF-AAC4-4EFD-9616-0B486FAADA89}" type="parTrans" cxnId="{DAA0F668-B41A-46FC-B2A7-AE6719A2A0EE}">
      <dgm:prSet/>
      <dgm:spPr/>
      <dgm:t>
        <a:bodyPr/>
        <a:lstStyle/>
        <a:p>
          <a:endParaRPr lang="en-US"/>
        </a:p>
      </dgm:t>
    </dgm:pt>
    <dgm:pt modelId="{5BEFB3AF-D496-47D8-A745-0691A82B6D12}" type="sibTrans" cxnId="{DAA0F668-B41A-46FC-B2A7-AE6719A2A0EE}">
      <dgm:prSet/>
      <dgm:spPr/>
      <dgm:t>
        <a:bodyPr/>
        <a:lstStyle/>
        <a:p>
          <a:endParaRPr lang="en-US"/>
        </a:p>
      </dgm:t>
    </dgm:pt>
    <dgm:pt modelId="{B80F2934-32D9-4703-ABA7-AE6CF64ABECD}">
      <dgm:prSet phldrT="[Text]" custT="1"/>
      <dgm:spPr>
        <a:xfrm>
          <a:off x="2753312" y="390247"/>
          <a:ext cx="3524440" cy="3524440"/>
        </a:xfrm>
      </dgm:spPr>
      <dgm:t>
        <a:bodyPr/>
        <a:lstStyle/>
        <a:p>
          <a:r>
            <a:rPr lang="en-US" sz="2000" baseline="0" dirty="0" smtClean="0">
              <a:solidFill>
                <a:schemeClr val="bg1"/>
              </a:solidFill>
              <a:latin typeface="Calibri" panose="020F0502020204030204"/>
              <a:ea typeface="+mn-ea"/>
              <a:cs typeface="+mn-cs"/>
            </a:rPr>
            <a:t>Step Three: Identify the Antecedent</a:t>
          </a:r>
          <a:endParaRPr lang="en-US" sz="2000" baseline="0" dirty="0">
            <a:solidFill>
              <a:schemeClr val="bg1"/>
            </a:solidFill>
            <a:latin typeface="Calibri" panose="020F0502020204030204"/>
            <a:ea typeface="+mn-ea"/>
            <a:cs typeface="+mn-cs"/>
          </a:endParaRPr>
        </a:p>
      </dgm:t>
    </dgm:pt>
    <dgm:pt modelId="{82E6BFFF-28B7-40CF-90CD-0E33EF95E770}" type="parTrans" cxnId="{3A204ED0-1E2C-4CAA-8A66-62267D1F2CEE}">
      <dgm:prSet/>
      <dgm:spPr/>
      <dgm:t>
        <a:bodyPr/>
        <a:lstStyle/>
        <a:p>
          <a:endParaRPr lang="en-US"/>
        </a:p>
      </dgm:t>
    </dgm:pt>
    <dgm:pt modelId="{31A1283E-D9DA-40E5-B6C8-AA92C71C1A5D}" type="sibTrans" cxnId="{3A204ED0-1E2C-4CAA-8A66-62267D1F2CEE}">
      <dgm:prSet/>
      <dgm:spPr/>
      <dgm:t>
        <a:bodyPr/>
        <a:lstStyle/>
        <a:p>
          <a:endParaRPr lang="en-US"/>
        </a:p>
      </dgm:t>
    </dgm:pt>
    <dgm:pt modelId="{342F27C9-C3C2-4475-9CEB-C8DB206DEAC8}">
      <dgm:prSet phldrT="[Text]" custT="1"/>
      <dgm:spPr>
        <a:xfrm>
          <a:off x="2627439" y="317660"/>
          <a:ext cx="3524440" cy="3524440"/>
        </a:xfrm>
      </dgm:spPr>
      <dgm:t>
        <a:bodyPr/>
        <a:lstStyle/>
        <a:p>
          <a:r>
            <a:rPr lang="en-US" sz="2000" baseline="0" dirty="0" smtClean="0">
              <a:solidFill>
                <a:schemeClr val="bg1"/>
              </a:solidFill>
              <a:latin typeface="Calibri" panose="020F0502020204030204"/>
              <a:ea typeface="+mn-ea"/>
              <a:cs typeface="+mn-cs"/>
            </a:rPr>
            <a:t>Step Five: Determine the Function</a:t>
          </a:r>
          <a:endParaRPr lang="en-US" sz="2000" baseline="0" dirty="0">
            <a:solidFill>
              <a:schemeClr val="bg1"/>
            </a:solidFill>
            <a:latin typeface="Calibri" panose="020F0502020204030204"/>
            <a:ea typeface="+mn-ea"/>
            <a:cs typeface="+mn-cs"/>
          </a:endParaRPr>
        </a:p>
      </dgm:t>
    </dgm:pt>
    <dgm:pt modelId="{2A00C19A-D7F5-480B-BF2C-AA72D6E5A991}" type="parTrans" cxnId="{F56402A9-A29F-446D-85A6-89E818F6A853}">
      <dgm:prSet/>
      <dgm:spPr/>
      <dgm:t>
        <a:bodyPr/>
        <a:lstStyle/>
        <a:p>
          <a:endParaRPr lang="en-US"/>
        </a:p>
      </dgm:t>
    </dgm:pt>
    <dgm:pt modelId="{A7105369-5B3A-4CF6-8F55-B7ACAC46129D}" type="sibTrans" cxnId="{F56402A9-A29F-446D-85A6-89E818F6A853}">
      <dgm:prSet/>
      <dgm:spPr/>
      <dgm:t>
        <a:bodyPr/>
        <a:lstStyle/>
        <a:p>
          <a:endParaRPr lang="en-US"/>
        </a:p>
      </dgm:t>
    </dgm:pt>
    <dgm:pt modelId="{D08E2E20-DABB-4820-BE92-A654DD085EE2}">
      <dgm:prSet phldrT="[Text]" custT="1"/>
      <dgm:spPr>
        <a:xfrm>
          <a:off x="2669397" y="390247"/>
          <a:ext cx="3524440" cy="3524440"/>
        </a:xfrm>
      </dgm:spPr>
      <dgm:t>
        <a:bodyPr/>
        <a:lstStyle/>
        <a:p>
          <a:r>
            <a:rPr lang="en-US" sz="2000" baseline="0" dirty="0" smtClean="0">
              <a:solidFill>
                <a:schemeClr val="bg1"/>
              </a:solidFill>
              <a:latin typeface="Calibri" panose="020F0502020204030204"/>
              <a:ea typeface="+mn-ea"/>
              <a:cs typeface="+mn-cs"/>
            </a:rPr>
            <a:t>Step Four: Identify the  Consequences</a:t>
          </a:r>
          <a:endParaRPr lang="en-US" sz="2000" baseline="0" dirty="0">
            <a:solidFill>
              <a:schemeClr val="bg1"/>
            </a:solidFill>
            <a:latin typeface="Calibri" panose="020F0502020204030204"/>
            <a:ea typeface="+mn-ea"/>
            <a:cs typeface="+mn-cs"/>
          </a:endParaRPr>
        </a:p>
      </dgm:t>
    </dgm:pt>
    <dgm:pt modelId="{3A975042-0E9B-4D52-BD4B-70BD19B11E31}" type="parTrans" cxnId="{CDF0744A-B282-4A19-8B64-215FCB75D145}">
      <dgm:prSet/>
      <dgm:spPr/>
      <dgm:t>
        <a:bodyPr/>
        <a:lstStyle/>
        <a:p>
          <a:endParaRPr lang="en-US"/>
        </a:p>
      </dgm:t>
    </dgm:pt>
    <dgm:pt modelId="{FE8EA0FB-D5C6-485F-A8B9-2CFF870531FD}" type="sibTrans" cxnId="{CDF0744A-B282-4A19-8B64-215FCB75D145}">
      <dgm:prSet/>
      <dgm:spPr/>
      <dgm:t>
        <a:bodyPr/>
        <a:lstStyle/>
        <a:p>
          <a:endParaRPr lang="en-US"/>
        </a:p>
      </dgm:t>
    </dgm:pt>
    <dgm:pt modelId="{17667156-C8D2-4EE1-B3D9-F55DA99520CA}">
      <dgm:prSet custT="1"/>
      <dgm:spPr>
        <a:xfrm>
          <a:off x="2669397" y="245074"/>
          <a:ext cx="3524440" cy="3524440"/>
        </a:xfrm>
      </dgm:spPr>
      <dgm:t>
        <a:bodyPr/>
        <a:lstStyle/>
        <a:p>
          <a:r>
            <a:rPr lang="en-US" sz="2000" baseline="0" dirty="0" smtClean="0">
              <a:solidFill>
                <a:schemeClr val="bg1"/>
              </a:solidFill>
              <a:latin typeface="Calibri" panose="020F0502020204030204"/>
              <a:ea typeface="+mn-ea"/>
              <a:cs typeface="+mn-cs"/>
            </a:rPr>
            <a:t>Step Six: Develop Hypothesis Statement</a:t>
          </a:r>
          <a:endParaRPr lang="en-US" sz="2000" baseline="0" dirty="0">
            <a:solidFill>
              <a:schemeClr val="bg1"/>
            </a:solidFill>
            <a:latin typeface="Calibri" panose="020F0502020204030204"/>
            <a:ea typeface="+mn-ea"/>
            <a:cs typeface="+mn-cs"/>
          </a:endParaRPr>
        </a:p>
      </dgm:t>
    </dgm:pt>
    <dgm:pt modelId="{37F719AD-D7F1-4D9E-9635-F03196B8B741}" type="parTrans" cxnId="{D9B14DAA-D7F3-4B25-8C88-26B322CF7D6E}">
      <dgm:prSet/>
      <dgm:spPr/>
      <dgm:t>
        <a:bodyPr/>
        <a:lstStyle/>
        <a:p>
          <a:endParaRPr lang="en-US"/>
        </a:p>
      </dgm:t>
    </dgm:pt>
    <dgm:pt modelId="{A60526EB-1E89-4267-BAA3-33D4B98B3C98}" type="sibTrans" cxnId="{D9B14DAA-D7F3-4B25-8C88-26B322CF7D6E}">
      <dgm:prSet/>
      <dgm:spPr/>
      <dgm:t>
        <a:bodyPr/>
        <a:lstStyle/>
        <a:p>
          <a:endParaRPr lang="en-US"/>
        </a:p>
      </dgm:t>
    </dgm:pt>
    <dgm:pt modelId="{28B3D3E7-B6F2-433F-9539-C6EFBE5F3F96}" type="pres">
      <dgm:prSet presAssocID="{DC0666A7-D19E-4716-B969-D3972B7D19DE}" presName="Name0" presStyleCnt="0">
        <dgm:presLayoutVars>
          <dgm:dir/>
          <dgm:animLvl val="lvl"/>
          <dgm:resizeHandles val="exact"/>
        </dgm:presLayoutVars>
      </dgm:prSet>
      <dgm:spPr/>
    </dgm:pt>
    <dgm:pt modelId="{A37D664A-6625-42F6-B17A-EB09E140A89A}" type="pres">
      <dgm:prSet presAssocID="{17667156-C8D2-4EE1-B3D9-F55DA99520CA}" presName="boxAndChildren" presStyleCnt="0"/>
      <dgm:spPr/>
    </dgm:pt>
    <dgm:pt modelId="{B53154FD-E3F8-4139-ADCD-8E06D861B07A}" type="pres">
      <dgm:prSet presAssocID="{17667156-C8D2-4EE1-B3D9-F55DA99520CA}" presName="parentTextBox" presStyleLbl="node1" presStyleIdx="0" presStyleCnt="6"/>
      <dgm:spPr/>
      <dgm:t>
        <a:bodyPr/>
        <a:lstStyle/>
        <a:p>
          <a:endParaRPr lang="en-US"/>
        </a:p>
      </dgm:t>
    </dgm:pt>
    <dgm:pt modelId="{477DC9F1-13A5-4C73-8535-F32881D3740D}" type="pres">
      <dgm:prSet presAssocID="{A7105369-5B3A-4CF6-8F55-B7ACAC46129D}" presName="sp" presStyleCnt="0"/>
      <dgm:spPr/>
    </dgm:pt>
    <dgm:pt modelId="{5BFDF588-E063-4193-905E-50CBFA85D216}" type="pres">
      <dgm:prSet presAssocID="{342F27C9-C3C2-4475-9CEB-C8DB206DEAC8}" presName="arrowAndChildren" presStyleCnt="0"/>
      <dgm:spPr/>
    </dgm:pt>
    <dgm:pt modelId="{B2DFBABC-E1EB-4632-AFC2-62CB9781B557}" type="pres">
      <dgm:prSet presAssocID="{342F27C9-C3C2-4475-9CEB-C8DB206DEAC8}" presName="parentTextArrow" presStyleLbl="node1" presStyleIdx="1" presStyleCnt="6"/>
      <dgm:spPr/>
      <dgm:t>
        <a:bodyPr/>
        <a:lstStyle/>
        <a:p>
          <a:endParaRPr lang="en-US"/>
        </a:p>
      </dgm:t>
    </dgm:pt>
    <dgm:pt modelId="{E37C2945-15B9-4F68-9EA8-1E218E79DFE0}" type="pres">
      <dgm:prSet presAssocID="{FE8EA0FB-D5C6-485F-A8B9-2CFF870531FD}" presName="sp" presStyleCnt="0"/>
      <dgm:spPr/>
    </dgm:pt>
    <dgm:pt modelId="{F13029D5-DBC3-4E85-831B-2B7BD2D13982}" type="pres">
      <dgm:prSet presAssocID="{D08E2E20-DABB-4820-BE92-A654DD085EE2}" presName="arrowAndChildren" presStyleCnt="0"/>
      <dgm:spPr/>
    </dgm:pt>
    <dgm:pt modelId="{4254FC39-E906-4B9A-BF3F-BEF80DE6EC86}" type="pres">
      <dgm:prSet presAssocID="{D08E2E20-DABB-4820-BE92-A654DD085EE2}" presName="parentTextArrow" presStyleLbl="node1" presStyleIdx="2" presStyleCnt="6"/>
      <dgm:spPr/>
      <dgm:t>
        <a:bodyPr/>
        <a:lstStyle/>
        <a:p>
          <a:endParaRPr lang="en-US"/>
        </a:p>
      </dgm:t>
    </dgm:pt>
    <dgm:pt modelId="{4D914457-1DC9-4870-AD88-4CAA90C1BBA1}" type="pres">
      <dgm:prSet presAssocID="{31A1283E-D9DA-40E5-B6C8-AA92C71C1A5D}" presName="sp" presStyleCnt="0"/>
      <dgm:spPr/>
    </dgm:pt>
    <dgm:pt modelId="{DB4B216B-6530-4C74-A62B-A67368C36728}" type="pres">
      <dgm:prSet presAssocID="{B80F2934-32D9-4703-ABA7-AE6CF64ABECD}" presName="arrowAndChildren" presStyleCnt="0"/>
      <dgm:spPr/>
    </dgm:pt>
    <dgm:pt modelId="{E34690B8-8949-4265-B9CA-F333E148CD90}" type="pres">
      <dgm:prSet presAssocID="{B80F2934-32D9-4703-ABA7-AE6CF64ABECD}" presName="parentTextArrow" presStyleLbl="node1" presStyleIdx="3" presStyleCnt="6"/>
      <dgm:spPr/>
      <dgm:t>
        <a:bodyPr/>
        <a:lstStyle/>
        <a:p>
          <a:endParaRPr lang="en-US"/>
        </a:p>
      </dgm:t>
    </dgm:pt>
    <dgm:pt modelId="{4D7EA990-DBD7-4F8E-99B9-9FF566976467}" type="pres">
      <dgm:prSet presAssocID="{5BEFB3AF-D496-47D8-A745-0691A82B6D12}" presName="sp" presStyleCnt="0"/>
      <dgm:spPr/>
    </dgm:pt>
    <dgm:pt modelId="{22F43B1F-3F7F-46AC-BCC6-2C71EAFA1806}" type="pres">
      <dgm:prSet presAssocID="{971E24C1-521A-44A9-8FD8-BC04B4856EE9}" presName="arrowAndChildren" presStyleCnt="0"/>
      <dgm:spPr/>
    </dgm:pt>
    <dgm:pt modelId="{346842A6-8BB6-42AC-B4A0-BB6EFD19D5B9}" type="pres">
      <dgm:prSet presAssocID="{971E24C1-521A-44A9-8FD8-BC04B4856EE9}" presName="parentTextArrow" presStyleLbl="node1" presStyleIdx="4" presStyleCnt="6"/>
      <dgm:spPr/>
      <dgm:t>
        <a:bodyPr/>
        <a:lstStyle/>
        <a:p>
          <a:endParaRPr lang="en-US"/>
        </a:p>
      </dgm:t>
    </dgm:pt>
    <dgm:pt modelId="{7BD6AA2D-C05D-4035-8A03-F7C59FD969F9}" type="pres">
      <dgm:prSet presAssocID="{34F9BE80-6D73-42B4-949A-6A847499B626}" presName="sp" presStyleCnt="0"/>
      <dgm:spPr/>
    </dgm:pt>
    <dgm:pt modelId="{C3BC936D-F9E4-4151-BF3E-B7154745558C}" type="pres">
      <dgm:prSet presAssocID="{AD3BD552-9CEF-45B4-857A-530C7FD106B9}" presName="arrowAndChildren" presStyleCnt="0"/>
      <dgm:spPr/>
    </dgm:pt>
    <dgm:pt modelId="{D0F58390-921A-425F-AAA9-A2368D1F1F30}" type="pres">
      <dgm:prSet presAssocID="{AD3BD552-9CEF-45B4-857A-530C7FD106B9}" presName="parentTextArrow" presStyleLbl="node1" presStyleIdx="5" presStyleCnt="6"/>
      <dgm:spPr/>
      <dgm:t>
        <a:bodyPr/>
        <a:lstStyle/>
        <a:p>
          <a:endParaRPr lang="en-US"/>
        </a:p>
      </dgm:t>
    </dgm:pt>
  </dgm:ptLst>
  <dgm:cxnLst>
    <dgm:cxn modelId="{48D06578-1D82-4911-B723-DF3BE7A057CB}" type="presOf" srcId="{B80F2934-32D9-4703-ABA7-AE6CF64ABECD}" destId="{E34690B8-8949-4265-B9CA-F333E148CD90}" srcOrd="0" destOrd="0" presId="urn:microsoft.com/office/officeart/2005/8/layout/process4"/>
    <dgm:cxn modelId="{9869F021-7A4E-4D23-AE35-5C9B4A5B3732}" type="presOf" srcId="{17667156-C8D2-4EE1-B3D9-F55DA99520CA}" destId="{B53154FD-E3F8-4139-ADCD-8E06D861B07A}" srcOrd="0" destOrd="0" presId="urn:microsoft.com/office/officeart/2005/8/layout/process4"/>
    <dgm:cxn modelId="{AAEE2590-A926-4293-8312-5A967EEEC96A}" type="presOf" srcId="{DC0666A7-D19E-4716-B969-D3972B7D19DE}" destId="{28B3D3E7-B6F2-433F-9539-C6EFBE5F3F96}" srcOrd="0" destOrd="0" presId="urn:microsoft.com/office/officeart/2005/8/layout/process4"/>
    <dgm:cxn modelId="{A8B146B7-3777-4AA9-B6EB-1F940D2AC8F1}" srcId="{DC0666A7-D19E-4716-B969-D3972B7D19DE}" destId="{AD3BD552-9CEF-45B4-857A-530C7FD106B9}" srcOrd="0" destOrd="0" parTransId="{5A0CC6AC-0495-48C7-9E18-0BE8988902C8}" sibTransId="{34F9BE80-6D73-42B4-949A-6A847499B626}"/>
    <dgm:cxn modelId="{DAA0F668-B41A-46FC-B2A7-AE6719A2A0EE}" srcId="{DC0666A7-D19E-4716-B969-D3972B7D19DE}" destId="{971E24C1-521A-44A9-8FD8-BC04B4856EE9}" srcOrd="1" destOrd="0" parTransId="{6AD6B0BF-AAC4-4EFD-9616-0B486FAADA89}" sibTransId="{5BEFB3AF-D496-47D8-A745-0691A82B6D12}"/>
    <dgm:cxn modelId="{3A204ED0-1E2C-4CAA-8A66-62267D1F2CEE}" srcId="{DC0666A7-D19E-4716-B969-D3972B7D19DE}" destId="{B80F2934-32D9-4703-ABA7-AE6CF64ABECD}" srcOrd="2" destOrd="0" parTransId="{82E6BFFF-28B7-40CF-90CD-0E33EF95E770}" sibTransId="{31A1283E-D9DA-40E5-B6C8-AA92C71C1A5D}"/>
    <dgm:cxn modelId="{D9B14DAA-D7F3-4B25-8C88-26B322CF7D6E}" srcId="{DC0666A7-D19E-4716-B969-D3972B7D19DE}" destId="{17667156-C8D2-4EE1-B3D9-F55DA99520CA}" srcOrd="5" destOrd="0" parTransId="{37F719AD-D7F1-4D9E-9635-F03196B8B741}" sibTransId="{A60526EB-1E89-4267-BAA3-33D4B98B3C98}"/>
    <dgm:cxn modelId="{CD594E80-852B-42AE-8638-7E9DBD644279}" type="presOf" srcId="{D08E2E20-DABB-4820-BE92-A654DD085EE2}" destId="{4254FC39-E906-4B9A-BF3F-BEF80DE6EC86}" srcOrd="0" destOrd="0" presId="urn:microsoft.com/office/officeart/2005/8/layout/process4"/>
    <dgm:cxn modelId="{1EDA0C10-801E-46B8-A788-84030B11C360}" type="presOf" srcId="{AD3BD552-9CEF-45B4-857A-530C7FD106B9}" destId="{D0F58390-921A-425F-AAA9-A2368D1F1F30}" srcOrd="0" destOrd="0" presId="urn:microsoft.com/office/officeart/2005/8/layout/process4"/>
    <dgm:cxn modelId="{CDF0744A-B282-4A19-8B64-215FCB75D145}" srcId="{DC0666A7-D19E-4716-B969-D3972B7D19DE}" destId="{D08E2E20-DABB-4820-BE92-A654DD085EE2}" srcOrd="3" destOrd="0" parTransId="{3A975042-0E9B-4D52-BD4B-70BD19B11E31}" sibTransId="{FE8EA0FB-D5C6-485F-A8B9-2CFF870531FD}"/>
    <dgm:cxn modelId="{F56402A9-A29F-446D-85A6-89E818F6A853}" srcId="{DC0666A7-D19E-4716-B969-D3972B7D19DE}" destId="{342F27C9-C3C2-4475-9CEB-C8DB206DEAC8}" srcOrd="4" destOrd="0" parTransId="{2A00C19A-D7F5-480B-BF2C-AA72D6E5A991}" sibTransId="{A7105369-5B3A-4CF6-8F55-B7ACAC46129D}"/>
    <dgm:cxn modelId="{F0E7A9A7-5938-4E20-9A6E-7B231268B3BA}" type="presOf" srcId="{971E24C1-521A-44A9-8FD8-BC04B4856EE9}" destId="{346842A6-8BB6-42AC-B4A0-BB6EFD19D5B9}" srcOrd="0" destOrd="0" presId="urn:microsoft.com/office/officeart/2005/8/layout/process4"/>
    <dgm:cxn modelId="{63067F9F-95A8-455B-9813-1200ABB980B8}" type="presOf" srcId="{342F27C9-C3C2-4475-9CEB-C8DB206DEAC8}" destId="{B2DFBABC-E1EB-4632-AFC2-62CB9781B557}" srcOrd="0" destOrd="0" presId="urn:microsoft.com/office/officeart/2005/8/layout/process4"/>
    <dgm:cxn modelId="{A34A9DF8-64D1-45CF-BBD1-0608F8A304A4}" type="presParOf" srcId="{28B3D3E7-B6F2-433F-9539-C6EFBE5F3F96}" destId="{A37D664A-6625-42F6-B17A-EB09E140A89A}" srcOrd="0" destOrd="0" presId="urn:microsoft.com/office/officeart/2005/8/layout/process4"/>
    <dgm:cxn modelId="{4C6827D9-A2D7-43D3-9BB7-7B003BEFA522}" type="presParOf" srcId="{A37D664A-6625-42F6-B17A-EB09E140A89A}" destId="{B53154FD-E3F8-4139-ADCD-8E06D861B07A}" srcOrd="0" destOrd="0" presId="urn:microsoft.com/office/officeart/2005/8/layout/process4"/>
    <dgm:cxn modelId="{B1A4DCBD-EA48-4EF3-ABA0-04157AB8CA59}" type="presParOf" srcId="{28B3D3E7-B6F2-433F-9539-C6EFBE5F3F96}" destId="{477DC9F1-13A5-4C73-8535-F32881D3740D}" srcOrd="1" destOrd="0" presId="urn:microsoft.com/office/officeart/2005/8/layout/process4"/>
    <dgm:cxn modelId="{973A14C9-6908-406F-8374-31983A942AE5}" type="presParOf" srcId="{28B3D3E7-B6F2-433F-9539-C6EFBE5F3F96}" destId="{5BFDF588-E063-4193-905E-50CBFA85D216}" srcOrd="2" destOrd="0" presId="urn:microsoft.com/office/officeart/2005/8/layout/process4"/>
    <dgm:cxn modelId="{1EF39612-4D18-47A7-A30B-61B34F7C34B2}" type="presParOf" srcId="{5BFDF588-E063-4193-905E-50CBFA85D216}" destId="{B2DFBABC-E1EB-4632-AFC2-62CB9781B557}" srcOrd="0" destOrd="0" presId="urn:microsoft.com/office/officeart/2005/8/layout/process4"/>
    <dgm:cxn modelId="{287CC094-9491-4D11-9F9A-1B180F201756}" type="presParOf" srcId="{28B3D3E7-B6F2-433F-9539-C6EFBE5F3F96}" destId="{E37C2945-15B9-4F68-9EA8-1E218E79DFE0}" srcOrd="3" destOrd="0" presId="urn:microsoft.com/office/officeart/2005/8/layout/process4"/>
    <dgm:cxn modelId="{6B8B3216-6008-47D2-924A-1419328DB204}" type="presParOf" srcId="{28B3D3E7-B6F2-433F-9539-C6EFBE5F3F96}" destId="{F13029D5-DBC3-4E85-831B-2B7BD2D13982}" srcOrd="4" destOrd="0" presId="urn:microsoft.com/office/officeart/2005/8/layout/process4"/>
    <dgm:cxn modelId="{0A584BC7-DEFB-4B96-B0BA-11E36A0E79E4}" type="presParOf" srcId="{F13029D5-DBC3-4E85-831B-2B7BD2D13982}" destId="{4254FC39-E906-4B9A-BF3F-BEF80DE6EC86}" srcOrd="0" destOrd="0" presId="urn:microsoft.com/office/officeart/2005/8/layout/process4"/>
    <dgm:cxn modelId="{B9AB30F9-5936-4507-892D-1E3A439095B4}" type="presParOf" srcId="{28B3D3E7-B6F2-433F-9539-C6EFBE5F3F96}" destId="{4D914457-1DC9-4870-AD88-4CAA90C1BBA1}" srcOrd="5" destOrd="0" presId="urn:microsoft.com/office/officeart/2005/8/layout/process4"/>
    <dgm:cxn modelId="{E37DE1C3-0890-4628-81D1-31E036BD2464}" type="presParOf" srcId="{28B3D3E7-B6F2-433F-9539-C6EFBE5F3F96}" destId="{DB4B216B-6530-4C74-A62B-A67368C36728}" srcOrd="6" destOrd="0" presId="urn:microsoft.com/office/officeart/2005/8/layout/process4"/>
    <dgm:cxn modelId="{29146FC8-5713-4EA0-8E86-6F756361A5F7}" type="presParOf" srcId="{DB4B216B-6530-4C74-A62B-A67368C36728}" destId="{E34690B8-8949-4265-B9CA-F333E148CD90}" srcOrd="0" destOrd="0" presId="urn:microsoft.com/office/officeart/2005/8/layout/process4"/>
    <dgm:cxn modelId="{35C73516-B409-4BC0-B797-82132E91CD0C}" type="presParOf" srcId="{28B3D3E7-B6F2-433F-9539-C6EFBE5F3F96}" destId="{4D7EA990-DBD7-4F8E-99B9-9FF566976467}" srcOrd="7" destOrd="0" presId="urn:microsoft.com/office/officeart/2005/8/layout/process4"/>
    <dgm:cxn modelId="{25139107-A283-454E-AB8A-1931F5251E9F}" type="presParOf" srcId="{28B3D3E7-B6F2-433F-9539-C6EFBE5F3F96}" destId="{22F43B1F-3F7F-46AC-BCC6-2C71EAFA1806}" srcOrd="8" destOrd="0" presId="urn:microsoft.com/office/officeart/2005/8/layout/process4"/>
    <dgm:cxn modelId="{10A37AF8-BAE7-4E1B-A361-D3BDB9BCAE05}" type="presParOf" srcId="{22F43B1F-3F7F-46AC-BCC6-2C71EAFA1806}" destId="{346842A6-8BB6-42AC-B4A0-BB6EFD19D5B9}" srcOrd="0" destOrd="0" presId="urn:microsoft.com/office/officeart/2005/8/layout/process4"/>
    <dgm:cxn modelId="{FAD6A1D1-FE66-4474-A6D7-D93A7008B993}" type="presParOf" srcId="{28B3D3E7-B6F2-433F-9539-C6EFBE5F3F96}" destId="{7BD6AA2D-C05D-4035-8A03-F7C59FD969F9}" srcOrd="9" destOrd="0" presId="urn:microsoft.com/office/officeart/2005/8/layout/process4"/>
    <dgm:cxn modelId="{3727F28D-D8D3-4FED-AD6F-2988B1054AE4}" type="presParOf" srcId="{28B3D3E7-B6F2-433F-9539-C6EFBE5F3F96}" destId="{C3BC936D-F9E4-4151-BF3E-B7154745558C}" srcOrd="10" destOrd="0" presId="urn:microsoft.com/office/officeart/2005/8/layout/process4"/>
    <dgm:cxn modelId="{24FB3CD7-7134-4F55-B7E4-A057EC8C4AB5}" type="presParOf" srcId="{C3BC936D-F9E4-4151-BF3E-B7154745558C}" destId="{D0F58390-921A-425F-AAA9-A2368D1F1F3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09FA7E-0629-4058-8F4F-F448E972084C}"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7EAAD4ED-2621-4D79-BA13-C25BA9FDF09D}">
      <dgm:prSet phldrT="[Text]" custT="1"/>
      <dgm:spPr/>
      <dgm:t>
        <a:bodyPr/>
        <a:lstStyle/>
        <a:p>
          <a:r>
            <a:rPr lang="en-US" sz="1400" b="1" u="sng" dirty="0" smtClean="0">
              <a:solidFill>
                <a:schemeClr val="bg1"/>
              </a:solidFill>
            </a:rPr>
            <a:t>Internal Factors</a:t>
          </a:r>
          <a:endParaRPr lang="en-US" sz="1400" b="1" u="sng" dirty="0">
            <a:solidFill>
              <a:schemeClr val="bg1"/>
            </a:solidFill>
          </a:endParaRPr>
        </a:p>
      </dgm:t>
    </dgm:pt>
    <dgm:pt modelId="{9BEE1C96-E9D9-42E2-9CC8-D1593E6FF6FC}" type="parTrans" cxnId="{90CE45DE-A278-48B1-AB92-44D09B34A3C3}">
      <dgm:prSet/>
      <dgm:spPr/>
      <dgm:t>
        <a:bodyPr/>
        <a:lstStyle/>
        <a:p>
          <a:endParaRPr lang="en-US"/>
        </a:p>
      </dgm:t>
    </dgm:pt>
    <dgm:pt modelId="{00E496C2-770B-49C5-8996-A23C17562A2B}" type="sibTrans" cxnId="{90CE45DE-A278-48B1-AB92-44D09B34A3C3}">
      <dgm:prSet/>
      <dgm:spPr/>
      <dgm:t>
        <a:bodyPr/>
        <a:lstStyle/>
        <a:p>
          <a:endParaRPr lang="en-US"/>
        </a:p>
      </dgm:t>
    </dgm:pt>
    <dgm:pt modelId="{15FEA965-F4FC-4943-A5ED-FE316BFB6A75}">
      <dgm:prSet phldrT="[Text]" custT="1"/>
      <dgm:spPr/>
      <dgm:t>
        <a:bodyPr/>
        <a:lstStyle/>
        <a:p>
          <a:r>
            <a:rPr lang="en-US" sz="1400" dirty="0" smtClean="0">
              <a:solidFill>
                <a:schemeClr val="bg1"/>
              </a:solidFill>
            </a:rPr>
            <a:t>Learning Styles </a:t>
          </a:r>
          <a:endParaRPr lang="en-US" sz="1400" dirty="0">
            <a:solidFill>
              <a:schemeClr val="bg1"/>
            </a:solidFill>
          </a:endParaRPr>
        </a:p>
      </dgm:t>
    </dgm:pt>
    <dgm:pt modelId="{2DAF0AD6-33C2-4DEE-A524-27554CFF27FD}" type="parTrans" cxnId="{32783E49-CE48-4C64-BA51-403C6A0C00EB}">
      <dgm:prSet/>
      <dgm:spPr/>
      <dgm:t>
        <a:bodyPr/>
        <a:lstStyle/>
        <a:p>
          <a:endParaRPr lang="en-US"/>
        </a:p>
      </dgm:t>
    </dgm:pt>
    <dgm:pt modelId="{9ECE2A34-95B0-4B9C-8B41-3791038197F5}" type="sibTrans" cxnId="{32783E49-CE48-4C64-BA51-403C6A0C00EB}">
      <dgm:prSet/>
      <dgm:spPr/>
      <dgm:t>
        <a:bodyPr/>
        <a:lstStyle/>
        <a:p>
          <a:endParaRPr lang="en-US"/>
        </a:p>
      </dgm:t>
    </dgm:pt>
    <dgm:pt modelId="{A790E5A9-7BA9-42F8-BC54-9D5B8D000760}">
      <dgm:prSet phldrT="[Text]" custT="1"/>
      <dgm:spPr/>
      <dgm:t>
        <a:bodyPr/>
        <a:lstStyle/>
        <a:p>
          <a:r>
            <a:rPr lang="en-US" sz="1400" dirty="0" smtClean="0">
              <a:solidFill>
                <a:schemeClr val="bg1"/>
              </a:solidFill>
            </a:rPr>
            <a:t>Disabilities</a:t>
          </a:r>
          <a:endParaRPr lang="en-US" sz="1400" dirty="0">
            <a:solidFill>
              <a:schemeClr val="bg1"/>
            </a:solidFill>
          </a:endParaRPr>
        </a:p>
      </dgm:t>
    </dgm:pt>
    <dgm:pt modelId="{38E6D6C1-946E-4963-A307-D02EADC82E62}" type="parTrans" cxnId="{C0C86A85-405A-4B21-ADDB-421CDDD85C65}">
      <dgm:prSet/>
      <dgm:spPr/>
      <dgm:t>
        <a:bodyPr/>
        <a:lstStyle/>
        <a:p>
          <a:endParaRPr lang="en-US"/>
        </a:p>
      </dgm:t>
    </dgm:pt>
    <dgm:pt modelId="{55EBEA35-7717-464A-903F-0EB36ACDF1CB}" type="sibTrans" cxnId="{C0C86A85-405A-4B21-ADDB-421CDDD85C65}">
      <dgm:prSet/>
      <dgm:spPr/>
      <dgm:t>
        <a:bodyPr/>
        <a:lstStyle/>
        <a:p>
          <a:endParaRPr lang="en-US"/>
        </a:p>
      </dgm:t>
    </dgm:pt>
    <dgm:pt modelId="{0D61E946-D0CA-478D-9AA7-74064B233A01}">
      <dgm:prSet phldrT="[Text]" custT="1"/>
      <dgm:spPr/>
      <dgm:t>
        <a:bodyPr/>
        <a:lstStyle/>
        <a:p>
          <a:r>
            <a:rPr lang="en-US" sz="1400" b="1" u="sng" dirty="0" smtClean="0">
              <a:solidFill>
                <a:schemeClr val="bg1"/>
              </a:solidFill>
            </a:rPr>
            <a:t>External Factors</a:t>
          </a:r>
          <a:endParaRPr lang="en-US" sz="1400" b="1" u="sng" dirty="0">
            <a:solidFill>
              <a:schemeClr val="bg1"/>
            </a:solidFill>
          </a:endParaRPr>
        </a:p>
      </dgm:t>
    </dgm:pt>
    <dgm:pt modelId="{0EDC98E0-6CC8-4195-8E96-E7D67C6A8145}" type="parTrans" cxnId="{D49DBC1E-5ADD-4864-AD64-F0D525E97828}">
      <dgm:prSet/>
      <dgm:spPr/>
      <dgm:t>
        <a:bodyPr/>
        <a:lstStyle/>
        <a:p>
          <a:endParaRPr lang="en-US"/>
        </a:p>
      </dgm:t>
    </dgm:pt>
    <dgm:pt modelId="{60119B12-299B-446F-A505-4D3836FF525F}" type="sibTrans" cxnId="{D49DBC1E-5ADD-4864-AD64-F0D525E97828}">
      <dgm:prSet/>
      <dgm:spPr/>
      <dgm:t>
        <a:bodyPr/>
        <a:lstStyle/>
        <a:p>
          <a:endParaRPr lang="en-US"/>
        </a:p>
      </dgm:t>
    </dgm:pt>
    <dgm:pt modelId="{0B763399-9CA1-4105-9981-BC0B22B3DCD2}">
      <dgm:prSet phldrT="[Text]" custT="1"/>
      <dgm:spPr/>
      <dgm:t>
        <a:bodyPr/>
        <a:lstStyle/>
        <a:p>
          <a:r>
            <a:rPr lang="en-US" sz="1400" dirty="0" smtClean="0">
              <a:solidFill>
                <a:schemeClr val="bg1"/>
              </a:solidFill>
            </a:rPr>
            <a:t>Time</a:t>
          </a:r>
          <a:endParaRPr lang="en-US" sz="1400" dirty="0">
            <a:solidFill>
              <a:schemeClr val="bg1"/>
            </a:solidFill>
          </a:endParaRPr>
        </a:p>
      </dgm:t>
    </dgm:pt>
    <dgm:pt modelId="{E5532B10-7D27-4923-B7B7-3FAD2589747F}" type="parTrans" cxnId="{5D2621EE-2832-4493-AF94-BCDE1F2A145E}">
      <dgm:prSet/>
      <dgm:spPr/>
      <dgm:t>
        <a:bodyPr/>
        <a:lstStyle/>
        <a:p>
          <a:endParaRPr lang="en-US"/>
        </a:p>
      </dgm:t>
    </dgm:pt>
    <dgm:pt modelId="{73524C60-5D3A-4D82-BCBC-B72323488136}" type="sibTrans" cxnId="{5D2621EE-2832-4493-AF94-BCDE1F2A145E}">
      <dgm:prSet/>
      <dgm:spPr/>
      <dgm:t>
        <a:bodyPr/>
        <a:lstStyle/>
        <a:p>
          <a:endParaRPr lang="en-US"/>
        </a:p>
      </dgm:t>
    </dgm:pt>
    <dgm:pt modelId="{1800CD6D-9280-4D77-8EFB-73C81234922D}">
      <dgm:prSet phldrT="[Text]" custT="1"/>
      <dgm:spPr/>
      <dgm:t>
        <a:bodyPr/>
        <a:lstStyle/>
        <a:p>
          <a:r>
            <a:rPr lang="en-US" sz="1400" dirty="0" smtClean="0">
              <a:solidFill>
                <a:schemeClr val="bg1"/>
              </a:solidFill>
            </a:rPr>
            <a:t>Setting</a:t>
          </a:r>
          <a:endParaRPr lang="en-US" sz="1400" dirty="0">
            <a:solidFill>
              <a:schemeClr val="bg1"/>
            </a:solidFill>
          </a:endParaRPr>
        </a:p>
      </dgm:t>
    </dgm:pt>
    <dgm:pt modelId="{A2273764-CEC9-4B2D-93E4-F604AB6255A2}" type="parTrans" cxnId="{0F02D33D-642B-464D-863B-000CBA0C9FDA}">
      <dgm:prSet/>
      <dgm:spPr/>
      <dgm:t>
        <a:bodyPr/>
        <a:lstStyle/>
        <a:p>
          <a:endParaRPr lang="en-US"/>
        </a:p>
      </dgm:t>
    </dgm:pt>
    <dgm:pt modelId="{C80C3F24-6AA9-41B1-BAB8-C7ED437E912F}" type="sibTrans" cxnId="{0F02D33D-642B-464D-863B-000CBA0C9FDA}">
      <dgm:prSet/>
      <dgm:spPr/>
      <dgm:t>
        <a:bodyPr/>
        <a:lstStyle/>
        <a:p>
          <a:endParaRPr lang="en-US"/>
        </a:p>
      </dgm:t>
    </dgm:pt>
    <dgm:pt modelId="{7487D7A3-0F9A-40BB-A4E6-FA1D3D69D21C}">
      <dgm:prSet phldrT="[Text]" custT="1"/>
      <dgm:spPr/>
      <dgm:t>
        <a:bodyPr/>
        <a:lstStyle/>
        <a:p>
          <a:r>
            <a:rPr lang="en-US" sz="1400" dirty="0" smtClean="0">
              <a:solidFill>
                <a:schemeClr val="bg1"/>
              </a:solidFill>
            </a:rPr>
            <a:t>Communication Difficulties</a:t>
          </a:r>
          <a:endParaRPr lang="en-US" sz="1400" dirty="0">
            <a:solidFill>
              <a:schemeClr val="bg1"/>
            </a:solidFill>
          </a:endParaRPr>
        </a:p>
      </dgm:t>
    </dgm:pt>
    <dgm:pt modelId="{930972AC-8248-4D5F-BA7F-1805D0E36C42}" type="parTrans" cxnId="{1BFDCF39-B813-457F-AC6A-9C730F2D89C3}">
      <dgm:prSet/>
      <dgm:spPr/>
      <dgm:t>
        <a:bodyPr/>
        <a:lstStyle/>
        <a:p>
          <a:endParaRPr lang="en-US"/>
        </a:p>
      </dgm:t>
    </dgm:pt>
    <dgm:pt modelId="{7D329897-D767-430B-9126-0E8318E5F8E5}" type="sibTrans" cxnId="{1BFDCF39-B813-457F-AC6A-9C730F2D89C3}">
      <dgm:prSet/>
      <dgm:spPr/>
      <dgm:t>
        <a:bodyPr/>
        <a:lstStyle/>
        <a:p>
          <a:endParaRPr lang="en-US"/>
        </a:p>
      </dgm:t>
    </dgm:pt>
    <dgm:pt modelId="{840339D0-49EF-4CA1-A150-99E537AFCD48}">
      <dgm:prSet custT="1"/>
      <dgm:spPr/>
      <dgm:t>
        <a:bodyPr/>
        <a:lstStyle/>
        <a:p>
          <a:r>
            <a:rPr lang="en-US" sz="1400" dirty="0" smtClean="0">
              <a:solidFill>
                <a:schemeClr val="bg1"/>
              </a:solidFill>
            </a:rPr>
            <a:t>Anxieties</a:t>
          </a:r>
          <a:endParaRPr lang="en-US" sz="1400" dirty="0">
            <a:solidFill>
              <a:schemeClr val="bg1"/>
            </a:solidFill>
          </a:endParaRPr>
        </a:p>
      </dgm:t>
    </dgm:pt>
    <dgm:pt modelId="{B8B7089C-42E9-4513-808C-584D81310E99}" type="parTrans" cxnId="{8CD14892-E4D8-4BF6-B5FD-25900D883252}">
      <dgm:prSet/>
      <dgm:spPr/>
      <dgm:t>
        <a:bodyPr/>
        <a:lstStyle/>
        <a:p>
          <a:endParaRPr lang="en-US"/>
        </a:p>
      </dgm:t>
    </dgm:pt>
    <dgm:pt modelId="{3B8BCAEB-9C52-4520-93D7-F4D556D06EF7}" type="sibTrans" cxnId="{8CD14892-E4D8-4BF6-B5FD-25900D883252}">
      <dgm:prSet/>
      <dgm:spPr/>
      <dgm:t>
        <a:bodyPr/>
        <a:lstStyle/>
        <a:p>
          <a:endParaRPr lang="en-US"/>
        </a:p>
      </dgm:t>
    </dgm:pt>
    <dgm:pt modelId="{36412198-4361-40A5-8D5C-0460C6BE62D1}">
      <dgm:prSet phldrT="[Text]" custT="1"/>
      <dgm:spPr/>
      <dgm:t>
        <a:bodyPr/>
        <a:lstStyle/>
        <a:p>
          <a:r>
            <a:rPr lang="en-US" sz="1400" dirty="0" smtClean="0">
              <a:solidFill>
                <a:schemeClr val="bg1"/>
              </a:solidFill>
            </a:rPr>
            <a:t>Activity</a:t>
          </a:r>
          <a:endParaRPr lang="en-US" sz="1400" dirty="0">
            <a:solidFill>
              <a:schemeClr val="bg1"/>
            </a:solidFill>
          </a:endParaRPr>
        </a:p>
      </dgm:t>
    </dgm:pt>
    <dgm:pt modelId="{00C5887D-B860-4434-BD63-7AF50B4025BB}" type="sibTrans" cxnId="{888EC2C0-61F7-4DFB-8C23-09A52F915203}">
      <dgm:prSet/>
      <dgm:spPr/>
      <dgm:t>
        <a:bodyPr/>
        <a:lstStyle/>
        <a:p>
          <a:endParaRPr lang="en-US"/>
        </a:p>
      </dgm:t>
    </dgm:pt>
    <dgm:pt modelId="{B6F6FB95-3EBE-4D9B-9010-E7DA348FE406}" type="parTrans" cxnId="{888EC2C0-61F7-4DFB-8C23-09A52F915203}">
      <dgm:prSet/>
      <dgm:spPr/>
      <dgm:t>
        <a:bodyPr/>
        <a:lstStyle/>
        <a:p>
          <a:endParaRPr lang="en-US"/>
        </a:p>
      </dgm:t>
    </dgm:pt>
    <dgm:pt modelId="{712CED32-F30F-4BA4-B747-108A5E95ABCB}">
      <dgm:prSet phldrT="[Text]" custT="1"/>
      <dgm:spPr/>
      <dgm:t>
        <a:bodyPr/>
        <a:lstStyle/>
        <a:p>
          <a:r>
            <a:rPr lang="en-US" sz="1400" dirty="0" smtClean="0">
              <a:solidFill>
                <a:schemeClr val="bg1"/>
              </a:solidFill>
            </a:rPr>
            <a:t>Events</a:t>
          </a:r>
          <a:endParaRPr lang="en-US" sz="1400" dirty="0">
            <a:solidFill>
              <a:schemeClr val="bg1"/>
            </a:solidFill>
          </a:endParaRPr>
        </a:p>
      </dgm:t>
    </dgm:pt>
    <dgm:pt modelId="{EB14D5D5-65D0-4F36-AA17-50ABFB5DBE39}" type="parTrans" cxnId="{C254F50C-0743-4C78-A31E-34C9EC8EA9D0}">
      <dgm:prSet/>
      <dgm:spPr/>
      <dgm:t>
        <a:bodyPr/>
        <a:lstStyle/>
        <a:p>
          <a:endParaRPr lang="en-US"/>
        </a:p>
      </dgm:t>
    </dgm:pt>
    <dgm:pt modelId="{8BCCDF4E-F9DB-4A66-8F93-E1C6CE75D685}" type="sibTrans" cxnId="{C254F50C-0743-4C78-A31E-34C9EC8EA9D0}">
      <dgm:prSet/>
      <dgm:spPr/>
      <dgm:t>
        <a:bodyPr/>
        <a:lstStyle/>
        <a:p>
          <a:endParaRPr lang="en-US"/>
        </a:p>
      </dgm:t>
    </dgm:pt>
    <dgm:pt modelId="{A081E3C3-C222-4B3D-B199-9E3CD05EFA6E}">
      <dgm:prSet phldrT="[Text]" custT="1"/>
      <dgm:spPr/>
      <dgm:t>
        <a:bodyPr/>
        <a:lstStyle/>
        <a:p>
          <a:r>
            <a:rPr lang="en-US" sz="1400" dirty="0" smtClean="0">
              <a:solidFill>
                <a:schemeClr val="bg1"/>
              </a:solidFill>
            </a:rPr>
            <a:t>People</a:t>
          </a:r>
          <a:endParaRPr lang="en-US" sz="1400" dirty="0">
            <a:solidFill>
              <a:schemeClr val="bg1"/>
            </a:solidFill>
          </a:endParaRPr>
        </a:p>
      </dgm:t>
    </dgm:pt>
    <dgm:pt modelId="{0D6629FA-6068-4176-A553-75CD4DECC441}" type="parTrans" cxnId="{A17B71D4-2E37-4016-B56B-462230185339}">
      <dgm:prSet/>
      <dgm:spPr/>
      <dgm:t>
        <a:bodyPr/>
        <a:lstStyle/>
        <a:p>
          <a:endParaRPr lang="en-US"/>
        </a:p>
      </dgm:t>
    </dgm:pt>
    <dgm:pt modelId="{04D1380B-74E2-4469-B02C-C66856A74E29}" type="sibTrans" cxnId="{A17B71D4-2E37-4016-B56B-462230185339}">
      <dgm:prSet/>
      <dgm:spPr/>
      <dgm:t>
        <a:bodyPr/>
        <a:lstStyle/>
        <a:p>
          <a:endParaRPr lang="en-US"/>
        </a:p>
      </dgm:t>
    </dgm:pt>
    <dgm:pt modelId="{C391FB3F-5591-4839-BC0A-D0D16C976428}">
      <dgm:prSet phldrT="[Text]" custT="1"/>
      <dgm:spPr/>
      <dgm:t>
        <a:bodyPr/>
        <a:lstStyle/>
        <a:p>
          <a:r>
            <a:rPr lang="en-US" sz="1400" dirty="0" smtClean="0">
              <a:solidFill>
                <a:schemeClr val="bg1"/>
              </a:solidFill>
            </a:rPr>
            <a:t>Physiological Needs</a:t>
          </a:r>
          <a:endParaRPr lang="en-US" sz="1400" dirty="0">
            <a:solidFill>
              <a:schemeClr val="bg1"/>
            </a:solidFill>
          </a:endParaRPr>
        </a:p>
      </dgm:t>
    </dgm:pt>
    <dgm:pt modelId="{376B6747-600A-4DF4-9580-D578DC01E912}" type="parTrans" cxnId="{7C6C55D4-796D-445A-AEDD-0107189B77AD}">
      <dgm:prSet/>
      <dgm:spPr/>
      <dgm:t>
        <a:bodyPr/>
        <a:lstStyle/>
        <a:p>
          <a:endParaRPr lang="en-US"/>
        </a:p>
      </dgm:t>
    </dgm:pt>
    <dgm:pt modelId="{D0123C20-E13E-45B9-941C-C2EB23414DCA}" type="sibTrans" cxnId="{7C6C55D4-796D-445A-AEDD-0107189B77AD}">
      <dgm:prSet/>
      <dgm:spPr/>
      <dgm:t>
        <a:bodyPr/>
        <a:lstStyle/>
        <a:p>
          <a:endParaRPr lang="en-US"/>
        </a:p>
      </dgm:t>
    </dgm:pt>
    <dgm:pt modelId="{9B70C5DD-8B8F-4623-B6E2-EDEAC8A3E226}" type="pres">
      <dgm:prSet presAssocID="{EA09FA7E-0629-4058-8F4F-F448E972084C}" presName="compositeShape" presStyleCnt="0">
        <dgm:presLayoutVars>
          <dgm:chMax val="2"/>
          <dgm:dir/>
          <dgm:resizeHandles val="exact"/>
        </dgm:presLayoutVars>
      </dgm:prSet>
      <dgm:spPr/>
      <dgm:t>
        <a:bodyPr/>
        <a:lstStyle/>
        <a:p>
          <a:endParaRPr lang="en-US"/>
        </a:p>
      </dgm:t>
    </dgm:pt>
    <dgm:pt modelId="{FA92F156-9E73-48EC-A55B-B632A912BF5D}" type="pres">
      <dgm:prSet presAssocID="{EA09FA7E-0629-4058-8F4F-F448E972084C}" presName="ribbon" presStyleLbl="node1" presStyleIdx="0" presStyleCnt="1" custLinFactNeighborY="372"/>
      <dgm:spPr/>
    </dgm:pt>
    <dgm:pt modelId="{0BDF9772-59FB-4F75-B8C6-71E49B09BD66}" type="pres">
      <dgm:prSet presAssocID="{EA09FA7E-0629-4058-8F4F-F448E972084C}" presName="leftArrowText" presStyleLbl="node1" presStyleIdx="0" presStyleCnt="1">
        <dgm:presLayoutVars>
          <dgm:chMax val="0"/>
          <dgm:bulletEnabled val="1"/>
        </dgm:presLayoutVars>
      </dgm:prSet>
      <dgm:spPr/>
      <dgm:t>
        <a:bodyPr/>
        <a:lstStyle/>
        <a:p>
          <a:endParaRPr lang="en-US"/>
        </a:p>
      </dgm:t>
    </dgm:pt>
    <dgm:pt modelId="{390824F0-E8B6-4346-8099-C8EECE460952}" type="pres">
      <dgm:prSet presAssocID="{EA09FA7E-0629-4058-8F4F-F448E972084C}" presName="rightArrowText" presStyleLbl="node1" presStyleIdx="0" presStyleCnt="1">
        <dgm:presLayoutVars>
          <dgm:chMax val="0"/>
          <dgm:bulletEnabled val="1"/>
        </dgm:presLayoutVars>
      </dgm:prSet>
      <dgm:spPr/>
      <dgm:t>
        <a:bodyPr/>
        <a:lstStyle/>
        <a:p>
          <a:endParaRPr lang="en-US"/>
        </a:p>
      </dgm:t>
    </dgm:pt>
  </dgm:ptLst>
  <dgm:cxnLst>
    <dgm:cxn modelId="{0F02D33D-642B-464D-863B-000CBA0C9FDA}" srcId="{0D61E946-D0CA-478D-9AA7-74064B233A01}" destId="{1800CD6D-9280-4D77-8EFB-73C81234922D}" srcOrd="1" destOrd="0" parTransId="{A2273764-CEC9-4B2D-93E4-F604AB6255A2}" sibTransId="{C80C3F24-6AA9-41B1-BAB8-C7ED437E912F}"/>
    <dgm:cxn modelId="{C0C86A85-405A-4B21-ADDB-421CDDD85C65}" srcId="{7EAAD4ED-2621-4D79-BA13-C25BA9FDF09D}" destId="{A790E5A9-7BA9-42F8-BC54-9D5B8D000760}" srcOrd="2" destOrd="0" parTransId="{38E6D6C1-946E-4963-A307-D02EADC82E62}" sibTransId="{55EBEA35-7717-464A-903F-0EB36ACDF1CB}"/>
    <dgm:cxn modelId="{D49DBC1E-5ADD-4864-AD64-F0D525E97828}" srcId="{EA09FA7E-0629-4058-8F4F-F448E972084C}" destId="{0D61E946-D0CA-478D-9AA7-74064B233A01}" srcOrd="1" destOrd="0" parTransId="{0EDC98E0-6CC8-4195-8E96-E7D67C6A8145}" sibTransId="{60119B12-299B-446F-A505-4D3836FF525F}"/>
    <dgm:cxn modelId="{180FD0A6-C6DD-4860-ACC1-C01D63E57A95}" type="presOf" srcId="{7EAAD4ED-2621-4D79-BA13-C25BA9FDF09D}" destId="{0BDF9772-59FB-4F75-B8C6-71E49B09BD66}" srcOrd="0" destOrd="0" presId="urn:microsoft.com/office/officeart/2005/8/layout/arrow6"/>
    <dgm:cxn modelId="{A17B71D4-2E37-4016-B56B-462230185339}" srcId="{0D61E946-D0CA-478D-9AA7-74064B233A01}" destId="{A081E3C3-C222-4B3D-B199-9E3CD05EFA6E}" srcOrd="4" destOrd="0" parTransId="{0D6629FA-6068-4176-A553-75CD4DECC441}" sibTransId="{04D1380B-74E2-4469-B02C-C66856A74E29}"/>
    <dgm:cxn modelId="{1BFDCF39-B813-457F-AC6A-9C730F2D89C3}" srcId="{7EAAD4ED-2621-4D79-BA13-C25BA9FDF09D}" destId="{7487D7A3-0F9A-40BB-A4E6-FA1D3D69D21C}" srcOrd="3" destOrd="0" parTransId="{930972AC-8248-4D5F-BA7F-1805D0E36C42}" sibTransId="{7D329897-D767-430B-9126-0E8318E5F8E5}"/>
    <dgm:cxn modelId="{5D2621EE-2832-4493-AF94-BCDE1F2A145E}" srcId="{0D61E946-D0CA-478D-9AA7-74064B233A01}" destId="{0B763399-9CA1-4105-9981-BC0B22B3DCD2}" srcOrd="0" destOrd="0" parTransId="{E5532B10-7D27-4923-B7B7-3FAD2589747F}" sibTransId="{73524C60-5D3A-4D82-BCBC-B72323488136}"/>
    <dgm:cxn modelId="{BA2ECE89-859D-4CA7-9B5B-3BB63D631E17}" type="presOf" srcId="{712CED32-F30F-4BA4-B747-108A5E95ABCB}" destId="{390824F0-E8B6-4346-8099-C8EECE460952}" srcOrd="0" destOrd="4" presId="urn:microsoft.com/office/officeart/2005/8/layout/arrow6"/>
    <dgm:cxn modelId="{90CE45DE-A278-48B1-AB92-44D09B34A3C3}" srcId="{EA09FA7E-0629-4058-8F4F-F448E972084C}" destId="{7EAAD4ED-2621-4D79-BA13-C25BA9FDF09D}" srcOrd="0" destOrd="0" parTransId="{9BEE1C96-E9D9-42E2-9CC8-D1593E6FF6FC}" sibTransId="{00E496C2-770B-49C5-8996-A23C17562A2B}"/>
    <dgm:cxn modelId="{A566CF5E-E9FD-4197-9FD3-006661FACFB7}" type="presOf" srcId="{1800CD6D-9280-4D77-8EFB-73C81234922D}" destId="{390824F0-E8B6-4346-8099-C8EECE460952}" srcOrd="0" destOrd="2" presId="urn:microsoft.com/office/officeart/2005/8/layout/arrow6"/>
    <dgm:cxn modelId="{84B3FAFD-94DE-4A5E-BD54-59C558078B79}" type="presOf" srcId="{EA09FA7E-0629-4058-8F4F-F448E972084C}" destId="{9B70C5DD-8B8F-4623-B6E2-EDEAC8A3E226}" srcOrd="0" destOrd="0" presId="urn:microsoft.com/office/officeart/2005/8/layout/arrow6"/>
    <dgm:cxn modelId="{A904711D-936B-4768-A8A8-CFA311814923}" type="presOf" srcId="{0B763399-9CA1-4105-9981-BC0B22B3DCD2}" destId="{390824F0-E8B6-4346-8099-C8EECE460952}" srcOrd="0" destOrd="1" presId="urn:microsoft.com/office/officeart/2005/8/layout/arrow6"/>
    <dgm:cxn modelId="{888EC2C0-61F7-4DFB-8C23-09A52F915203}" srcId="{0D61E946-D0CA-478D-9AA7-74064B233A01}" destId="{36412198-4361-40A5-8D5C-0460C6BE62D1}" srcOrd="2" destOrd="0" parTransId="{B6F6FB95-3EBE-4D9B-9010-E7DA348FE406}" sibTransId="{00C5887D-B860-4434-BD63-7AF50B4025BB}"/>
    <dgm:cxn modelId="{987724E4-6F51-4663-9E92-19003B718637}" type="presOf" srcId="{A081E3C3-C222-4B3D-B199-9E3CD05EFA6E}" destId="{390824F0-E8B6-4346-8099-C8EECE460952}" srcOrd="0" destOrd="5" presId="urn:microsoft.com/office/officeart/2005/8/layout/arrow6"/>
    <dgm:cxn modelId="{8CD14892-E4D8-4BF6-B5FD-25900D883252}" srcId="{7EAAD4ED-2621-4D79-BA13-C25BA9FDF09D}" destId="{840339D0-49EF-4CA1-A150-99E537AFCD48}" srcOrd="4" destOrd="0" parTransId="{B8B7089C-42E9-4513-808C-584D81310E99}" sibTransId="{3B8BCAEB-9C52-4520-93D7-F4D556D06EF7}"/>
    <dgm:cxn modelId="{42F5ABAD-9F62-4B9A-A40D-1296E4D2BBF4}" type="presOf" srcId="{A790E5A9-7BA9-42F8-BC54-9D5B8D000760}" destId="{0BDF9772-59FB-4F75-B8C6-71E49B09BD66}" srcOrd="0" destOrd="3" presId="urn:microsoft.com/office/officeart/2005/8/layout/arrow6"/>
    <dgm:cxn modelId="{7A7FED16-A7AB-4E6E-AADF-E76097CD9F9D}" type="presOf" srcId="{36412198-4361-40A5-8D5C-0460C6BE62D1}" destId="{390824F0-E8B6-4346-8099-C8EECE460952}" srcOrd="0" destOrd="3" presId="urn:microsoft.com/office/officeart/2005/8/layout/arrow6"/>
    <dgm:cxn modelId="{C254F50C-0743-4C78-A31E-34C9EC8EA9D0}" srcId="{0D61E946-D0CA-478D-9AA7-74064B233A01}" destId="{712CED32-F30F-4BA4-B747-108A5E95ABCB}" srcOrd="3" destOrd="0" parTransId="{EB14D5D5-65D0-4F36-AA17-50ABFB5DBE39}" sibTransId="{8BCCDF4E-F9DB-4A66-8F93-E1C6CE75D685}"/>
    <dgm:cxn modelId="{38901571-9F05-4A84-BCF9-31B3FFCF9C1C}" type="presOf" srcId="{15FEA965-F4FC-4943-A5ED-FE316BFB6A75}" destId="{0BDF9772-59FB-4F75-B8C6-71E49B09BD66}" srcOrd="0" destOrd="1" presId="urn:microsoft.com/office/officeart/2005/8/layout/arrow6"/>
    <dgm:cxn modelId="{32783E49-CE48-4C64-BA51-403C6A0C00EB}" srcId="{7EAAD4ED-2621-4D79-BA13-C25BA9FDF09D}" destId="{15FEA965-F4FC-4943-A5ED-FE316BFB6A75}" srcOrd="0" destOrd="0" parTransId="{2DAF0AD6-33C2-4DEE-A524-27554CFF27FD}" sibTransId="{9ECE2A34-95B0-4B9C-8B41-3791038197F5}"/>
    <dgm:cxn modelId="{B11B7BA9-D6BE-463A-BD51-0E9802F405E6}" type="presOf" srcId="{7487D7A3-0F9A-40BB-A4E6-FA1D3D69D21C}" destId="{0BDF9772-59FB-4F75-B8C6-71E49B09BD66}" srcOrd="0" destOrd="4" presId="urn:microsoft.com/office/officeart/2005/8/layout/arrow6"/>
    <dgm:cxn modelId="{B0BEED28-243D-4E7B-8B58-43E4A64C7AAC}" type="presOf" srcId="{840339D0-49EF-4CA1-A150-99E537AFCD48}" destId="{0BDF9772-59FB-4F75-B8C6-71E49B09BD66}" srcOrd="0" destOrd="5" presId="urn:microsoft.com/office/officeart/2005/8/layout/arrow6"/>
    <dgm:cxn modelId="{9BB4D6A7-ED67-4090-9FB2-934D6FCB6281}" type="presOf" srcId="{0D61E946-D0CA-478D-9AA7-74064B233A01}" destId="{390824F0-E8B6-4346-8099-C8EECE460952}" srcOrd="0" destOrd="0" presId="urn:microsoft.com/office/officeart/2005/8/layout/arrow6"/>
    <dgm:cxn modelId="{7C6C55D4-796D-445A-AEDD-0107189B77AD}" srcId="{7EAAD4ED-2621-4D79-BA13-C25BA9FDF09D}" destId="{C391FB3F-5591-4839-BC0A-D0D16C976428}" srcOrd="1" destOrd="0" parTransId="{376B6747-600A-4DF4-9580-D578DC01E912}" sibTransId="{D0123C20-E13E-45B9-941C-C2EB23414DCA}"/>
    <dgm:cxn modelId="{68DE2E79-73F5-4B4F-84EA-43DAA199AD0D}" type="presOf" srcId="{C391FB3F-5591-4839-BC0A-D0D16C976428}" destId="{0BDF9772-59FB-4F75-B8C6-71E49B09BD66}" srcOrd="0" destOrd="2" presId="urn:microsoft.com/office/officeart/2005/8/layout/arrow6"/>
    <dgm:cxn modelId="{85E21159-1BBE-4130-B5E9-B7B62E3CA156}" type="presParOf" srcId="{9B70C5DD-8B8F-4623-B6E2-EDEAC8A3E226}" destId="{FA92F156-9E73-48EC-A55B-B632A912BF5D}" srcOrd="0" destOrd="0" presId="urn:microsoft.com/office/officeart/2005/8/layout/arrow6"/>
    <dgm:cxn modelId="{42246714-15F5-4705-881D-B0FF93DCCE7F}" type="presParOf" srcId="{9B70C5DD-8B8F-4623-B6E2-EDEAC8A3E226}" destId="{0BDF9772-59FB-4F75-B8C6-71E49B09BD66}" srcOrd="1" destOrd="0" presId="urn:microsoft.com/office/officeart/2005/8/layout/arrow6"/>
    <dgm:cxn modelId="{7C214DA1-722F-4C2A-B8A4-B388D9C9A158}" type="presParOf" srcId="{9B70C5DD-8B8F-4623-B6E2-EDEAC8A3E226}" destId="{390824F0-E8B6-4346-8099-C8EECE460952}"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154FD-E3F8-4139-ADCD-8E06D861B07A}">
      <dsp:nvSpPr>
        <dsp:cNvPr id="0" name=""/>
        <dsp:cNvSpPr/>
      </dsp:nvSpPr>
      <dsp:spPr>
        <a:xfrm>
          <a:off x="0" y="3707208"/>
          <a:ext cx="8947150" cy="48656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bg1"/>
              </a:solidFill>
              <a:latin typeface="Calibri" panose="020F0502020204030204"/>
              <a:ea typeface="+mn-ea"/>
              <a:cs typeface="+mn-cs"/>
            </a:rPr>
            <a:t>Step Six: Develop Hypothesis Statement</a:t>
          </a:r>
          <a:endParaRPr lang="en-US" sz="2000" kern="1200" baseline="0" dirty="0">
            <a:solidFill>
              <a:schemeClr val="bg1"/>
            </a:solidFill>
            <a:latin typeface="Calibri" panose="020F0502020204030204"/>
            <a:ea typeface="+mn-ea"/>
            <a:cs typeface="+mn-cs"/>
          </a:endParaRPr>
        </a:p>
      </dsp:txBody>
      <dsp:txXfrm>
        <a:off x="0" y="3707208"/>
        <a:ext cx="8947150" cy="486569"/>
      </dsp:txXfrm>
    </dsp:sp>
    <dsp:sp modelId="{B2DFBABC-E1EB-4632-AFC2-62CB9781B557}">
      <dsp:nvSpPr>
        <dsp:cNvPr id="0" name=""/>
        <dsp:cNvSpPr/>
      </dsp:nvSpPr>
      <dsp:spPr>
        <a:xfrm rot="10800000">
          <a:off x="0" y="2966163"/>
          <a:ext cx="8947150" cy="748343"/>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bg1"/>
              </a:solidFill>
              <a:latin typeface="Calibri" panose="020F0502020204030204"/>
              <a:ea typeface="+mn-ea"/>
              <a:cs typeface="+mn-cs"/>
            </a:rPr>
            <a:t>Step Five: Determine the Function</a:t>
          </a:r>
          <a:endParaRPr lang="en-US" sz="2000" kern="1200" baseline="0" dirty="0">
            <a:solidFill>
              <a:schemeClr val="bg1"/>
            </a:solidFill>
            <a:latin typeface="Calibri" panose="020F0502020204030204"/>
            <a:ea typeface="+mn-ea"/>
            <a:cs typeface="+mn-cs"/>
          </a:endParaRPr>
        </a:p>
      </dsp:txBody>
      <dsp:txXfrm rot="10800000">
        <a:off x="0" y="2966163"/>
        <a:ext cx="8947150" cy="486251"/>
      </dsp:txXfrm>
    </dsp:sp>
    <dsp:sp modelId="{4254FC39-E906-4B9A-BF3F-BEF80DE6EC86}">
      <dsp:nvSpPr>
        <dsp:cNvPr id="0" name=""/>
        <dsp:cNvSpPr/>
      </dsp:nvSpPr>
      <dsp:spPr>
        <a:xfrm rot="10800000">
          <a:off x="0" y="2225118"/>
          <a:ext cx="8947150" cy="748343"/>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bg1"/>
              </a:solidFill>
              <a:latin typeface="Calibri" panose="020F0502020204030204"/>
              <a:ea typeface="+mn-ea"/>
              <a:cs typeface="+mn-cs"/>
            </a:rPr>
            <a:t>Step Four: Identify the  Consequences</a:t>
          </a:r>
          <a:endParaRPr lang="en-US" sz="2000" kern="1200" baseline="0" dirty="0">
            <a:solidFill>
              <a:schemeClr val="bg1"/>
            </a:solidFill>
            <a:latin typeface="Calibri" panose="020F0502020204030204"/>
            <a:ea typeface="+mn-ea"/>
            <a:cs typeface="+mn-cs"/>
          </a:endParaRPr>
        </a:p>
      </dsp:txBody>
      <dsp:txXfrm rot="10800000">
        <a:off x="0" y="2225118"/>
        <a:ext cx="8947150" cy="486251"/>
      </dsp:txXfrm>
    </dsp:sp>
    <dsp:sp modelId="{E34690B8-8949-4265-B9CA-F333E148CD90}">
      <dsp:nvSpPr>
        <dsp:cNvPr id="0" name=""/>
        <dsp:cNvSpPr/>
      </dsp:nvSpPr>
      <dsp:spPr>
        <a:xfrm rot="10800000">
          <a:off x="0" y="1484074"/>
          <a:ext cx="8947150" cy="748343"/>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bg1"/>
              </a:solidFill>
              <a:latin typeface="Calibri" panose="020F0502020204030204"/>
              <a:ea typeface="+mn-ea"/>
              <a:cs typeface="+mn-cs"/>
            </a:rPr>
            <a:t>Step Three: Identify the Antecedent</a:t>
          </a:r>
          <a:endParaRPr lang="en-US" sz="2000" kern="1200" baseline="0" dirty="0">
            <a:solidFill>
              <a:schemeClr val="bg1"/>
            </a:solidFill>
            <a:latin typeface="Calibri" panose="020F0502020204030204"/>
            <a:ea typeface="+mn-ea"/>
            <a:cs typeface="+mn-cs"/>
          </a:endParaRPr>
        </a:p>
      </dsp:txBody>
      <dsp:txXfrm rot="10800000">
        <a:off x="0" y="1484074"/>
        <a:ext cx="8947150" cy="486251"/>
      </dsp:txXfrm>
    </dsp:sp>
    <dsp:sp modelId="{346842A6-8BB6-42AC-B4A0-BB6EFD19D5B9}">
      <dsp:nvSpPr>
        <dsp:cNvPr id="0" name=""/>
        <dsp:cNvSpPr/>
      </dsp:nvSpPr>
      <dsp:spPr>
        <a:xfrm rot="10800000">
          <a:off x="0" y="743029"/>
          <a:ext cx="8947150" cy="748343"/>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bg1"/>
              </a:solidFill>
              <a:latin typeface="Calibri" panose="020F0502020204030204"/>
              <a:ea typeface="+mn-ea"/>
              <a:cs typeface="+mn-cs"/>
            </a:rPr>
            <a:t>Step Two: Define the Behavior</a:t>
          </a:r>
          <a:endParaRPr lang="en-US" sz="2000" kern="1200" baseline="0" dirty="0">
            <a:solidFill>
              <a:schemeClr val="bg1"/>
            </a:solidFill>
            <a:latin typeface="Calibri" panose="020F0502020204030204"/>
            <a:ea typeface="+mn-ea"/>
            <a:cs typeface="+mn-cs"/>
          </a:endParaRPr>
        </a:p>
      </dsp:txBody>
      <dsp:txXfrm rot="10800000">
        <a:off x="0" y="743029"/>
        <a:ext cx="8947150" cy="486251"/>
      </dsp:txXfrm>
    </dsp:sp>
    <dsp:sp modelId="{D0F58390-921A-425F-AAA9-A2368D1F1F30}">
      <dsp:nvSpPr>
        <dsp:cNvPr id="0" name=""/>
        <dsp:cNvSpPr/>
      </dsp:nvSpPr>
      <dsp:spPr>
        <a:xfrm rot="10800000">
          <a:off x="0" y="1984"/>
          <a:ext cx="8947150" cy="748343"/>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bg1"/>
              </a:solidFill>
              <a:latin typeface="Calibri" panose="020F0502020204030204"/>
              <a:ea typeface="+mn-ea"/>
              <a:cs typeface="+mn-cs"/>
            </a:rPr>
            <a:t>Step One: Collect/ Analyze Data</a:t>
          </a:r>
          <a:endParaRPr lang="en-US" sz="2000" kern="1200" baseline="0" dirty="0">
            <a:solidFill>
              <a:schemeClr val="bg1"/>
            </a:solidFill>
            <a:latin typeface="Calibri" panose="020F0502020204030204"/>
            <a:ea typeface="+mn-ea"/>
            <a:cs typeface="+mn-cs"/>
          </a:endParaRPr>
        </a:p>
      </dsp:txBody>
      <dsp:txXfrm rot="10800000">
        <a:off x="0" y="1984"/>
        <a:ext cx="8947150" cy="486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2F156-9E73-48EC-A55B-B632A912BF5D}">
      <dsp:nvSpPr>
        <dsp:cNvPr id="0" name=""/>
        <dsp:cNvSpPr/>
      </dsp:nvSpPr>
      <dsp:spPr>
        <a:xfrm>
          <a:off x="876289" y="0"/>
          <a:ext cx="8902520" cy="3561008"/>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F9772-59FB-4F75-B8C6-71E49B09BD66}">
      <dsp:nvSpPr>
        <dsp:cNvPr id="0" name=""/>
        <dsp:cNvSpPr/>
      </dsp:nvSpPr>
      <dsp:spPr>
        <a:xfrm>
          <a:off x="1944591" y="623176"/>
          <a:ext cx="2937831" cy="174489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l" defTabSz="622300">
            <a:lnSpc>
              <a:spcPct val="90000"/>
            </a:lnSpc>
            <a:spcBef>
              <a:spcPct val="0"/>
            </a:spcBef>
            <a:spcAft>
              <a:spcPct val="35000"/>
            </a:spcAft>
          </a:pPr>
          <a:r>
            <a:rPr lang="en-US" sz="1400" b="1" u="sng" kern="1200" dirty="0" smtClean="0">
              <a:solidFill>
                <a:schemeClr val="bg1"/>
              </a:solidFill>
            </a:rPr>
            <a:t>Internal Factors</a:t>
          </a:r>
          <a:endParaRPr lang="en-US" sz="1400" b="1" u="sng"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Learning Styles </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Physiological Needs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Disabilities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Communication Difficulties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Anxieties</a:t>
          </a:r>
          <a:endParaRPr lang="en-US" sz="1400" kern="1200" dirty="0">
            <a:solidFill>
              <a:schemeClr val="bg1"/>
            </a:solidFill>
          </a:endParaRPr>
        </a:p>
      </dsp:txBody>
      <dsp:txXfrm>
        <a:off x="1944591" y="623176"/>
        <a:ext cx="2937831" cy="1744893"/>
      </dsp:txXfrm>
    </dsp:sp>
    <dsp:sp modelId="{390824F0-E8B6-4346-8099-C8EECE460952}">
      <dsp:nvSpPr>
        <dsp:cNvPr id="0" name=""/>
        <dsp:cNvSpPr/>
      </dsp:nvSpPr>
      <dsp:spPr>
        <a:xfrm>
          <a:off x="5327549" y="1192937"/>
          <a:ext cx="3471982" cy="1744893"/>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9784" rIns="0" bIns="53340" numCol="1" spcCol="1270" anchor="ctr" anchorCtr="0">
          <a:noAutofit/>
        </a:bodyPr>
        <a:lstStyle/>
        <a:p>
          <a:pPr lvl="0" algn="l" defTabSz="622300">
            <a:lnSpc>
              <a:spcPct val="90000"/>
            </a:lnSpc>
            <a:spcBef>
              <a:spcPct val="0"/>
            </a:spcBef>
            <a:spcAft>
              <a:spcPct val="35000"/>
            </a:spcAft>
          </a:pPr>
          <a:r>
            <a:rPr lang="en-US" sz="1400" b="1" u="sng" kern="1200" dirty="0" smtClean="0">
              <a:solidFill>
                <a:schemeClr val="bg1"/>
              </a:solidFill>
            </a:rPr>
            <a:t>External Factors</a:t>
          </a:r>
          <a:endParaRPr lang="en-US" sz="1400" b="1" u="sng"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Time</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Setting</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Activity</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Events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smtClean="0">
              <a:solidFill>
                <a:schemeClr val="bg1"/>
              </a:solidFill>
            </a:rPr>
            <a:t>People</a:t>
          </a:r>
          <a:endParaRPr lang="en-US" sz="1400" kern="1200" dirty="0">
            <a:solidFill>
              <a:schemeClr val="bg1"/>
            </a:solidFill>
          </a:endParaRPr>
        </a:p>
      </dsp:txBody>
      <dsp:txXfrm>
        <a:off x="5327549" y="1192937"/>
        <a:ext cx="3471982" cy="17448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FFA3D-2E8C-4935-A2D1-D93562A4C2BF}"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EFB38-550B-4FC5-867E-A5098F6D066A}" type="slidenum">
              <a:rPr lang="en-US" smtClean="0"/>
              <a:t>‹#›</a:t>
            </a:fld>
            <a:endParaRPr lang="en-US"/>
          </a:p>
        </p:txBody>
      </p:sp>
    </p:spTree>
    <p:extLst>
      <p:ext uri="{BB962C8B-B14F-4D97-AF65-F5344CB8AC3E}">
        <p14:creationId xmlns:p14="http://schemas.microsoft.com/office/powerpoint/2010/main" val="174823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26B36A-B57C-47D5-8F7B-06E61060ABEB}" type="slidenum">
              <a:rPr lang="en-US" altLang="en-US"/>
              <a:pPr>
                <a:spcBef>
                  <a:spcPct val="0"/>
                </a:spcBef>
              </a:pPr>
              <a:t>33</a:t>
            </a:fld>
            <a:endParaRPr lang="en-US" altLang="en-US"/>
          </a:p>
        </p:txBody>
      </p:sp>
    </p:spTree>
    <p:extLst>
      <p:ext uri="{BB962C8B-B14F-4D97-AF65-F5344CB8AC3E}">
        <p14:creationId xmlns:p14="http://schemas.microsoft.com/office/powerpoint/2010/main" val="264861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375338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3406844"/>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20738293"/>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16075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77840462"/>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11/12/2020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05635315"/>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11/12/2020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7649682"/>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137522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9060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2" y="228600"/>
            <a:ext cx="10687049"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00200"/>
            <a:ext cx="5181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181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7EC69433-E29C-49EE-BA58-308D499F0F22}" type="slidenum">
              <a:rPr lang="en-US" altLang="en-US"/>
              <a:pPr>
                <a:defRPr/>
              </a:pPr>
              <a:t>‹#›</a:t>
            </a:fld>
            <a:endParaRPr lang="en-US" altLang="en-US"/>
          </a:p>
        </p:txBody>
      </p:sp>
    </p:spTree>
    <p:extLst>
      <p:ext uri="{BB962C8B-B14F-4D97-AF65-F5344CB8AC3E}">
        <p14:creationId xmlns:p14="http://schemas.microsoft.com/office/powerpoint/2010/main" val="74849984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54176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68171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582618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93188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20614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93754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871206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062522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938575570"/>
      </p:ext>
    </p:extLst>
  </p:cSld>
  <p:clrMap bg1="dk1" tx1="lt1" bg2="dk2" tx2="lt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 id="2147483927" r:id="rId18"/>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78099"/>
            <a:ext cx="8825658" cy="2256649"/>
          </a:xfrm>
        </p:spPr>
        <p:txBody>
          <a:bodyPr/>
          <a:lstStyle/>
          <a:p>
            <a:pPr algn="ctr"/>
            <a:r>
              <a:rPr lang="en-US" sz="4000" dirty="0" smtClean="0"/>
              <a:t>Functional Behavior Assessment</a:t>
            </a:r>
            <a:endParaRPr lang="en-US" sz="4000" dirty="0"/>
          </a:p>
        </p:txBody>
      </p:sp>
      <p:sp>
        <p:nvSpPr>
          <p:cNvPr id="3" name="Subtitle 2"/>
          <p:cNvSpPr>
            <a:spLocks noGrp="1"/>
          </p:cNvSpPr>
          <p:nvPr>
            <p:ph type="subTitle" idx="1"/>
          </p:nvPr>
        </p:nvSpPr>
        <p:spPr>
          <a:xfrm>
            <a:off x="1154955" y="3034748"/>
            <a:ext cx="8825658" cy="861420"/>
          </a:xfrm>
        </p:spPr>
        <p:txBody>
          <a:bodyPr>
            <a:normAutofit/>
          </a:bodyPr>
          <a:lstStyle/>
          <a:p>
            <a:pPr algn="ctr"/>
            <a:r>
              <a:rPr lang="en-US" sz="2800" i="1" dirty="0" smtClean="0"/>
              <a:t>A process TO IDENTIFY</a:t>
            </a:r>
            <a:endParaRPr lang="en-US" sz="2800" i="1" dirty="0"/>
          </a:p>
        </p:txBody>
      </p:sp>
    </p:spTree>
    <p:extLst>
      <p:ext uri="{BB962C8B-B14F-4D97-AF65-F5344CB8AC3E}">
        <p14:creationId xmlns:p14="http://schemas.microsoft.com/office/powerpoint/2010/main" val="22735935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416" y="108162"/>
            <a:ext cx="9404723" cy="1400530"/>
          </a:xfrm>
        </p:spPr>
        <p:txBody>
          <a:bodyPr>
            <a:normAutofit fontScale="90000"/>
          </a:bodyPr>
          <a:lstStyle/>
          <a:p>
            <a:pPr algn="ctr"/>
            <a:r>
              <a:rPr lang="en-US" sz="3100" i="1" dirty="0">
                <a:solidFill>
                  <a:srgbClr val="EBEBEB"/>
                </a:solidFill>
              </a:rPr>
              <a:t>STEP </a:t>
            </a:r>
            <a:r>
              <a:rPr lang="en-US" sz="3100" i="1" dirty="0" smtClean="0">
                <a:solidFill>
                  <a:srgbClr val="EBEBEB"/>
                </a:solidFill>
              </a:rPr>
              <a:t>5</a:t>
            </a:r>
            <a:r>
              <a:rPr lang="en-US" sz="3200" i="1" dirty="0">
                <a:solidFill>
                  <a:srgbClr val="EBEBEB"/>
                </a:solidFill>
              </a:rPr>
              <a:t/>
            </a:r>
            <a:br>
              <a:rPr lang="en-US" sz="3200" i="1" dirty="0">
                <a:solidFill>
                  <a:srgbClr val="EBEBEB"/>
                </a:solidFill>
              </a:rPr>
            </a:br>
            <a:r>
              <a:rPr lang="en-US" sz="4400" i="1" dirty="0">
                <a:solidFill>
                  <a:srgbClr val="EBEBEB"/>
                </a:solidFill>
              </a:rPr>
              <a:t>Determine the Function</a:t>
            </a:r>
            <a:r>
              <a:rPr lang="en-US" sz="3200" i="1" dirty="0">
                <a:solidFill>
                  <a:srgbClr val="EBEBEB"/>
                </a:solidFill>
              </a:rPr>
              <a:t/>
            </a:r>
            <a:br>
              <a:rPr lang="en-US" sz="3200" i="1" dirty="0">
                <a:solidFill>
                  <a:srgbClr val="EBEBEB"/>
                </a:solidFill>
              </a:rPr>
            </a:br>
            <a:r>
              <a:rPr lang="en-US" sz="3200" i="1" dirty="0">
                <a:solidFill>
                  <a:srgbClr val="EBEBEB"/>
                </a:solidFill>
              </a:rPr>
              <a:t> </a:t>
            </a:r>
            <a:r>
              <a:rPr lang="en-US" sz="4400" i="1" dirty="0">
                <a:solidFill>
                  <a:srgbClr val="EBEBEB"/>
                </a:solidFill>
              </a:rPr>
              <a:t/>
            </a:r>
            <a:br>
              <a:rPr lang="en-US" sz="4400" i="1" dirty="0">
                <a:solidFill>
                  <a:srgbClr val="EBEBEB"/>
                </a:solidFill>
              </a:rPr>
            </a:br>
            <a:endParaRPr lang="en-US" dirty="0"/>
          </a:p>
        </p:txBody>
      </p:sp>
      <p:sp>
        <p:nvSpPr>
          <p:cNvPr id="3" name="Content Placeholder 2"/>
          <p:cNvSpPr>
            <a:spLocks noGrp="1"/>
          </p:cNvSpPr>
          <p:nvPr>
            <p:ph idx="1"/>
          </p:nvPr>
        </p:nvSpPr>
        <p:spPr>
          <a:xfrm>
            <a:off x="1206506" y="1508692"/>
            <a:ext cx="8946541" cy="4195481"/>
          </a:xfrm>
        </p:spPr>
        <p:txBody>
          <a:bodyPr>
            <a:normAutofit fontScale="70000" lnSpcReduction="20000"/>
          </a:bodyPr>
          <a:lstStyle/>
          <a:p>
            <a:pPr marL="0" indent="0" algn="ctr">
              <a:buNone/>
            </a:pPr>
            <a:endParaRPr lang="en-US" sz="2800" dirty="0" smtClean="0"/>
          </a:p>
          <a:p>
            <a:pPr algn="ctr"/>
            <a:r>
              <a:rPr lang="en-US" sz="2600" dirty="0" smtClean="0"/>
              <a:t>Identify </a:t>
            </a:r>
            <a:r>
              <a:rPr lang="en-US" sz="2600" dirty="0"/>
              <a:t>the purpose the behavior serves. (What does the student get or avoid, what message is being communicated</a:t>
            </a:r>
            <a:r>
              <a:rPr lang="en-US" sz="2600" dirty="0" smtClean="0"/>
              <a:t>.)</a:t>
            </a:r>
          </a:p>
          <a:p>
            <a:pPr marL="0" indent="0" algn="ctr">
              <a:buNone/>
            </a:pPr>
            <a:r>
              <a:rPr lang="en-US" sz="2600" dirty="0" smtClean="0"/>
              <a:t> </a:t>
            </a:r>
            <a:endParaRPr lang="en-US" sz="2600" dirty="0"/>
          </a:p>
          <a:p>
            <a:pPr>
              <a:buFont typeface="Wingdings" panose="05000000000000000000" pitchFamily="2" charset="2"/>
              <a:buChar char="Ø"/>
            </a:pPr>
            <a:r>
              <a:rPr lang="en-US" sz="2600" dirty="0"/>
              <a:t>Attention</a:t>
            </a:r>
          </a:p>
          <a:p>
            <a:pPr>
              <a:buFont typeface="Wingdings" panose="05000000000000000000" pitchFamily="2" charset="2"/>
              <a:buChar char="Ø"/>
            </a:pPr>
            <a:r>
              <a:rPr lang="en-US" sz="2600" dirty="0"/>
              <a:t>Expression of anger</a:t>
            </a:r>
          </a:p>
          <a:p>
            <a:pPr>
              <a:buFont typeface="Wingdings" panose="05000000000000000000" pitchFamily="2" charset="2"/>
              <a:buChar char="Ø"/>
            </a:pPr>
            <a:r>
              <a:rPr lang="en-US" sz="2600" dirty="0"/>
              <a:t>Frustration</a:t>
            </a:r>
          </a:p>
          <a:p>
            <a:pPr>
              <a:buFont typeface="Wingdings" panose="05000000000000000000" pitchFamily="2" charset="2"/>
              <a:buChar char="Ø"/>
            </a:pPr>
            <a:r>
              <a:rPr lang="en-US" sz="2600" dirty="0"/>
              <a:t>Seeking power / control</a:t>
            </a:r>
          </a:p>
          <a:p>
            <a:pPr>
              <a:buFont typeface="Wingdings" panose="05000000000000000000" pitchFamily="2" charset="2"/>
              <a:buChar char="Ø"/>
            </a:pPr>
            <a:r>
              <a:rPr lang="en-US" sz="2600" dirty="0"/>
              <a:t>Intimidation</a:t>
            </a:r>
          </a:p>
          <a:p>
            <a:pPr>
              <a:buFont typeface="Wingdings" panose="05000000000000000000" pitchFamily="2" charset="2"/>
              <a:buChar char="Ø"/>
            </a:pPr>
            <a:r>
              <a:rPr lang="en-US" sz="2600" dirty="0"/>
              <a:t>Sensory stimulation</a:t>
            </a:r>
          </a:p>
          <a:p>
            <a:pPr>
              <a:buFont typeface="Wingdings" panose="05000000000000000000" pitchFamily="2" charset="2"/>
              <a:buChar char="Ø"/>
            </a:pPr>
            <a:r>
              <a:rPr lang="en-US" sz="2600" dirty="0"/>
              <a:t>Relief of fear or anxiety</a:t>
            </a:r>
          </a:p>
          <a:p>
            <a:pPr>
              <a:buFont typeface="Wingdings" panose="05000000000000000000" pitchFamily="2" charset="2"/>
              <a:buChar char="Ø"/>
            </a:pPr>
            <a:r>
              <a:rPr lang="en-US" sz="2600" dirty="0"/>
              <a:t>Peer acceptance</a:t>
            </a:r>
          </a:p>
          <a:p>
            <a:endParaRPr lang="en-US" sz="2800" dirty="0"/>
          </a:p>
          <a:p>
            <a:endParaRPr lang="en-US" dirty="0"/>
          </a:p>
        </p:txBody>
      </p:sp>
      <p:sp>
        <p:nvSpPr>
          <p:cNvPr id="4" name="Cloud Callout 3"/>
          <p:cNvSpPr/>
          <p:nvPr/>
        </p:nvSpPr>
        <p:spPr>
          <a:xfrm>
            <a:off x="8247072" y="2782957"/>
            <a:ext cx="3648081" cy="274187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Note: There is rarely more than one purpose for the behavior</a:t>
            </a:r>
          </a:p>
        </p:txBody>
      </p:sp>
    </p:spTree>
    <p:extLst>
      <p:ext uri="{BB962C8B-B14F-4D97-AF65-F5344CB8AC3E}">
        <p14:creationId xmlns:p14="http://schemas.microsoft.com/office/powerpoint/2010/main" val="340972762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anim calcmode="lin" valueType="num">
                                      <p:cBhvr>
                                        <p:cTn id="4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5" presetClass="emph" presetSubtype="0" grpId="0" nodeType="clickEffect">
                                  <p:stCondLst>
                                    <p:cond delay="0"/>
                                  </p:stCondLst>
                                  <p:iterate type="lt">
                                    <p:tmAbs val="25"/>
                                  </p:iterate>
                                  <p:childTnLst>
                                    <p:set>
                                      <p:cBhvr override="childStyle">
                                        <p:cTn id="55"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129" y="108162"/>
            <a:ext cx="9404723" cy="1400530"/>
          </a:xfrm>
        </p:spPr>
        <p:txBody>
          <a:bodyPr>
            <a:normAutofit fontScale="90000"/>
          </a:bodyPr>
          <a:lstStyle/>
          <a:p>
            <a:pPr algn="ctr"/>
            <a:r>
              <a:rPr lang="en-US" sz="3100" i="1" dirty="0">
                <a:solidFill>
                  <a:srgbClr val="EBEBEB"/>
                </a:solidFill>
              </a:rPr>
              <a:t>STEP </a:t>
            </a:r>
            <a:r>
              <a:rPr lang="en-US" sz="3100" i="1" dirty="0" smtClean="0">
                <a:solidFill>
                  <a:srgbClr val="EBEBEB"/>
                </a:solidFill>
              </a:rPr>
              <a:t>6</a:t>
            </a:r>
            <a:r>
              <a:rPr lang="en-US" sz="2800" i="1" dirty="0">
                <a:solidFill>
                  <a:srgbClr val="EBEBEB"/>
                </a:solidFill>
              </a:rPr>
              <a:t/>
            </a:r>
            <a:br>
              <a:rPr lang="en-US" sz="2800" i="1" dirty="0">
                <a:solidFill>
                  <a:srgbClr val="EBEBEB"/>
                </a:solidFill>
              </a:rPr>
            </a:br>
            <a:r>
              <a:rPr lang="en-US" sz="4400" i="1" dirty="0">
                <a:solidFill>
                  <a:srgbClr val="EBEBEB"/>
                </a:solidFill>
              </a:rPr>
              <a:t>Develop Hypothesis Statement</a:t>
            </a:r>
            <a:r>
              <a:rPr lang="en-US" sz="2800" i="1" dirty="0">
                <a:solidFill>
                  <a:srgbClr val="EBEBEB"/>
                </a:solidFill>
              </a:rPr>
              <a:t/>
            </a:r>
            <a:br>
              <a:rPr lang="en-US" sz="2800" i="1" dirty="0">
                <a:solidFill>
                  <a:srgbClr val="EBEBEB"/>
                </a:solidFill>
              </a:rPr>
            </a:br>
            <a:endParaRPr lang="en-US" dirty="0"/>
          </a:p>
        </p:txBody>
      </p:sp>
      <p:sp>
        <p:nvSpPr>
          <p:cNvPr id="3" name="Content Placeholder 2"/>
          <p:cNvSpPr>
            <a:spLocks noGrp="1"/>
          </p:cNvSpPr>
          <p:nvPr>
            <p:ph idx="1"/>
          </p:nvPr>
        </p:nvSpPr>
        <p:spPr>
          <a:xfrm>
            <a:off x="1210311" y="1655353"/>
            <a:ext cx="8946541" cy="4195481"/>
          </a:xfrm>
        </p:spPr>
        <p:txBody>
          <a:bodyPr>
            <a:normAutofit/>
          </a:bodyPr>
          <a:lstStyle/>
          <a:p>
            <a:pPr>
              <a:buFont typeface="Century Gothic" panose="020B0502020202020204" pitchFamily="34" charset="0"/>
              <a:buChar char="►"/>
            </a:pPr>
            <a:r>
              <a:rPr lang="en-US" dirty="0" smtClean="0"/>
              <a:t>Develop </a:t>
            </a:r>
            <a:r>
              <a:rPr lang="en-US" dirty="0"/>
              <a:t>a </a:t>
            </a:r>
            <a:r>
              <a:rPr lang="en-US" dirty="0" smtClean="0"/>
              <a:t>functional hypothesis </a:t>
            </a:r>
            <a:r>
              <a:rPr lang="en-US" dirty="0"/>
              <a:t>for each targeted behavior</a:t>
            </a:r>
            <a:r>
              <a:rPr lang="en-US" dirty="0" smtClean="0"/>
              <a:t>.</a:t>
            </a:r>
          </a:p>
          <a:p>
            <a:pPr marL="0" indent="0" algn="ctr">
              <a:buNone/>
            </a:pPr>
            <a:r>
              <a:rPr lang="en-US" dirty="0" smtClean="0"/>
              <a:t> </a:t>
            </a:r>
            <a:r>
              <a:rPr lang="en-US" dirty="0"/>
              <a:t>(</a:t>
            </a:r>
            <a:r>
              <a:rPr lang="en-US" dirty="0" smtClean="0"/>
              <a:t>Based on </a:t>
            </a:r>
            <a:r>
              <a:rPr lang="en-US" dirty="0"/>
              <a:t>the data </a:t>
            </a:r>
            <a:r>
              <a:rPr lang="en-US" dirty="0" smtClean="0"/>
              <a:t>collected)</a:t>
            </a:r>
          </a:p>
          <a:p>
            <a:pPr marL="0" indent="0">
              <a:buNone/>
            </a:pPr>
            <a:endParaRPr lang="en-US" dirty="0"/>
          </a:p>
          <a:p>
            <a:pPr>
              <a:buFont typeface="Century Gothic" panose="020B0502020202020204" pitchFamily="34" charset="0"/>
              <a:buChar char="►"/>
            </a:pPr>
            <a:r>
              <a:rPr lang="en-US" dirty="0" smtClean="0"/>
              <a:t>HYPOTHESIS </a:t>
            </a:r>
            <a:r>
              <a:rPr lang="en-US" dirty="0"/>
              <a:t>MUST </a:t>
            </a:r>
            <a:r>
              <a:rPr lang="en-US" dirty="0" smtClean="0"/>
              <a:t>INCLUDE </a:t>
            </a:r>
          </a:p>
          <a:p>
            <a:pPr>
              <a:buFont typeface="Wingdings" panose="05000000000000000000" pitchFamily="2" charset="2"/>
              <a:buChar char="Ø"/>
            </a:pPr>
            <a:r>
              <a:rPr lang="en-US" dirty="0" smtClean="0"/>
              <a:t>Antecedent</a:t>
            </a:r>
          </a:p>
          <a:p>
            <a:pPr>
              <a:buFont typeface="Wingdings" panose="05000000000000000000" pitchFamily="2" charset="2"/>
              <a:buChar char="Ø"/>
            </a:pPr>
            <a:r>
              <a:rPr lang="en-US" dirty="0" smtClean="0"/>
              <a:t>Behavior</a:t>
            </a:r>
            <a:endParaRPr lang="en-US" dirty="0"/>
          </a:p>
          <a:p>
            <a:pPr>
              <a:buFont typeface="Wingdings" panose="05000000000000000000" pitchFamily="2" charset="2"/>
              <a:buChar char="Ø"/>
            </a:pPr>
            <a:r>
              <a:rPr lang="en-US" dirty="0" smtClean="0"/>
              <a:t>Consequence</a:t>
            </a:r>
          </a:p>
          <a:p>
            <a:pPr>
              <a:buFont typeface="Wingdings" panose="05000000000000000000" pitchFamily="2" charset="2"/>
              <a:buChar char="Ø"/>
            </a:pPr>
            <a:r>
              <a:rPr lang="en-US" dirty="0" smtClean="0"/>
              <a:t>Function</a:t>
            </a:r>
            <a:endParaRPr lang="en-US" dirty="0"/>
          </a:p>
          <a:p>
            <a:endParaRPr lang="en-US" dirty="0"/>
          </a:p>
        </p:txBody>
      </p:sp>
    </p:spTree>
    <p:extLst>
      <p:ext uri="{BB962C8B-B14F-4D97-AF65-F5344CB8AC3E}">
        <p14:creationId xmlns:p14="http://schemas.microsoft.com/office/powerpoint/2010/main" val="32628827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29" y="161170"/>
            <a:ext cx="9404723" cy="1400530"/>
          </a:xfrm>
        </p:spPr>
        <p:txBody>
          <a:bodyPr/>
          <a:lstStyle/>
          <a:p>
            <a:pPr algn="ctr"/>
            <a:r>
              <a:rPr lang="en-US" altLang="en-US" sz="4000" dirty="0"/>
              <a:t>FBA ***  </a:t>
            </a:r>
            <a:r>
              <a:rPr lang="en-US" altLang="en-US" sz="4000" dirty="0" smtClean="0"/>
              <a:t>IEPPlus</a:t>
            </a:r>
            <a:endParaRPr lang="en-US" sz="4000" dirty="0"/>
          </a:p>
        </p:txBody>
      </p:sp>
      <p:sp>
        <p:nvSpPr>
          <p:cNvPr id="9" name="Content Placeholder 8"/>
          <p:cNvSpPr>
            <a:spLocks noGrp="1"/>
          </p:cNvSpPr>
          <p:nvPr>
            <p:ph idx="1"/>
          </p:nvPr>
        </p:nvSpPr>
        <p:spPr/>
        <p:txBody>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791" y="1725433"/>
            <a:ext cx="4707172" cy="3442915"/>
          </a:xfrm>
          <a:prstGeom prst="rect">
            <a:avLst/>
          </a:prstGeom>
        </p:spPr>
      </p:pic>
    </p:spTree>
    <p:extLst>
      <p:ext uri="{BB962C8B-B14F-4D97-AF65-F5344CB8AC3E}">
        <p14:creationId xmlns:p14="http://schemas.microsoft.com/office/powerpoint/2010/main" val="23447386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920" y="121413"/>
            <a:ext cx="9404723" cy="1400530"/>
          </a:xfrm>
        </p:spPr>
        <p:txBody>
          <a:bodyPr/>
          <a:lstStyle/>
          <a:p>
            <a:pPr algn="ctr"/>
            <a:endParaRPr lang="en-US" dirty="0"/>
          </a:p>
        </p:txBody>
      </p:sp>
      <p:sp>
        <p:nvSpPr>
          <p:cNvPr id="3" name="Content Placeholder 2"/>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99" y="121413"/>
            <a:ext cx="10120544" cy="662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3170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tLang="en-US" dirty="0" smtClean="0"/>
          </a:p>
        </p:txBody>
      </p:sp>
      <p:sp>
        <p:nvSpPr>
          <p:cNvPr id="20483" name="Content Placeholder 2"/>
          <p:cNvSpPr>
            <a:spLocks noGrp="1"/>
          </p:cNvSpPr>
          <p:nvPr>
            <p:ph idx="1"/>
          </p:nvPr>
        </p:nvSpPr>
        <p:spPr/>
        <p:txBody>
          <a:bodyPr/>
          <a:lstStyle/>
          <a:p>
            <a:pPr eaLnBrk="1" hangingPunct="1"/>
            <a:endParaRPr lang="en-US" altLang="en-US"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1524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2005885" y="2153566"/>
            <a:ext cx="14478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endParaRPr>
          </a:p>
        </p:txBody>
      </p:sp>
      <p:sp>
        <p:nvSpPr>
          <p:cNvPr id="20486" name="Rectangle 9"/>
          <p:cNvSpPr>
            <a:spLocks noChangeArrowheads="1"/>
          </p:cNvSpPr>
          <p:nvPr/>
        </p:nvSpPr>
        <p:spPr bwMode="auto">
          <a:xfrm>
            <a:off x="1219199" y="3829966"/>
            <a:ext cx="49530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latin typeface="Arial" panose="020B0604020202020204" pitchFamily="34" charset="0"/>
              </a:rPr>
              <a:t>Any </a:t>
            </a:r>
            <a:r>
              <a:rPr lang="en-US" altLang="en-US" sz="1400" dirty="0" smtClean="0">
                <a:solidFill>
                  <a:schemeClr val="bg1"/>
                </a:solidFill>
                <a:latin typeface="Arial" panose="020B0604020202020204" pitchFamily="34" charset="0"/>
              </a:rPr>
              <a:t>information the parent </a:t>
            </a:r>
            <a:r>
              <a:rPr lang="en-US" altLang="en-US" sz="1400" dirty="0">
                <a:solidFill>
                  <a:schemeClr val="bg1"/>
                </a:solidFill>
                <a:latin typeface="Arial" panose="020B0604020202020204" pitchFamily="34" charset="0"/>
              </a:rPr>
              <a:t>share or none indicated</a:t>
            </a:r>
          </a:p>
        </p:txBody>
      </p:sp>
      <p:sp>
        <p:nvSpPr>
          <p:cNvPr id="20487" name="Rectangle 10"/>
          <p:cNvSpPr>
            <a:spLocks noChangeArrowheads="1"/>
          </p:cNvSpPr>
          <p:nvPr/>
        </p:nvSpPr>
        <p:spPr bwMode="auto">
          <a:xfrm>
            <a:off x="1103312" y="4229100"/>
            <a:ext cx="14478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solidFill>
                  <a:schemeClr val="bg1"/>
                </a:solidFill>
                <a:latin typeface="Arial" panose="020B0604020202020204" pitchFamily="34" charset="0"/>
              </a:rPr>
              <a:t>Leave blank</a:t>
            </a:r>
          </a:p>
        </p:txBody>
      </p:sp>
      <p:sp>
        <p:nvSpPr>
          <p:cNvPr id="20488" name="Rectangle 11"/>
          <p:cNvSpPr>
            <a:spLocks noChangeArrowheads="1"/>
          </p:cNvSpPr>
          <p:nvPr/>
        </p:nvSpPr>
        <p:spPr bwMode="auto">
          <a:xfrm>
            <a:off x="1219200" y="4671859"/>
            <a:ext cx="70866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latin typeface="Arial" panose="020B0604020202020204" pitchFamily="34" charset="0"/>
              </a:rPr>
              <a:t>List all evaluations you reviewed and the date of the evaluation</a:t>
            </a:r>
          </a:p>
        </p:txBody>
      </p:sp>
      <p:sp>
        <p:nvSpPr>
          <p:cNvPr id="20489" name="Rectangle 13"/>
          <p:cNvSpPr>
            <a:spLocks noChangeArrowheads="1"/>
          </p:cNvSpPr>
          <p:nvPr/>
        </p:nvSpPr>
        <p:spPr bwMode="auto">
          <a:xfrm>
            <a:off x="1219200" y="5095694"/>
            <a:ext cx="70866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latin typeface="Arial" panose="020B0604020202020204" pitchFamily="34" charset="0"/>
              </a:rPr>
              <a:t>List any outside  evaluations you reviewed and the date of the evaluation</a:t>
            </a:r>
          </a:p>
        </p:txBody>
      </p:sp>
      <p:sp>
        <p:nvSpPr>
          <p:cNvPr id="20490" name="Rectangle 14"/>
          <p:cNvSpPr>
            <a:spLocks noChangeArrowheads="1"/>
          </p:cNvSpPr>
          <p:nvPr/>
        </p:nvSpPr>
        <p:spPr bwMode="auto">
          <a:xfrm>
            <a:off x="1201940" y="5501065"/>
            <a:ext cx="70866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latin typeface="Arial" panose="020B0604020202020204" pitchFamily="34" charset="0"/>
              </a:rPr>
              <a:t>Short synopsis of  data:  point sheets, FBA questionnaire, behavior logs, etc.</a:t>
            </a:r>
          </a:p>
        </p:txBody>
      </p:sp>
      <p:sp>
        <p:nvSpPr>
          <p:cNvPr id="20491" name="Rectangle 15"/>
          <p:cNvSpPr>
            <a:spLocks noChangeArrowheads="1"/>
          </p:cNvSpPr>
          <p:nvPr/>
        </p:nvSpPr>
        <p:spPr bwMode="auto">
          <a:xfrm>
            <a:off x="1219199" y="5924900"/>
            <a:ext cx="51054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latin typeface="Arial" panose="020B0604020202020204" pitchFamily="34" charset="0"/>
              </a:rPr>
              <a:t>Information  provided  by  teachers, counselors, OT,PT, etc.</a:t>
            </a:r>
          </a:p>
        </p:txBody>
      </p:sp>
      <p:sp>
        <p:nvSpPr>
          <p:cNvPr id="20492" name="Explosion 1 16"/>
          <p:cNvSpPr>
            <a:spLocks noChangeArrowheads="1"/>
          </p:cNvSpPr>
          <p:nvPr/>
        </p:nvSpPr>
        <p:spPr bwMode="auto">
          <a:xfrm>
            <a:off x="7740134" y="5004750"/>
            <a:ext cx="2209800" cy="2362200"/>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dirty="0">
                <a:solidFill>
                  <a:schemeClr val="bg1"/>
                </a:solidFill>
                <a:latin typeface="Arial" panose="020B0604020202020204" pitchFamily="34" charset="0"/>
              </a:rPr>
              <a:t>Check discipline and attendance if reviewed and note in other</a:t>
            </a:r>
            <a:r>
              <a:rPr lang="en-US" altLang="en-US" sz="1100" dirty="0">
                <a:latin typeface="Arial" panose="020B0604020202020204" pitchFamily="34" charset="0"/>
              </a:rPr>
              <a:t>.</a:t>
            </a:r>
          </a:p>
        </p:txBody>
      </p:sp>
      <p:cxnSp>
        <p:nvCxnSpPr>
          <p:cNvPr id="20493" name="Straight Arrow Connector 18"/>
          <p:cNvCxnSpPr>
            <a:cxnSpLocks noChangeShapeType="1"/>
          </p:cNvCxnSpPr>
          <p:nvPr/>
        </p:nvCxnSpPr>
        <p:spPr bwMode="auto">
          <a:xfrm rot="10800000">
            <a:off x="7086600" y="6553200"/>
            <a:ext cx="1219200" cy="76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94" name="Rectangle 19"/>
          <p:cNvSpPr>
            <a:spLocks noChangeArrowheads="1"/>
          </p:cNvSpPr>
          <p:nvPr/>
        </p:nvSpPr>
        <p:spPr bwMode="auto">
          <a:xfrm>
            <a:off x="3886822" y="6350880"/>
            <a:ext cx="20574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latin typeface="Arial" panose="020B0604020202020204" pitchFamily="34" charset="0"/>
              </a:rPr>
              <a:t>Date of BIPs reviewed</a:t>
            </a:r>
          </a:p>
        </p:txBody>
      </p:sp>
      <p:sp>
        <p:nvSpPr>
          <p:cNvPr id="20495" name="Rectangle 21"/>
          <p:cNvSpPr>
            <a:spLocks noChangeArrowheads="1"/>
          </p:cNvSpPr>
          <p:nvPr/>
        </p:nvSpPr>
        <p:spPr bwMode="auto">
          <a:xfrm>
            <a:off x="1523999" y="6591300"/>
            <a:ext cx="4800600" cy="228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solidFill>
                  <a:schemeClr val="bg1"/>
                </a:solidFill>
                <a:latin typeface="Arial" panose="020B0604020202020204" pitchFamily="34" charset="0"/>
              </a:rPr>
              <a:t>Synopsis of discipline referrals and attendance records.</a:t>
            </a:r>
          </a:p>
        </p:txBody>
      </p:sp>
      <p:cxnSp>
        <p:nvCxnSpPr>
          <p:cNvPr id="20496" name="Straight Arrow Connector 23"/>
          <p:cNvCxnSpPr>
            <a:cxnSpLocks noChangeShapeType="1"/>
          </p:cNvCxnSpPr>
          <p:nvPr/>
        </p:nvCxnSpPr>
        <p:spPr bwMode="auto">
          <a:xfrm rot="5400000">
            <a:off x="6705601" y="6019801"/>
            <a:ext cx="1524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Oval Callout 16"/>
          <p:cNvSpPr/>
          <p:nvPr/>
        </p:nvSpPr>
        <p:spPr>
          <a:xfrm>
            <a:off x="8580601" y="2971799"/>
            <a:ext cx="2147500" cy="1981200"/>
          </a:xfrm>
          <a:prstGeom prst="wedgeEllipseCallout">
            <a:avLst>
              <a:gd name="adj1" fmla="val -55748"/>
              <a:gd name="adj2" fmla="val 6226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i="1" dirty="0">
                <a:solidFill>
                  <a:schemeClr val="bg1"/>
                </a:solidFill>
              </a:rPr>
              <a:t>Must be based on </a:t>
            </a:r>
            <a:r>
              <a:rPr lang="en-US" sz="1600" b="1" i="1" dirty="0" smtClean="0">
                <a:solidFill>
                  <a:schemeClr val="bg1"/>
                </a:solidFill>
              </a:rPr>
              <a:t>documented </a:t>
            </a:r>
            <a:r>
              <a:rPr lang="en-US" sz="1600" b="1" i="1" dirty="0">
                <a:solidFill>
                  <a:schemeClr val="bg1"/>
                </a:solidFill>
              </a:rPr>
              <a:t>data.</a:t>
            </a:r>
          </a:p>
        </p:txBody>
      </p:sp>
      <p:cxnSp>
        <p:nvCxnSpPr>
          <p:cNvPr id="20498" name="Straight Arrow Connector 18"/>
          <p:cNvCxnSpPr>
            <a:cxnSpLocks noChangeShapeType="1"/>
          </p:cNvCxnSpPr>
          <p:nvPr/>
        </p:nvCxnSpPr>
        <p:spPr bwMode="auto">
          <a:xfrm rot="10800000">
            <a:off x="6172200" y="6096000"/>
            <a:ext cx="2133600" cy="76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11145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altLang="en-US" smtClean="0"/>
          </a:p>
        </p:txBody>
      </p:sp>
      <p:sp>
        <p:nvSpPr>
          <p:cNvPr id="22531" name="Content Placeholder 2"/>
          <p:cNvSpPr>
            <a:spLocks noGrp="1"/>
          </p:cNvSpPr>
          <p:nvPr>
            <p:ph idx="1"/>
          </p:nvPr>
        </p:nvSpPr>
        <p:spPr/>
        <p:txBody>
          <a:bodyPr/>
          <a:lstStyle/>
          <a:p>
            <a:pPr eaLnBrk="1" hangingPunct="1"/>
            <a:endParaRPr lang="en-US" altLang="en-US" smtClean="0"/>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t="6250" r="3125" b="40625"/>
          <a:stretch>
            <a:fillRect/>
          </a:stretch>
        </p:blipFill>
        <p:spPr bwMode="auto">
          <a:xfrm>
            <a:off x="646111" y="10303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4"/>
          <p:cNvSpPr>
            <a:spLocks noChangeArrowheads="1"/>
          </p:cNvSpPr>
          <p:nvPr/>
        </p:nvSpPr>
        <p:spPr bwMode="auto">
          <a:xfrm>
            <a:off x="4191000" y="685800"/>
            <a:ext cx="5334000" cy="4572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Arial" panose="020B0604020202020204" pitchFamily="34" charset="0"/>
              </a:rPr>
              <a:t>Identify, number, and describe target behaviors</a:t>
            </a:r>
          </a:p>
        </p:txBody>
      </p:sp>
      <p:sp>
        <p:nvSpPr>
          <p:cNvPr id="22534" name="Up Arrow 5"/>
          <p:cNvSpPr>
            <a:spLocks noChangeArrowheads="1"/>
          </p:cNvSpPr>
          <p:nvPr/>
        </p:nvSpPr>
        <p:spPr bwMode="auto">
          <a:xfrm>
            <a:off x="5615198" y="1954133"/>
            <a:ext cx="1676400" cy="1066800"/>
          </a:xfrm>
          <a:prstGeom prst="up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solidFill>
                  <a:schemeClr val="bg1"/>
                </a:solidFill>
                <a:latin typeface="Arial" panose="020B0604020202020204" pitchFamily="34" charset="0"/>
              </a:rPr>
              <a:t>How often?</a:t>
            </a:r>
          </a:p>
        </p:txBody>
      </p:sp>
      <p:sp>
        <p:nvSpPr>
          <p:cNvPr id="22535" name="Up Arrow 6"/>
          <p:cNvSpPr>
            <a:spLocks noChangeArrowheads="1"/>
          </p:cNvSpPr>
          <p:nvPr/>
        </p:nvSpPr>
        <p:spPr bwMode="auto">
          <a:xfrm>
            <a:off x="7130677" y="1967667"/>
            <a:ext cx="1676400" cy="1066800"/>
          </a:xfrm>
          <a:prstGeom prst="up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solidFill>
                  <a:schemeClr val="bg1"/>
                </a:solidFill>
                <a:latin typeface="Arial" panose="020B0604020202020204" pitchFamily="34" charset="0"/>
              </a:rPr>
              <a:t>Mild Moderate</a:t>
            </a:r>
          </a:p>
          <a:p>
            <a:pPr algn="ctr">
              <a:spcBef>
                <a:spcPct val="0"/>
              </a:spcBef>
              <a:buFontTx/>
              <a:buNone/>
            </a:pPr>
            <a:r>
              <a:rPr lang="en-US" altLang="en-US" sz="1200" dirty="0">
                <a:solidFill>
                  <a:schemeClr val="bg1"/>
                </a:solidFill>
                <a:latin typeface="Arial" panose="020B0604020202020204" pitchFamily="34" charset="0"/>
              </a:rPr>
              <a:t>Severe</a:t>
            </a:r>
          </a:p>
        </p:txBody>
      </p:sp>
      <p:sp>
        <p:nvSpPr>
          <p:cNvPr id="22536" name="Up Arrow 7"/>
          <p:cNvSpPr>
            <a:spLocks noChangeArrowheads="1"/>
          </p:cNvSpPr>
          <p:nvPr/>
        </p:nvSpPr>
        <p:spPr bwMode="auto">
          <a:xfrm>
            <a:off x="8489947" y="1872006"/>
            <a:ext cx="1600200" cy="1143000"/>
          </a:xfrm>
          <a:prstGeom prst="up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solidFill>
                  <a:schemeClr val="bg1"/>
                </a:solidFill>
                <a:latin typeface="Arial" panose="020B0604020202020204" pitchFamily="34" charset="0"/>
              </a:rPr>
              <a:t>Minutes</a:t>
            </a:r>
          </a:p>
        </p:txBody>
      </p:sp>
      <p:sp>
        <p:nvSpPr>
          <p:cNvPr id="22537" name="Explosion 1 8"/>
          <p:cNvSpPr>
            <a:spLocks noChangeArrowheads="1"/>
          </p:cNvSpPr>
          <p:nvPr/>
        </p:nvSpPr>
        <p:spPr bwMode="auto">
          <a:xfrm>
            <a:off x="5410200" y="3048000"/>
            <a:ext cx="3657600" cy="3505200"/>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Arial" panose="020B0604020202020204" pitchFamily="34" charset="0"/>
              </a:rPr>
              <a:t>Check the appropriate box and note the corresponding behavior.</a:t>
            </a:r>
          </a:p>
        </p:txBody>
      </p:sp>
    </p:spTree>
    <p:extLst>
      <p:ext uri="{BB962C8B-B14F-4D97-AF65-F5344CB8AC3E}">
        <p14:creationId xmlns:p14="http://schemas.microsoft.com/office/powerpoint/2010/main" val="21649342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42493" y="5595870"/>
            <a:ext cx="3352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i="1" dirty="0">
                <a:solidFill>
                  <a:schemeClr val="bg1"/>
                </a:solidFill>
              </a:rPr>
              <a:t>Every antecedent must be addressed on the BIP</a:t>
            </a:r>
            <a:r>
              <a:rPr lang="en-US" b="1" i="1" dirty="0"/>
              <a:t>.</a:t>
            </a:r>
          </a:p>
        </p:txBody>
      </p:sp>
      <p:pic>
        <p:nvPicPr>
          <p:cNvPr id="23555" name="Picture 5"/>
          <p:cNvPicPr>
            <a:picLocks noChangeAspect="1" noChangeArrowheads="1"/>
          </p:cNvPicPr>
          <p:nvPr/>
        </p:nvPicPr>
        <p:blipFill>
          <a:blip r:embed="rId2">
            <a:extLst>
              <a:ext uri="{28A0092B-C50C-407E-A947-70E740481C1C}">
                <a14:useLocalDpi xmlns:a14="http://schemas.microsoft.com/office/drawing/2010/main" val="0"/>
              </a:ext>
            </a:extLst>
          </a:blip>
          <a:srcRect t="43750" b="11458"/>
          <a:stretch>
            <a:fillRect/>
          </a:stretch>
        </p:blipFill>
        <p:spPr bwMode="auto">
          <a:xfrm>
            <a:off x="609600" y="218941"/>
            <a:ext cx="9753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Explosion 1 11"/>
          <p:cNvSpPr>
            <a:spLocks noChangeArrowheads="1"/>
          </p:cNvSpPr>
          <p:nvPr/>
        </p:nvSpPr>
        <p:spPr bwMode="auto">
          <a:xfrm>
            <a:off x="8191500" y="1767626"/>
            <a:ext cx="4343400" cy="3200400"/>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solidFill>
                  <a:schemeClr val="bg1"/>
                </a:solidFill>
                <a:latin typeface="Arial" panose="020B0604020202020204" pitchFamily="34" charset="0"/>
              </a:rPr>
              <a:t>Antecedent is based on data analysis!</a:t>
            </a:r>
          </a:p>
        </p:txBody>
      </p:sp>
    </p:spTree>
    <p:extLst>
      <p:ext uri="{BB962C8B-B14F-4D97-AF65-F5344CB8AC3E}">
        <p14:creationId xmlns:p14="http://schemas.microsoft.com/office/powerpoint/2010/main" val="231386708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a:extLst>
              <a:ext uri="{28A0092B-C50C-407E-A947-70E740481C1C}">
                <a14:useLocalDpi xmlns:a14="http://schemas.microsoft.com/office/drawing/2010/main" val="0"/>
              </a:ext>
            </a:extLst>
          </a:blip>
          <a:srcRect t="23958" r="12500" b="33333"/>
          <a:stretch>
            <a:fillRect/>
          </a:stretch>
        </p:blipFill>
        <p:spPr bwMode="auto">
          <a:xfrm>
            <a:off x="210355" y="0"/>
            <a:ext cx="92964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xplosion 1 4"/>
          <p:cNvSpPr>
            <a:spLocks noChangeArrowheads="1"/>
          </p:cNvSpPr>
          <p:nvPr/>
        </p:nvSpPr>
        <p:spPr bwMode="auto">
          <a:xfrm>
            <a:off x="5705341" y="2665927"/>
            <a:ext cx="4199586" cy="3640428"/>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solidFill>
                  <a:schemeClr val="bg1"/>
                </a:solidFill>
                <a:latin typeface="Arial" panose="020B0604020202020204" pitchFamily="34" charset="0"/>
              </a:rPr>
              <a:t>Choose the consequence that appears to reinforce the negative behavior.</a:t>
            </a:r>
          </a:p>
        </p:txBody>
      </p:sp>
    </p:spTree>
    <p:extLst>
      <p:ext uri="{BB962C8B-B14F-4D97-AF65-F5344CB8AC3E}">
        <p14:creationId xmlns:p14="http://schemas.microsoft.com/office/powerpoint/2010/main" val="30667896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p:cNvSpPr>
            <a:spLocks noChangeArrowheads="1"/>
          </p:cNvSpPr>
          <p:nvPr/>
        </p:nvSpPr>
        <p:spPr bwMode="auto">
          <a:xfrm>
            <a:off x="4191000" y="4724400"/>
            <a:ext cx="2819400" cy="3048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a:latin typeface="Arial" panose="020B0604020202020204" pitchFamily="34" charset="0"/>
              </a:rPr>
              <a:t>Check appropriate box(es).</a:t>
            </a:r>
          </a:p>
        </p:txBody>
      </p:sp>
      <p:pic>
        <p:nvPicPr>
          <p:cNvPr id="26627" name="Picture 12"/>
          <p:cNvPicPr>
            <a:picLocks noChangeAspect="1" noChangeArrowheads="1"/>
          </p:cNvPicPr>
          <p:nvPr/>
        </p:nvPicPr>
        <p:blipFill>
          <a:blip r:embed="rId2">
            <a:extLst>
              <a:ext uri="{28A0092B-C50C-407E-A947-70E740481C1C}">
                <a14:useLocalDpi xmlns:a14="http://schemas.microsoft.com/office/drawing/2010/main" val="0"/>
              </a:ext>
            </a:extLst>
          </a:blip>
          <a:srcRect t="16667" b="8333"/>
          <a:stretch>
            <a:fillRect/>
          </a:stretch>
        </p:blipFill>
        <p:spPr bwMode="auto">
          <a:xfrm>
            <a:off x="335072" y="154487"/>
            <a:ext cx="9753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8305800" y="609600"/>
            <a:ext cx="3124200" cy="10668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b="1" i="1" dirty="0">
                <a:solidFill>
                  <a:schemeClr val="bg1"/>
                </a:solidFill>
                <a:latin typeface="Arial" panose="020B0604020202020204" pitchFamily="34" charset="0"/>
              </a:rPr>
              <a:t>Effective </a:t>
            </a:r>
          </a:p>
          <a:p>
            <a:pPr algn="ctr">
              <a:spcBef>
                <a:spcPct val="0"/>
              </a:spcBef>
              <a:buFontTx/>
              <a:buNone/>
            </a:pPr>
            <a:r>
              <a:rPr lang="en-US" altLang="en-US" sz="1200" b="1" i="1" dirty="0">
                <a:solidFill>
                  <a:schemeClr val="bg1"/>
                </a:solidFill>
                <a:latin typeface="Arial" panose="020B0604020202020204" pitchFamily="34" charset="0"/>
              </a:rPr>
              <a:t>Somewhat Effective</a:t>
            </a:r>
          </a:p>
          <a:p>
            <a:pPr algn="ctr">
              <a:spcBef>
                <a:spcPct val="0"/>
              </a:spcBef>
              <a:buFontTx/>
              <a:buNone/>
            </a:pPr>
            <a:r>
              <a:rPr lang="en-US" altLang="en-US" sz="1200" b="1" i="1" dirty="0">
                <a:solidFill>
                  <a:schemeClr val="bg1"/>
                </a:solidFill>
                <a:latin typeface="Arial" panose="020B0604020202020204" pitchFamily="34" charset="0"/>
              </a:rPr>
              <a:t>Not Effective</a:t>
            </a:r>
          </a:p>
          <a:p>
            <a:pPr algn="ctr">
              <a:spcBef>
                <a:spcPct val="0"/>
              </a:spcBef>
              <a:buFontTx/>
              <a:buNone/>
            </a:pPr>
            <a:r>
              <a:rPr lang="en-US" altLang="en-US" sz="1200" dirty="0">
                <a:solidFill>
                  <a:schemeClr val="bg1"/>
                </a:solidFill>
                <a:latin typeface="Arial" panose="020B0604020202020204" pitchFamily="34" charset="0"/>
              </a:rPr>
              <a:t>List any reinforcers or interventions that have not been tried and might be effective</a:t>
            </a:r>
          </a:p>
        </p:txBody>
      </p:sp>
      <p:sp>
        <p:nvSpPr>
          <p:cNvPr id="26629" name="Rectangle 5"/>
          <p:cNvSpPr>
            <a:spLocks noChangeArrowheads="1"/>
          </p:cNvSpPr>
          <p:nvPr/>
        </p:nvSpPr>
        <p:spPr bwMode="auto">
          <a:xfrm>
            <a:off x="1905000" y="1524000"/>
            <a:ext cx="3962400" cy="3048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solidFill>
                  <a:schemeClr val="bg1"/>
                </a:solidFill>
                <a:latin typeface="Arial" panose="020B0604020202020204" pitchFamily="34" charset="0"/>
              </a:rPr>
              <a:t>DO NOT LEAVE BLANK</a:t>
            </a:r>
          </a:p>
        </p:txBody>
      </p:sp>
      <p:sp>
        <p:nvSpPr>
          <p:cNvPr id="26630" name="Rectangle 9"/>
          <p:cNvSpPr>
            <a:spLocks noChangeArrowheads="1"/>
          </p:cNvSpPr>
          <p:nvPr/>
        </p:nvSpPr>
        <p:spPr bwMode="auto">
          <a:xfrm>
            <a:off x="335072" y="3733800"/>
            <a:ext cx="3429000" cy="6096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solidFill>
                  <a:schemeClr val="bg1"/>
                </a:solidFill>
                <a:latin typeface="Arial" panose="020B0604020202020204" pitchFamily="34" charset="0"/>
              </a:rPr>
              <a:t>Insert antecedent from above.</a:t>
            </a:r>
          </a:p>
        </p:txBody>
      </p:sp>
      <p:sp>
        <p:nvSpPr>
          <p:cNvPr id="26631" name="Rectangle 10"/>
          <p:cNvSpPr>
            <a:spLocks noChangeArrowheads="1"/>
          </p:cNvSpPr>
          <p:nvPr/>
        </p:nvSpPr>
        <p:spPr bwMode="auto">
          <a:xfrm>
            <a:off x="4068872" y="3718142"/>
            <a:ext cx="3200400" cy="625258"/>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solidFill>
                  <a:schemeClr val="bg1"/>
                </a:solidFill>
                <a:latin typeface="Arial" panose="020B0604020202020204" pitchFamily="34" charset="0"/>
              </a:rPr>
              <a:t>This will pop up.</a:t>
            </a:r>
          </a:p>
        </p:txBody>
      </p:sp>
      <p:sp>
        <p:nvSpPr>
          <p:cNvPr id="26632" name="Rectangle 11"/>
          <p:cNvSpPr>
            <a:spLocks noChangeArrowheads="1"/>
          </p:cNvSpPr>
          <p:nvPr/>
        </p:nvSpPr>
        <p:spPr bwMode="auto">
          <a:xfrm>
            <a:off x="7497872" y="3743716"/>
            <a:ext cx="2819400" cy="3048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200" dirty="0">
                <a:solidFill>
                  <a:schemeClr val="bg1"/>
                </a:solidFill>
                <a:latin typeface="Arial" panose="020B0604020202020204" pitchFamily="34" charset="0"/>
              </a:rPr>
              <a:t>Insert the function of the behavior.</a:t>
            </a:r>
          </a:p>
        </p:txBody>
      </p:sp>
    </p:spTree>
    <p:extLst>
      <p:ext uri="{BB962C8B-B14F-4D97-AF65-F5344CB8AC3E}">
        <p14:creationId xmlns:p14="http://schemas.microsoft.com/office/powerpoint/2010/main" val="37068967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t="25000" r="8594" b="14583"/>
          <a:stretch>
            <a:fillRect/>
          </a:stretch>
        </p:blipFill>
        <p:spPr bwMode="auto">
          <a:xfrm>
            <a:off x="559496" y="100208"/>
            <a:ext cx="8872603" cy="667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Explosion 1 4"/>
          <p:cNvSpPr>
            <a:spLocks noChangeArrowheads="1"/>
          </p:cNvSpPr>
          <p:nvPr/>
        </p:nvSpPr>
        <p:spPr bwMode="auto">
          <a:xfrm>
            <a:off x="8305800" y="0"/>
            <a:ext cx="2667000" cy="1981200"/>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Arial" panose="020B0604020202020204" pitchFamily="34" charset="0"/>
              </a:rPr>
              <a:t>Sample!!!</a:t>
            </a:r>
          </a:p>
        </p:txBody>
      </p:sp>
    </p:spTree>
    <p:extLst>
      <p:ext uri="{BB962C8B-B14F-4D97-AF65-F5344CB8AC3E}">
        <p14:creationId xmlns:p14="http://schemas.microsoft.com/office/powerpoint/2010/main" val="27381830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IDEA</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a:t>The 2004 reauthorization of the Individuals with Disabilities Education Improvement Act mandates that schools conduct a </a:t>
            </a:r>
            <a:r>
              <a:rPr lang="en-US" b="1" i="1" u="sng" dirty="0">
                <a:solidFill>
                  <a:srgbClr val="FF0000"/>
                </a:solidFill>
              </a:rPr>
              <a:t>Functional</a:t>
            </a:r>
            <a:r>
              <a:rPr lang="en-US" i="1" u="sng" dirty="0">
                <a:solidFill>
                  <a:srgbClr val="FF0000"/>
                </a:solidFill>
              </a:rPr>
              <a:t> </a:t>
            </a:r>
            <a:r>
              <a:rPr lang="en-US" b="1" i="1" u="sng" dirty="0">
                <a:solidFill>
                  <a:srgbClr val="FF0000"/>
                </a:solidFill>
              </a:rPr>
              <a:t>Behavioral Assessment </a:t>
            </a:r>
            <a:r>
              <a:rPr lang="en-US" dirty="0"/>
              <a:t>in two situations:</a:t>
            </a:r>
          </a:p>
          <a:p>
            <a:pPr marL="0" indent="0">
              <a:buNone/>
            </a:pPr>
            <a:endParaRPr lang="en-US" dirty="0"/>
          </a:p>
          <a:p>
            <a:pPr>
              <a:buFont typeface="Century Gothic" panose="020B0502020202020204" pitchFamily="34" charset="0"/>
              <a:buChar char="►"/>
            </a:pPr>
            <a:r>
              <a:rPr lang="en-US" dirty="0"/>
              <a:t>1. When a student’s behavior impedes his/her learning or that of others</a:t>
            </a:r>
            <a:r>
              <a:rPr lang="en-US" dirty="0" smtClean="0"/>
              <a:t>.</a:t>
            </a:r>
            <a:endParaRPr lang="en-US" dirty="0"/>
          </a:p>
          <a:p>
            <a:pPr>
              <a:buFont typeface="Century Gothic" panose="020B0502020202020204" pitchFamily="34" charset="0"/>
              <a:buChar char="►"/>
            </a:pPr>
            <a:r>
              <a:rPr lang="en-US" dirty="0"/>
              <a:t>2. When the students ARD committee conducts a manifestation determination and determines that there is a link to the student’s </a:t>
            </a:r>
            <a:r>
              <a:rPr lang="en-US" dirty="0" smtClean="0"/>
              <a:t>disability.</a:t>
            </a:r>
            <a:endParaRPr lang="en-US" dirty="0"/>
          </a:p>
        </p:txBody>
      </p:sp>
    </p:spTree>
    <p:extLst>
      <p:ext uri="{BB962C8B-B14F-4D97-AF65-F5344CB8AC3E}">
        <p14:creationId xmlns:p14="http://schemas.microsoft.com/office/powerpoint/2010/main" val="14623485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Behavior Intervention Plan</a:t>
            </a:r>
            <a:r>
              <a:rPr lang="en-US" dirty="0" smtClean="0"/>
              <a:t/>
            </a:r>
            <a:br>
              <a:rPr lang="en-US" dirty="0" smtClean="0"/>
            </a:br>
            <a:r>
              <a:rPr lang="en-US" sz="4000" dirty="0" smtClean="0"/>
              <a:t>BIP</a:t>
            </a:r>
            <a:endParaRPr lang="en-US" sz="40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9446" y="2329732"/>
            <a:ext cx="5470497" cy="2949933"/>
          </a:xfrm>
        </p:spPr>
      </p:pic>
    </p:spTree>
    <p:extLst>
      <p:ext uri="{BB962C8B-B14F-4D97-AF65-F5344CB8AC3E}">
        <p14:creationId xmlns:p14="http://schemas.microsoft.com/office/powerpoint/2010/main" val="9118463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IDEA</a:t>
            </a:r>
            <a:br>
              <a:rPr lang="en-US" sz="4000" dirty="0" smtClean="0"/>
            </a:br>
            <a:endParaRPr lang="en-US" sz="4000" dirty="0"/>
          </a:p>
        </p:txBody>
      </p:sp>
      <p:sp>
        <p:nvSpPr>
          <p:cNvPr id="3" name="Content Placeholder 2"/>
          <p:cNvSpPr>
            <a:spLocks noGrp="1"/>
          </p:cNvSpPr>
          <p:nvPr>
            <p:ph idx="1"/>
          </p:nvPr>
        </p:nvSpPr>
        <p:spPr>
          <a:xfrm>
            <a:off x="1104293" y="1695471"/>
            <a:ext cx="8946541" cy="4195481"/>
          </a:xfrm>
        </p:spPr>
        <p:txBody>
          <a:bodyPr/>
          <a:lstStyle/>
          <a:p>
            <a:r>
              <a:rPr lang="en-US" dirty="0"/>
              <a:t>The 2004 reauthorization of the Individuals with Disabilities Education Improvement Act mandates that schools develop a Behavior Intervention Plan when a student’s behavior impedes his/her learning or that of others.</a:t>
            </a:r>
          </a:p>
          <a:p>
            <a:endParaRPr lang="en-US" dirty="0"/>
          </a:p>
          <a:p>
            <a:r>
              <a:rPr lang="en-US" dirty="0"/>
              <a:t>The Behavior Intervention Plan should include positive behavioral interventions, strategies, and supports to address the behavior(s).</a:t>
            </a:r>
          </a:p>
          <a:p>
            <a:endParaRPr lang="en-US" dirty="0"/>
          </a:p>
        </p:txBody>
      </p:sp>
    </p:spTree>
    <p:extLst>
      <p:ext uri="{BB962C8B-B14F-4D97-AF65-F5344CB8AC3E}">
        <p14:creationId xmlns:p14="http://schemas.microsoft.com/office/powerpoint/2010/main" val="33740264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53460"/>
            <a:ext cx="9404723" cy="1400530"/>
          </a:xfrm>
        </p:spPr>
        <p:txBody>
          <a:bodyPr/>
          <a:lstStyle/>
          <a:p>
            <a:pPr algn="ctr"/>
            <a:r>
              <a:rPr lang="en-US" sz="4000" dirty="0" smtClean="0"/>
              <a:t>The Behavior Intervention Plan</a:t>
            </a:r>
            <a:endParaRPr lang="en-US" sz="4000" dirty="0"/>
          </a:p>
        </p:txBody>
      </p:sp>
      <p:sp>
        <p:nvSpPr>
          <p:cNvPr id="3" name="Content Placeholder 2"/>
          <p:cNvSpPr>
            <a:spLocks noGrp="1"/>
          </p:cNvSpPr>
          <p:nvPr>
            <p:ph idx="1"/>
          </p:nvPr>
        </p:nvSpPr>
        <p:spPr>
          <a:xfrm>
            <a:off x="1103310" y="1678681"/>
            <a:ext cx="8946541" cy="4195481"/>
          </a:xfrm>
        </p:spPr>
        <p:txBody>
          <a:bodyPr>
            <a:normAutofit/>
          </a:bodyPr>
          <a:lstStyle/>
          <a:p>
            <a:r>
              <a:rPr lang="en-US" dirty="0"/>
              <a:t>Once the Functional Behavior Assessment is complete, and the ARD committee has a clear understanding of the antecedents and consequences that maintain the function of the behavior, the ARD committee must determine if  there is a need for a Behavior Intervention </a:t>
            </a:r>
            <a:r>
              <a:rPr lang="en-US" dirty="0" smtClean="0"/>
              <a:t>Plan.</a:t>
            </a:r>
          </a:p>
          <a:p>
            <a:r>
              <a:rPr lang="en-US" dirty="0" smtClean="0"/>
              <a:t>If </a:t>
            </a:r>
            <a:r>
              <a:rPr lang="en-US" dirty="0"/>
              <a:t>the ARD committee determines that there is a need for a Behavior Intervention Plan proceed to the goals and objectives portion of the IEP. </a:t>
            </a:r>
            <a:endParaRPr lang="en-US" dirty="0" smtClean="0"/>
          </a:p>
          <a:p>
            <a:r>
              <a:rPr lang="en-US" dirty="0" smtClean="0"/>
              <a:t>Using </a:t>
            </a:r>
            <a:r>
              <a:rPr lang="en-US" dirty="0"/>
              <a:t>the information that has been collected and analyzed in the Functional Behavioral Assessment identify specific goals and objectives that directly address the prioritized </a:t>
            </a:r>
            <a:r>
              <a:rPr lang="en-US" dirty="0" smtClean="0"/>
              <a:t>behaviors. </a:t>
            </a:r>
            <a:endParaRPr lang="en-US" dirty="0"/>
          </a:p>
        </p:txBody>
      </p:sp>
    </p:spTree>
    <p:extLst>
      <p:ext uri="{BB962C8B-B14F-4D97-AF65-F5344CB8AC3E}">
        <p14:creationId xmlns:p14="http://schemas.microsoft.com/office/powerpoint/2010/main" val="7924113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28" y="195023"/>
            <a:ext cx="9404723" cy="1400530"/>
          </a:xfrm>
        </p:spPr>
        <p:txBody>
          <a:bodyPr/>
          <a:lstStyle/>
          <a:p>
            <a:pPr algn="ctr"/>
            <a:r>
              <a:rPr lang="en-US" sz="4000" dirty="0" smtClean="0"/>
              <a:t>BIP Components</a:t>
            </a:r>
            <a:br>
              <a:rPr lang="en-US" sz="4000" dirty="0" smtClean="0"/>
            </a:br>
            <a:endParaRPr lang="en-US" sz="4000" dirty="0"/>
          </a:p>
        </p:txBody>
      </p:sp>
      <p:sp>
        <p:nvSpPr>
          <p:cNvPr id="3" name="Content Placeholder 2"/>
          <p:cNvSpPr>
            <a:spLocks noGrp="1"/>
          </p:cNvSpPr>
          <p:nvPr>
            <p:ph idx="1"/>
          </p:nvPr>
        </p:nvSpPr>
        <p:spPr>
          <a:xfrm>
            <a:off x="1167670" y="1687158"/>
            <a:ext cx="8946541" cy="4195481"/>
          </a:xfrm>
        </p:spPr>
        <p:txBody>
          <a:bodyPr>
            <a:normAutofit/>
          </a:bodyPr>
          <a:lstStyle/>
          <a:p>
            <a:r>
              <a:rPr lang="en-US" dirty="0" smtClean="0"/>
              <a:t>Proactive teaching strategies and replacement skills</a:t>
            </a:r>
          </a:p>
          <a:p>
            <a:pPr marL="0" indent="0">
              <a:buNone/>
            </a:pPr>
            <a:endParaRPr lang="en-US" dirty="0" smtClean="0"/>
          </a:p>
          <a:p>
            <a:r>
              <a:rPr lang="en-US" dirty="0" smtClean="0"/>
              <a:t>Intervention Strategies</a:t>
            </a:r>
          </a:p>
          <a:p>
            <a:pPr marL="0" indent="0">
              <a:buNone/>
            </a:pPr>
            <a:endParaRPr lang="en-US" dirty="0" smtClean="0"/>
          </a:p>
          <a:p>
            <a:pPr>
              <a:buFont typeface="Wingdings" panose="05000000000000000000" pitchFamily="2" charset="2"/>
              <a:buChar char="Ø"/>
            </a:pPr>
            <a:r>
              <a:rPr lang="en-US" dirty="0" smtClean="0"/>
              <a:t>General Education Reinforcers</a:t>
            </a:r>
          </a:p>
          <a:p>
            <a:pPr>
              <a:buFont typeface="Wingdings" panose="05000000000000000000" pitchFamily="2" charset="2"/>
              <a:buChar char="Ø"/>
            </a:pPr>
            <a:r>
              <a:rPr lang="en-US" dirty="0" smtClean="0"/>
              <a:t>General Education Consequences</a:t>
            </a:r>
          </a:p>
          <a:p>
            <a:pPr>
              <a:buFont typeface="Wingdings" panose="05000000000000000000" pitchFamily="2" charset="2"/>
              <a:buChar char="Ø"/>
            </a:pPr>
            <a:r>
              <a:rPr lang="en-US" dirty="0" smtClean="0"/>
              <a:t>Special Education Reinforcers</a:t>
            </a:r>
          </a:p>
          <a:p>
            <a:pPr>
              <a:buFont typeface="Wingdings" panose="05000000000000000000" pitchFamily="2" charset="2"/>
              <a:buChar char="Ø"/>
            </a:pPr>
            <a:r>
              <a:rPr lang="en-US" dirty="0" smtClean="0"/>
              <a:t>Special Education Consequences</a:t>
            </a:r>
          </a:p>
          <a:p>
            <a:endParaRPr lang="en-US" dirty="0" smtClean="0"/>
          </a:p>
          <a:p>
            <a:endParaRPr lang="en-US" dirty="0"/>
          </a:p>
        </p:txBody>
      </p:sp>
      <p:sp>
        <p:nvSpPr>
          <p:cNvPr id="4" name="Cloud Callout 3"/>
          <p:cNvSpPr/>
          <p:nvPr/>
        </p:nvSpPr>
        <p:spPr>
          <a:xfrm>
            <a:off x="8445731" y="3374967"/>
            <a:ext cx="3336961" cy="241385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BIP TEMPLATE </a:t>
            </a:r>
          </a:p>
          <a:p>
            <a:pPr algn="ctr"/>
            <a:r>
              <a:rPr lang="en-US" dirty="0" smtClean="0">
                <a:solidFill>
                  <a:schemeClr val="bg1"/>
                </a:solidFill>
              </a:rPr>
              <a:t>can be found under FORMS on Special Services</a:t>
            </a:r>
          </a:p>
          <a:p>
            <a:pPr algn="ctr"/>
            <a:r>
              <a:rPr lang="en-US" dirty="0" smtClean="0">
                <a:solidFill>
                  <a:schemeClr val="bg1"/>
                </a:solidFill>
              </a:rPr>
              <a:t>website.</a:t>
            </a:r>
            <a:endParaRPr lang="en-US" dirty="0">
              <a:solidFill>
                <a:schemeClr val="bg1"/>
              </a:solidFill>
            </a:endParaRPr>
          </a:p>
        </p:txBody>
      </p:sp>
    </p:spTree>
    <p:extLst>
      <p:ext uri="{BB962C8B-B14F-4D97-AF65-F5344CB8AC3E}">
        <p14:creationId xmlns:p14="http://schemas.microsoft.com/office/powerpoint/2010/main" val="6852610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5" presetClass="emph" presetSubtype="0" grpId="0" nodeType="clickEffect">
                                  <p:stCondLst>
                                    <p:cond delay="0"/>
                                  </p:stCondLst>
                                  <p:iterate type="lt">
                                    <p:tmAbs val="25"/>
                                  </p:iterate>
                                  <p:childTnLst>
                                    <p:set>
                                      <p:cBhvr override="childStyle">
                                        <p:cTn id="33"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61773"/>
            <a:ext cx="9404723" cy="1400530"/>
          </a:xfrm>
        </p:spPr>
        <p:txBody>
          <a:bodyPr>
            <a:normAutofit/>
          </a:bodyPr>
          <a:lstStyle/>
          <a:p>
            <a:pPr algn="ctr"/>
            <a:r>
              <a:rPr lang="en-US" sz="4000" dirty="0" smtClean="0"/>
              <a:t>Proactive Teaching Strategies</a:t>
            </a:r>
            <a:br>
              <a:rPr lang="en-US" sz="4000" dirty="0" smtClean="0"/>
            </a:br>
            <a:r>
              <a:rPr lang="en-US" sz="4000" dirty="0" smtClean="0"/>
              <a:t>Replacement Skills</a:t>
            </a:r>
            <a:endParaRPr lang="en-US" sz="4000" dirty="0"/>
          </a:p>
        </p:txBody>
      </p:sp>
      <p:sp>
        <p:nvSpPr>
          <p:cNvPr id="3" name="Content Placeholder 2"/>
          <p:cNvSpPr>
            <a:spLocks noGrp="1"/>
          </p:cNvSpPr>
          <p:nvPr>
            <p:ph idx="1"/>
          </p:nvPr>
        </p:nvSpPr>
        <p:spPr>
          <a:xfrm>
            <a:off x="1103310" y="2069380"/>
            <a:ext cx="8946541" cy="4686097"/>
          </a:xfrm>
        </p:spPr>
        <p:txBody>
          <a:bodyPr>
            <a:normAutofit/>
          </a:bodyPr>
          <a:lstStyle/>
          <a:p>
            <a:r>
              <a:rPr lang="en-US" dirty="0" smtClean="0"/>
              <a:t>Identify </a:t>
            </a:r>
            <a:r>
              <a:rPr lang="en-US" dirty="0"/>
              <a:t>the information or knowledge the student needs in order to make  informed choices.</a:t>
            </a:r>
          </a:p>
          <a:p>
            <a:r>
              <a:rPr lang="en-US" dirty="0" smtClean="0"/>
              <a:t>We need to </a:t>
            </a:r>
            <a:r>
              <a:rPr lang="en-US" u="sng" dirty="0" smtClean="0"/>
              <a:t>explicitly teach </a:t>
            </a:r>
            <a:r>
              <a:rPr lang="en-US" dirty="0" smtClean="0"/>
              <a:t>expected desired behaviors rather than take the risk or expect that student “should know” or that they will figure out on their own.</a:t>
            </a:r>
          </a:p>
          <a:p>
            <a:r>
              <a:rPr lang="en-US" dirty="0" smtClean="0"/>
              <a:t>Identify </a:t>
            </a:r>
            <a:r>
              <a:rPr lang="en-US" dirty="0"/>
              <a:t>specific replacement skills that correlate with the function of the </a:t>
            </a:r>
            <a:r>
              <a:rPr lang="en-US" dirty="0" smtClean="0"/>
              <a:t>behavior.</a:t>
            </a:r>
          </a:p>
          <a:p>
            <a:r>
              <a:rPr lang="en-US" dirty="0" smtClean="0"/>
              <a:t>Our tendency when students don’t follow behavior expectations is to punish students rather than teach students.</a:t>
            </a:r>
          </a:p>
          <a:p>
            <a:pPr marL="0" indent="0" algn="ctr">
              <a:buNone/>
            </a:pPr>
            <a:endParaRPr lang="en-US" dirty="0" smtClean="0"/>
          </a:p>
          <a:p>
            <a:pPr marL="0" indent="0" algn="ctr">
              <a:buNone/>
            </a:pPr>
            <a:r>
              <a:rPr lang="en-US" dirty="0" smtClean="0"/>
              <a:t>BE PROACTIVE</a:t>
            </a:r>
          </a:p>
          <a:p>
            <a:endParaRPr lang="en-US" dirty="0" smtClean="0"/>
          </a:p>
          <a:p>
            <a:endParaRPr lang="en-US" dirty="0"/>
          </a:p>
        </p:txBody>
      </p:sp>
    </p:spTree>
    <p:extLst>
      <p:ext uri="{BB962C8B-B14F-4D97-AF65-F5344CB8AC3E}">
        <p14:creationId xmlns:p14="http://schemas.microsoft.com/office/powerpoint/2010/main" val="39367086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228274"/>
            <a:ext cx="9404723" cy="769253"/>
          </a:xfrm>
        </p:spPr>
        <p:txBody>
          <a:bodyPr/>
          <a:lstStyle/>
          <a:p>
            <a:pPr algn="ctr"/>
            <a:r>
              <a:rPr lang="en-US" sz="4000" dirty="0" smtClean="0"/>
              <a:t>Intervention Strategies</a:t>
            </a:r>
            <a:endParaRPr lang="en-US" sz="4000" dirty="0"/>
          </a:p>
        </p:txBody>
      </p:sp>
      <p:sp>
        <p:nvSpPr>
          <p:cNvPr id="3" name="Content Placeholder 2"/>
          <p:cNvSpPr>
            <a:spLocks noGrp="1"/>
          </p:cNvSpPr>
          <p:nvPr>
            <p:ph idx="1"/>
          </p:nvPr>
        </p:nvSpPr>
        <p:spPr>
          <a:xfrm>
            <a:off x="1103310" y="1147157"/>
            <a:ext cx="8946541" cy="4876799"/>
          </a:xfrm>
        </p:spPr>
        <p:txBody>
          <a:bodyPr>
            <a:normAutofit/>
          </a:bodyPr>
          <a:lstStyle/>
          <a:p>
            <a:pPr marL="0" indent="0" algn="ctr">
              <a:buNone/>
            </a:pPr>
            <a:r>
              <a:rPr lang="en-US" sz="2800" b="1" dirty="0" smtClean="0"/>
              <a:t>The Intervention MUST</a:t>
            </a:r>
          </a:p>
          <a:p>
            <a:r>
              <a:rPr lang="en-US" dirty="0" smtClean="0"/>
              <a:t>Outline </a:t>
            </a:r>
            <a:r>
              <a:rPr lang="en-US" dirty="0"/>
              <a:t>how the student will be monitored</a:t>
            </a:r>
          </a:p>
          <a:p>
            <a:r>
              <a:rPr lang="en-US" dirty="0"/>
              <a:t>Identify who will be responsible for monitoring the student</a:t>
            </a:r>
          </a:p>
          <a:p>
            <a:r>
              <a:rPr lang="en-US" dirty="0"/>
              <a:t>Include a continuum of positive and negative consequences</a:t>
            </a:r>
          </a:p>
          <a:p>
            <a:r>
              <a:rPr lang="en-US" dirty="0"/>
              <a:t>Determine the criteria for positive and negative consequences</a:t>
            </a:r>
          </a:p>
          <a:p>
            <a:r>
              <a:rPr lang="en-US" dirty="0"/>
              <a:t>Detail when/where/how the student will be reinforced</a:t>
            </a:r>
          </a:p>
          <a:p>
            <a:r>
              <a:rPr lang="en-US" dirty="0" smtClean="0"/>
              <a:t>Include </a:t>
            </a:r>
            <a:r>
              <a:rPr lang="en-US" dirty="0"/>
              <a:t>strategies for documenting the outcome of the </a:t>
            </a:r>
            <a:r>
              <a:rPr lang="en-US" dirty="0" smtClean="0"/>
              <a:t>intervention</a:t>
            </a:r>
            <a:endParaRPr lang="en-US" dirty="0"/>
          </a:p>
          <a:p>
            <a:endParaRPr lang="en-US" dirty="0"/>
          </a:p>
          <a:p>
            <a:pPr marL="0" indent="0" algn="ctr">
              <a:buNone/>
            </a:pPr>
            <a:r>
              <a:rPr lang="en-US" sz="2400" b="1" dirty="0"/>
              <a:t>Criteria for reinforcers must be explained in the intervention</a:t>
            </a:r>
            <a:r>
              <a:rPr lang="en-US" b="1" dirty="0"/>
              <a:t>!</a:t>
            </a:r>
          </a:p>
          <a:p>
            <a:endParaRPr lang="en-US" dirty="0"/>
          </a:p>
        </p:txBody>
      </p:sp>
    </p:spTree>
    <p:extLst>
      <p:ext uri="{BB962C8B-B14F-4D97-AF65-F5344CB8AC3E}">
        <p14:creationId xmlns:p14="http://schemas.microsoft.com/office/powerpoint/2010/main" val="29614660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Reinforcers and Consequences</a:t>
            </a:r>
            <a:endParaRPr lang="en-US" sz="4000" dirty="0"/>
          </a:p>
        </p:txBody>
      </p:sp>
      <p:sp>
        <p:nvSpPr>
          <p:cNvPr id="3" name="Content Placeholder 2"/>
          <p:cNvSpPr>
            <a:spLocks noGrp="1"/>
          </p:cNvSpPr>
          <p:nvPr>
            <p:ph idx="1"/>
          </p:nvPr>
        </p:nvSpPr>
        <p:spPr/>
        <p:txBody>
          <a:bodyPr>
            <a:normAutofit/>
          </a:bodyPr>
          <a:lstStyle/>
          <a:p>
            <a:pPr marL="0" indent="0" algn="ctr">
              <a:buNone/>
            </a:pPr>
            <a:r>
              <a:rPr lang="en-US" b="1" dirty="0"/>
              <a:t>General Ed. Reinforcers  / General Ed. Consequences: </a:t>
            </a:r>
          </a:p>
          <a:p>
            <a:r>
              <a:rPr lang="en-US" dirty="0"/>
              <a:t>Identify which reinforcers and consequences the General Education Teacher will be responsible for</a:t>
            </a:r>
            <a:r>
              <a:rPr lang="en-US" dirty="0" smtClean="0"/>
              <a:t>.</a:t>
            </a:r>
          </a:p>
          <a:p>
            <a:endParaRPr lang="en-US" dirty="0"/>
          </a:p>
          <a:p>
            <a:pPr marL="0" indent="0" algn="ctr">
              <a:buNone/>
            </a:pPr>
            <a:r>
              <a:rPr lang="en-US" b="1" dirty="0" smtClean="0"/>
              <a:t>Special Ed. Reinforcers  / Special Ed. Consequences:</a:t>
            </a:r>
          </a:p>
          <a:p>
            <a:r>
              <a:rPr lang="en-US" dirty="0" smtClean="0"/>
              <a:t>Identify </a:t>
            </a:r>
            <a:r>
              <a:rPr lang="en-US" dirty="0"/>
              <a:t>which reinforcers and consequences the Special  Education Teacher will be responsible for</a:t>
            </a:r>
            <a:r>
              <a:rPr lang="en-US" dirty="0" smtClean="0"/>
              <a:t>.</a:t>
            </a:r>
          </a:p>
          <a:p>
            <a:pPr marL="0" indent="0" algn="ctr">
              <a:buNone/>
            </a:pPr>
            <a:endParaRPr lang="en-US" b="1" dirty="0"/>
          </a:p>
          <a:p>
            <a:pPr marL="0" indent="0" algn="ctr">
              <a:buNone/>
            </a:pPr>
            <a:r>
              <a:rPr lang="en-US" b="1" dirty="0" smtClean="0"/>
              <a:t>Reinforcers </a:t>
            </a:r>
            <a:r>
              <a:rPr lang="en-US" b="1" dirty="0"/>
              <a:t>and consequences </a:t>
            </a:r>
            <a:r>
              <a:rPr lang="en-US" b="1" dirty="0" smtClean="0"/>
              <a:t>must be specifically explained.</a:t>
            </a:r>
            <a:endParaRPr lang="en-US" dirty="0"/>
          </a:p>
          <a:p>
            <a:endParaRPr lang="en-US" dirty="0"/>
          </a:p>
        </p:txBody>
      </p:sp>
    </p:spTree>
    <p:extLst>
      <p:ext uri="{BB962C8B-B14F-4D97-AF65-F5344CB8AC3E}">
        <p14:creationId xmlns:p14="http://schemas.microsoft.com/office/powerpoint/2010/main" val="24301341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7318"/>
          </a:xfrm>
        </p:spPr>
        <p:txBody>
          <a:bodyPr/>
          <a:lstStyle/>
          <a:p>
            <a:pPr algn="ctr"/>
            <a:r>
              <a:rPr lang="en-US" sz="4000" dirty="0" smtClean="0"/>
              <a:t>REMEMBER…..</a:t>
            </a:r>
            <a:endParaRPr lang="en-US" sz="4000" dirty="0"/>
          </a:p>
        </p:txBody>
      </p:sp>
      <p:sp>
        <p:nvSpPr>
          <p:cNvPr id="3" name="Content Placeholder 2"/>
          <p:cNvSpPr>
            <a:spLocks noGrp="1"/>
          </p:cNvSpPr>
          <p:nvPr>
            <p:ph idx="1"/>
          </p:nvPr>
        </p:nvSpPr>
        <p:spPr>
          <a:xfrm>
            <a:off x="1104293" y="1437777"/>
            <a:ext cx="8946541" cy="4195481"/>
          </a:xfrm>
        </p:spPr>
        <p:txBody>
          <a:bodyPr>
            <a:normAutofit lnSpcReduction="10000"/>
          </a:bodyPr>
          <a:lstStyle/>
          <a:p>
            <a:pPr marL="0" indent="0" algn="ctr">
              <a:buNone/>
            </a:pPr>
            <a:r>
              <a:rPr lang="en-US" b="1" dirty="0"/>
              <a:t>In order to effectively change  a student’s behavior, you must develop a Behavior Intervention Plan that incorporates the following</a:t>
            </a:r>
            <a:r>
              <a:rPr lang="en-US" b="1" dirty="0" smtClean="0"/>
              <a:t>:</a:t>
            </a:r>
          </a:p>
          <a:p>
            <a:pPr marL="0" indent="0" algn="ctr">
              <a:buNone/>
            </a:pPr>
            <a:endParaRPr lang="en-US" b="1" dirty="0"/>
          </a:p>
          <a:p>
            <a:r>
              <a:rPr lang="en-US" dirty="0"/>
              <a:t>Proactive teaching strategies </a:t>
            </a:r>
          </a:p>
          <a:p>
            <a:r>
              <a:rPr lang="en-US" dirty="0"/>
              <a:t>Replacement behaviors that serve the same function as the inappropriate behavior </a:t>
            </a:r>
          </a:p>
          <a:p>
            <a:r>
              <a:rPr lang="en-US" dirty="0"/>
              <a:t>A clear plan of action</a:t>
            </a:r>
          </a:p>
          <a:p>
            <a:r>
              <a:rPr lang="en-US" dirty="0"/>
              <a:t>A continuum of both positive and negative </a:t>
            </a:r>
            <a:r>
              <a:rPr lang="en-US" dirty="0" smtClean="0"/>
              <a:t>consequences</a:t>
            </a:r>
          </a:p>
          <a:p>
            <a:endParaRPr lang="en-US" dirty="0"/>
          </a:p>
          <a:p>
            <a:pPr marL="0" indent="0" algn="ctr">
              <a:buNone/>
            </a:pPr>
            <a:r>
              <a:rPr lang="en-US" b="1" dirty="0" smtClean="0"/>
              <a:t>The </a:t>
            </a:r>
            <a:r>
              <a:rPr lang="en-US" b="1" dirty="0"/>
              <a:t>content of the plan must be based on the information gained through the Functional Behavioral Assessment</a:t>
            </a:r>
          </a:p>
        </p:txBody>
      </p:sp>
    </p:spTree>
    <p:extLst>
      <p:ext uri="{BB962C8B-B14F-4D97-AF65-F5344CB8AC3E}">
        <p14:creationId xmlns:p14="http://schemas.microsoft.com/office/powerpoint/2010/main" val="15552397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57" y="161772"/>
            <a:ext cx="9404723" cy="794191"/>
          </a:xfrm>
        </p:spPr>
        <p:txBody>
          <a:bodyPr/>
          <a:lstStyle/>
          <a:p>
            <a:pPr algn="ctr"/>
            <a:r>
              <a:rPr lang="en-US" sz="4000" dirty="0" smtClean="0"/>
              <a:t>BIP/IEPPLUS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7664" y="1488095"/>
            <a:ext cx="5594349" cy="4195762"/>
          </a:xfrm>
        </p:spPr>
      </p:pic>
    </p:spTree>
    <p:extLst>
      <p:ext uri="{BB962C8B-B14F-4D97-AF65-F5344CB8AC3E}">
        <p14:creationId xmlns:p14="http://schemas.microsoft.com/office/powerpoint/2010/main" val="39781195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Insert consider….</a:t>
            </a:r>
          </a:p>
        </p:txBody>
      </p:sp>
      <p:sp>
        <p:nvSpPr>
          <p:cNvPr id="37891" name="Content Placeholder 2"/>
          <p:cNvSpPr>
            <a:spLocks noGrp="1"/>
          </p:cNvSpPr>
          <p:nvPr>
            <p:ph idx="1"/>
          </p:nvPr>
        </p:nvSpPr>
        <p:spPr/>
        <p:txBody>
          <a:bodyPr/>
          <a:lstStyle/>
          <a:p>
            <a:pPr eaLnBrk="1" hangingPunct="1"/>
            <a:endParaRPr lang="en-US" altLang="en-US" smtClean="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72" y="16742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4"/>
          <p:cNvSpPr>
            <a:spLocks noChangeArrowheads="1"/>
          </p:cNvSpPr>
          <p:nvPr/>
        </p:nvSpPr>
        <p:spPr bwMode="auto">
          <a:xfrm>
            <a:off x="1103312" y="771983"/>
            <a:ext cx="1219200" cy="381000"/>
          </a:xfrm>
          <a:prstGeom prst="rect">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endParaRPr>
          </a:p>
        </p:txBody>
      </p:sp>
      <p:sp>
        <p:nvSpPr>
          <p:cNvPr id="37894" name="Down Arrow 5"/>
          <p:cNvSpPr>
            <a:spLocks noChangeArrowheads="1"/>
          </p:cNvSpPr>
          <p:nvPr/>
        </p:nvSpPr>
        <p:spPr bwMode="auto">
          <a:xfrm>
            <a:off x="9232006" y="5018467"/>
            <a:ext cx="457200" cy="914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endParaRPr>
          </a:p>
        </p:txBody>
      </p:sp>
      <p:sp>
        <p:nvSpPr>
          <p:cNvPr id="37895" name="Down Arrow 6"/>
          <p:cNvSpPr>
            <a:spLocks noChangeArrowheads="1"/>
          </p:cNvSpPr>
          <p:nvPr/>
        </p:nvSpPr>
        <p:spPr bwMode="auto">
          <a:xfrm>
            <a:off x="2855890" y="3998006"/>
            <a:ext cx="457200" cy="9144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endParaRPr>
          </a:p>
        </p:txBody>
      </p:sp>
      <p:sp>
        <p:nvSpPr>
          <p:cNvPr id="37896" name="Down Arrow 7"/>
          <p:cNvSpPr>
            <a:spLocks noChangeArrowheads="1"/>
          </p:cNvSpPr>
          <p:nvPr/>
        </p:nvSpPr>
        <p:spPr bwMode="auto">
          <a:xfrm rot="5400000">
            <a:off x="3008290" y="2644462"/>
            <a:ext cx="457200" cy="7620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958976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What is a FBA?</a:t>
            </a:r>
            <a:endParaRPr lang="en-US" sz="4000" dirty="0"/>
          </a:p>
        </p:txBody>
      </p:sp>
      <p:sp>
        <p:nvSpPr>
          <p:cNvPr id="3" name="Content Placeholder 2"/>
          <p:cNvSpPr>
            <a:spLocks noGrp="1"/>
          </p:cNvSpPr>
          <p:nvPr>
            <p:ph idx="1"/>
          </p:nvPr>
        </p:nvSpPr>
        <p:spPr/>
        <p:txBody>
          <a:bodyPr>
            <a:normAutofit fontScale="62500" lnSpcReduction="20000"/>
          </a:bodyPr>
          <a:lstStyle/>
          <a:p>
            <a:pPr>
              <a:buFont typeface="Century Gothic" panose="020B0502020202020204" pitchFamily="34" charset="0"/>
              <a:buChar char="►"/>
            </a:pPr>
            <a:r>
              <a:rPr lang="en-US" sz="2800" dirty="0" smtClean="0"/>
              <a:t>Functional </a:t>
            </a:r>
            <a:r>
              <a:rPr lang="en-US" sz="2800" dirty="0"/>
              <a:t>B</a:t>
            </a:r>
            <a:r>
              <a:rPr lang="en-US" sz="2800" dirty="0" smtClean="0"/>
              <a:t>ehavioral Assessment (FBA) is a process that identifies specific target behavior, the purpose of the behavior, and what factors maintain the behavior that is interfering with the students educational process or that of others.</a:t>
            </a:r>
          </a:p>
          <a:p>
            <a:pPr>
              <a:buFont typeface="Century Gothic" panose="020B0502020202020204" pitchFamily="34" charset="0"/>
              <a:buChar char="►"/>
            </a:pPr>
            <a:r>
              <a:rPr lang="en-US" sz="2800" dirty="0"/>
              <a:t>The </a:t>
            </a:r>
            <a:r>
              <a:rPr lang="en-US" sz="2800" dirty="0" smtClean="0"/>
              <a:t>Local Education Agency (LEA) </a:t>
            </a:r>
            <a:r>
              <a:rPr lang="en-US" sz="2800" dirty="0"/>
              <a:t>must obtain </a:t>
            </a:r>
            <a:r>
              <a:rPr lang="en-US" sz="2800" dirty="0" smtClean="0"/>
              <a:t>parent/guardian consent BEFORE </a:t>
            </a:r>
            <a:r>
              <a:rPr lang="en-US" sz="2800" dirty="0"/>
              <a:t>conducting a Functional Behavioral Assessment (FBA).</a:t>
            </a:r>
            <a:endParaRPr lang="en-US" sz="2800" dirty="0" smtClean="0"/>
          </a:p>
          <a:p>
            <a:pPr>
              <a:buFont typeface="Century Gothic" panose="020B0502020202020204" pitchFamily="34" charset="0"/>
              <a:buChar char="►"/>
            </a:pPr>
            <a:r>
              <a:rPr lang="en-US" sz="2800" dirty="0" smtClean="0"/>
              <a:t>The FBA process may lead to the development of intervention plans to teach acceptable alternative behavior.</a:t>
            </a:r>
          </a:p>
          <a:p>
            <a:pPr>
              <a:buFont typeface="Century Gothic" panose="020B0502020202020204" pitchFamily="34" charset="0"/>
              <a:buChar char="►"/>
            </a:pPr>
            <a:r>
              <a:rPr lang="en-US" sz="2800" dirty="0" smtClean="0"/>
              <a:t>The resulting intervention plan focuses on teaching new behavior and social skills, but usually also requires modification of the school or classroom environment and activities, adaptation of curriculum and instructional delivery, and changes in the teacher/student relationship that maintain the undesirable behavior. </a:t>
            </a:r>
          </a:p>
          <a:p>
            <a:pPr>
              <a:buFont typeface="Century Gothic" panose="020B0502020202020204" pitchFamily="34" charset="0"/>
              <a:buChar char="►"/>
            </a:pPr>
            <a:r>
              <a:rPr lang="en-US" sz="2800" dirty="0" smtClean="0"/>
              <a:t>Functional </a:t>
            </a:r>
            <a:r>
              <a:rPr lang="en-US" sz="2800" dirty="0"/>
              <a:t>behavioral assessment should be integrated, as appropriate, throughout the process of developing, reviewing, and, if necessary, revising a student’s IEP.</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33353125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Straight Arrow Connector 10"/>
          <p:cNvCxnSpPr>
            <a:cxnSpLocks noChangeShapeType="1"/>
          </p:cNvCxnSpPr>
          <p:nvPr/>
        </p:nvCxnSpPr>
        <p:spPr bwMode="auto">
          <a:xfrm rot="5400000">
            <a:off x="10363201" y="2743201"/>
            <a:ext cx="6096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38915" name="Picture 9"/>
          <p:cNvPicPr>
            <a:picLocks noChangeAspect="1" noChangeArrowheads="1"/>
          </p:cNvPicPr>
          <p:nvPr/>
        </p:nvPicPr>
        <p:blipFill>
          <a:blip r:embed="rId2">
            <a:extLst>
              <a:ext uri="{28A0092B-C50C-407E-A947-70E740481C1C}">
                <a14:useLocalDpi xmlns:a14="http://schemas.microsoft.com/office/drawing/2010/main" val="0"/>
              </a:ext>
            </a:extLst>
          </a:blip>
          <a:srcRect l="18750" t="13542" b="11458"/>
          <a:stretch>
            <a:fillRect/>
          </a:stretch>
        </p:blipFill>
        <p:spPr bwMode="auto">
          <a:xfrm>
            <a:off x="553792" y="211137"/>
            <a:ext cx="9601200" cy="66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Pentagon 7"/>
          <p:cNvSpPr>
            <a:spLocks noChangeArrowheads="1"/>
          </p:cNvSpPr>
          <p:nvPr/>
        </p:nvSpPr>
        <p:spPr bwMode="auto">
          <a:xfrm rot="10800000">
            <a:off x="1856704" y="5675315"/>
            <a:ext cx="1752600" cy="304800"/>
          </a:xfrm>
          <a:prstGeom prst="homePlate">
            <a:avLst>
              <a:gd name="adj" fmla="val 49993"/>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endParaRPr>
          </a:p>
        </p:txBody>
      </p:sp>
      <p:sp>
        <p:nvSpPr>
          <p:cNvPr id="38917" name="TextBox 8"/>
          <p:cNvSpPr txBox="1">
            <a:spLocks noChangeArrowheads="1"/>
          </p:cNvSpPr>
          <p:nvPr/>
        </p:nvSpPr>
        <p:spPr bwMode="auto">
          <a:xfrm>
            <a:off x="7846454" y="1540099"/>
            <a:ext cx="152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dirty="0">
                <a:solidFill>
                  <a:srgbClr val="FF0000"/>
                </a:solidFill>
                <a:latin typeface="Arial" panose="020B0604020202020204" pitchFamily="34" charset="0"/>
              </a:rPr>
              <a:t>ARD Date</a:t>
            </a:r>
          </a:p>
        </p:txBody>
      </p:sp>
      <p:sp>
        <p:nvSpPr>
          <p:cNvPr id="38918" name="TextBox 6"/>
          <p:cNvSpPr txBox="1">
            <a:spLocks noChangeArrowheads="1"/>
          </p:cNvSpPr>
          <p:nvPr/>
        </p:nvSpPr>
        <p:spPr bwMode="auto">
          <a:xfrm>
            <a:off x="5976871" y="2116931"/>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solidFill>
                  <a:srgbClr val="FF0000"/>
                </a:solidFill>
                <a:latin typeface="Arial" panose="020B0604020202020204" pitchFamily="34" charset="0"/>
              </a:rPr>
              <a:t>x</a:t>
            </a:r>
          </a:p>
        </p:txBody>
      </p:sp>
      <p:sp>
        <p:nvSpPr>
          <p:cNvPr id="38919" name="TextBox 16"/>
          <p:cNvSpPr txBox="1">
            <a:spLocks noChangeArrowheads="1"/>
          </p:cNvSpPr>
          <p:nvPr/>
        </p:nvSpPr>
        <p:spPr bwMode="auto">
          <a:xfrm>
            <a:off x="414271" y="6211887"/>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dirty="0">
                <a:solidFill>
                  <a:srgbClr val="FF0000"/>
                </a:solidFill>
                <a:latin typeface="Arial" panose="020B0604020202020204" pitchFamily="34" charset="0"/>
              </a:rPr>
              <a:t>x</a:t>
            </a:r>
          </a:p>
        </p:txBody>
      </p:sp>
    </p:spTree>
    <p:extLst>
      <p:ext uri="{BB962C8B-B14F-4D97-AF65-F5344CB8AC3E}">
        <p14:creationId xmlns:p14="http://schemas.microsoft.com/office/powerpoint/2010/main" val="41916612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en-US" altLang="en-US" smtClean="0"/>
          </a:p>
        </p:txBody>
      </p:sp>
      <p:sp>
        <p:nvSpPr>
          <p:cNvPr id="39939" name="Content Placeholder 2"/>
          <p:cNvSpPr>
            <a:spLocks noGrp="1"/>
          </p:cNvSpPr>
          <p:nvPr>
            <p:ph idx="1"/>
          </p:nvPr>
        </p:nvSpPr>
        <p:spPr/>
        <p:txBody>
          <a:bodyPr/>
          <a:lstStyle/>
          <a:p>
            <a:pPr eaLnBrk="1" hangingPunct="1"/>
            <a:endParaRPr lang="en-US" altLang="en-US" smtClean="0"/>
          </a:p>
        </p:txBody>
      </p:sp>
      <p:pic>
        <p:nvPicPr>
          <p:cNvPr id="39940" name="Picture 2"/>
          <p:cNvPicPr>
            <a:picLocks noChangeAspect="1" noChangeArrowheads="1"/>
          </p:cNvPicPr>
          <p:nvPr/>
        </p:nvPicPr>
        <p:blipFill>
          <a:blip r:embed="rId2">
            <a:extLst>
              <a:ext uri="{28A0092B-C50C-407E-A947-70E740481C1C}">
                <a14:useLocalDpi xmlns:a14="http://schemas.microsoft.com/office/drawing/2010/main" val="0"/>
              </a:ext>
            </a:extLst>
          </a:blip>
          <a:srcRect t="36458" b="6250"/>
          <a:stretch>
            <a:fillRect/>
          </a:stretch>
        </p:blipFill>
        <p:spPr bwMode="auto">
          <a:xfrm>
            <a:off x="471672" y="381000"/>
            <a:ext cx="9753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ight Arrow 5"/>
          <p:cNvSpPr>
            <a:spLocks noChangeArrowheads="1"/>
          </p:cNvSpPr>
          <p:nvPr/>
        </p:nvSpPr>
        <p:spPr bwMode="auto">
          <a:xfrm>
            <a:off x="1214907" y="452718"/>
            <a:ext cx="1752600" cy="1600200"/>
          </a:xfrm>
          <a:prstGeom prst="rightArrow">
            <a:avLst>
              <a:gd name="adj1" fmla="val 50000"/>
              <a:gd name="adj2" fmla="val 5000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Arial" panose="020B0604020202020204" pitchFamily="34" charset="0"/>
              </a:rPr>
              <a:t>Always check this!</a:t>
            </a:r>
          </a:p>
        </p:txBody>
      </p:sp>
    </p:spTree>
    <p:extLst>
      <p:ext uri="{BB962C8B-B14F-4D97-AF65-F5344CB8AC3E}">
        <p14:creationId xmlns:p14="http://schemas.microsoft.com/office/powerpoint/2010/main" val="19762935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p:cNvPicPr>
            <a:picLocks noChangeAspect="1" noChangeArrowheads="1"/>
          </p:cNvPicPr>
          <p:nvPr/>
        </p:nvPicPr>
        <p:blipFill>
          <a:blip r:embed="rId2">
            <a:extLst>
              <a:ext uri="{28A0092B-C50C-407E-A947-70E740481C1C}">
                <a14:useLocalDpi xmlns:a14="http://schemas.microsoft.com/office/drawing/2010/main" val="0"/>
              </a:ext>
            </a:extLst>
          </a:blip>
          <a:srcRect l="5469" r="3906" b="11458"/>
          <a:stretch>
            <a:fillRect/>
          </a:stretch>
        </p:blipFill>
        <p:spPr bwMode="auto">
          <a:xfrm>
            <a:off x="1287887" y="225515"/>
            <a:ext cx="8839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Explosion 1 5"/>
          <p:cNvSpPr>
            <a:spLocks noChangeArrowheads="1"/>
          </p:cNvSpPr>
          <p:nvPr/>
        </p:nvSpPr>
        <p:spPr bwMode="auto">
          <a:xfrm>
            <a:off x="-192110" y="1567065"/>
            <a:ext cx="3733800" cy="2971800"/>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Arial" panose="020B0604020202020204" pitchFamily="34" charset="0"/>
              </a:rPr>
              <a:t>Revise goals to include four components of IDEA </a:t>
            </a:r>
          </a:p>
          <a:p>
            <a:pPr algn="ctr">
              <a:spcBef>
                <a:spcPct val="0"/>
              </a:spcBef>
              <a:buFontTx/>
              <a:buNone/>
            </a:pPr>
            <a:endParaRPr lang="en-US" altLang="en-US" sz="1800" dirty="0">
              <a:latin typeface="Arial" panose="020B0604020202020204" pitchFamily="34" charset="0"/>
            </a:endParaRPr>
          </a:p>
        </p:txBody>
      </p:sp>
      <p:sp>
        <p:nvSpPr>
          <p:cNvPr id="40964" name="TextBox 6"/>
          <p:cNvSpPr txBox="1">
            <a:spLocks noChangeArrowheads="1"/>
          </p:cNvSpPr>
          <p:nvPr/>
        </p:nvSpPr>
        <p:spPr bwMode="auto">
          <a:xfrm>
            <a:off x="2544651" y="1043190"/>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dirty="0">
                <a:solidFill>
                  <a:srgbClr val="C00000"/>
                </a:solidFill>
                <a:latin typeface="Arial" panose="020B0604020202020204" pitchFamily="34" charset="0"/>
              </a:rPr>
              <a:t>X</a:t>
            </a:r>
          </a:p>
        </p:txBody>
      </p:sp>
      <p:sp>
        <p:nvSpPr>
          <p:cNvPr id="10" name="Left Arrow Callout 9"/>
          <p:cNvSpPr/>
          <p:nvPr/>
        </p:nvSpPr>
        <p:spPr>
          <a:xfrm>
            <a:off x="7543800" y="4953000"/>
            <a:ext cx="2819400" cy="1676400"/>
          </a:xfrm>
          <a:prstGeom prst="leftArrow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bg1"/>
                </a:solidFill>
              </a:rPr>
              <a:t>Timeframe</a:t>
            </a:r>
          </a:p>
          <a:p>
            <a:pPr algn="ctr" eaLnBrk="1" hangingPunct="1">
              <a:defRPr/>
            </a:pPr>
            <a:r>
              <a:rPr lang="en-US" b="1" dirty="0">
                <a:solidFill>
                  <a:schemeClr val="bg1"/>
                </a:solidFill>
              </a:rPr>
              <a:t>Condition</a:t>
            </a:r>
          </a:p>
          <a:p>
            <a:pPr algn="ctr" eaLnBrk="1" hangingPunct="1">
              <a:defRPr/>
            </a:pPr>
            <a:r>
              <a:rPr lang="en-US" b="1" dirty="0">
                <a:solidFill>
                  <a:schemeClr val="bg1"/>
                </a:solidFill>
              </a:rPr>
              <a:t>Behavior</a:t>
            </a:r>
          </a:p>
          <a:p>
            <a:pPr algn="ctr" eaLnBrk="1" hangingPunct="1">
              <a:defRPr/>
            </a:pPr>
            <a:r>
              <a:rPr lang="en-US" b="1" dirty="0">
                <a:solidFill>
                  <a:schemeClr val="bg1"/>
                </a:solidFill>
              </a:rPr>
              <a:t>Criteria</a:t>
            </a:r>
          </a:p>
        </p:txBody>
      </p:sp>
    </p:spTree>
    <p:extLst>
      <p:ext uri="{BB962C8B-B14F-4D97-AF65-F5344CB8AC3E}">
        <p14:creationId xmlns:p14="http://schemas.microsoft.com/office/powerpoint/2010/main" val="10091328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48200" y="3505201"/>
            <a:ext cx="2895600" cy="646113"/>
          </a:xfrm>
          <a:prstGeom prst="rect">
            <a:avLst/>
          </a:prstGeom>
          <a:solidFill>
            <a:schemeClr val="accent1"/>
          </a:solidFill>
          <a:ln>
            <a:solidFill>
              <a:srgbClr val="92D050"/>
            </a:solidFill>
          </a:ln>
        </p:spPr>
        <p:txBody>
          <a:bodyPr>
            <a:spAutoFit/>
          </a:bodyPr>
          <a:lstStyle/>
          <a:p>
            <a:pPr algn="ctr">
              <a:defRPr/>
            </a:pPr>
            <a:r>
              <a:rPr lang="en-US" sz="3600" dirty="0"/>
              <a:t>Objective</a:t>
            </a:r>
          </a:p>
        </p:txBody>
      </p:sp>
      <p:sp>
        <p:nvSpPr>
          <p:cNvPr id="5" name="TextBox 4"/>
          <p:cNvSpPr txBox="1"/>
          <p:nvPr/>
        </p:nvSpPr>
        <p:spPr>
          <a:xfrm>
            <a:off x="4876800" y="990601"/>
            <a:ext cx="2286000" cy="646113"/>
          </a:xfrm>
          <a:prstGeom prst="rect">
            <a:avLst/>
          </a:prstGeom>
          <a:solidFill>
            <a:schemeClr val="accent1"/>
          </a:solidFill>
          <a:ln>
            <a:solidFill>
              <a:srgbClr val="92D050"/>
            </a:solidFill>
          </a:ln>
        </p:spPr>
        <p:txBody>
          <a:bodyPr>
            <a:spAutoFit/>
          </a:bodyPr>
          <a:lstStyle/>
          <a:p>
            <a:pPr algn="ctr">
              <a:defRPr/>
            </a:pPr>
            <a:r>
              <a:rPr lang="en-US" sz="3600" dirty="0"/>
              <a:t>Goal</a:t>
            </a:r>
          </a:p>
        </p:txBody>
      </p:sp>
      <p:graphicFrame>
        <p:nvGraphicFramePr>
          <p:cNvPr id="6" name="Table 5"/>
          <p:cNvGraphicFramePr>
            <a:graphicFrameLocks noGrp="1"/>
          </p:cNvGraphicFramePr>
          <p:nvPr>
            <p:extLst>
              <p:ext uri="{D42A27DB-BD31-4B8C-83A1-F6EECF244321}">
                <p14:modId xmlns:p14="http://schemas.microsoft.com/office/powerpoint/2010/main" val="1294781421"/>
              </p:ext>
            </p:extLst>
          </p:nvPr>
        </p:nvGraphicFramePr>
        <p:xfrm>
          <a:off x="1905000" y="1600201"/>
          <a:ext cx="8305800" cy="1737419"/>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365807">
                <a:tc>
                  <a:txBody>
                    <a:bodyPr/>
                    <a:lstStyle/>
                    <a:p>
                      <a:r>
                        <a:rPr lang="en-US" sz="1800" dirty="0" smtClean="0"/>
                        <a:t>Timeframe</a:t>
                      </a:r>
                      <a:endParaRPr lang="en-US" sz="1800" dirty="0"/>
                    </a:p>
                  </a:txBody>
                  <a:tcPr marT="45726" marB="45726"/>
                </a:tc>
                <a:tc>
                  <a:txBody>
                    <a:bodyPr/>
                    <a:lstStyle/>
                    <a:p>
                      <a:r>
                        <a:rPr lang="en-US" sz="1800" dirty="0" smtClean="0"/>
                        <a:t>Condition</a:t>
                      </a:r>
                      <a:endParaRPr lang="en-US" sz="1800" dirty="0"/>
                    </a:p>
                  </a:txBody>
                  <a:tcPr marT="45726" marB="45726"/>
                </a:tc>
                <a:tc>
                  <a:txBody>
                    <a:bodyPr/>
                    <a:lstStyle/>
                    <a:p>
                      <a:r>
                        <a:rPr lang="en-US" sz="1800" dirty="0" smtClean="0"/>
                        <a:t>Behavior</a:t>
                      </a:r>
                      <a:endParaRPr lang="en-US" sz="1800" dirty="0"/>
                    </a:p>
                  </a:txBody>
                  <a:tcPr marT="45726" marB="45726"/>
                </a:tc>
                <a:tc>
                  <a:txBody>
                    <a:bodyPr/>
                    <a:lstStyle/>
                    <a:p>
                      <a:r>
                        <a:rPr lang="en-US" sz="1800" dirty="0" smtClean="0"/>
                        <a:t>Criteria</a:t>
                      </a:r>
                      <a:endParaRPr lang="en-US" sz="1800" dirty="0"/>
                    </a:p>
                  </a:txBody>
                  <a:tcPr marT="45726" marB="45726"/>
                </a:tc>
                <a:extLst>
                  <a:ext uri="{0D108BD9-81ED-4DB2-BD59-A6C34878D82A}">
                    <a16:rowId xmlns:a16="http://schemas.microsoft.com/office/drawing/2014/main" val="10000"/>
                  </a:ext>
                </a:extLst>
              </a:tr>
              <a:tr h="1359806">
                <a:tc>
                  <a:txBody>
                    <a:bodyPr/>
                    <a:lstStyle/>
                    <a:p>
                      <a:r>
                        <a:rPr lang="en-US" sz="1200" b="0" i="0" u="none" strike="noStrike" kern="1200" baseline="0" dirty="0" smtClean="0">
                          <a:solidFill>
                            <a:schemeClr val="dk1"/>
                          </a:solidFill>
                          <a:latin typeface="+mn-lt"/>
                          <a:ea typeface="+mn-ea"/>
                          <a:cs typeface="+mn-cs"/>
                        </a:rPr>
                        <a:t>By the next annual review,</a:t>
                      </a:r>
                      <a:endParaRPr lang="en-US" sz="1200" dirty="0"/>
                    </a:p>
                  </a:txBody>
                  <a:tcPr marT="45726" marB="45726"/>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With the use of verbal and physical prompting, visual cues, daily social skills ,and a use of a daily point sheet</a:t>
                      </a:r>
                      <a:endParaRPr lang="en-US" sz="1200" dirty="0" smtClean="0">
                        <a:solidFill>
                          <a:srgbClr val="7030A0"/>
                        </a:solidFill>
                      </a:endParaRPr>
                    </a:p>
                    <a:p>
                      <a:endParaRPr lang="en-US" sz="1200" dirty="0">
                        <a:solidFill>
                          <a:srgbClr val="7030A0"/>
                        </a:solidFill>
                      </a:endParaRPr>
                    </a:p>
                  </a:txBody>
                  <a:tcPr marT="45726" marB="45726"/>
                </a:tc>
                <a:tc>
                  <a:txBody>
                    <a:bodyPr/>
                    <a:lstStyle/>
                    <a:p>
                      <a:r>
                        <a:rPr lang="en-US" sz="1200" b="0" i="0" u="none" strike="noStrike" kern="1200" baseline="0" dirty="0" smtClean="0">
                          <a:solidFill>
                            <a:schemeClr val="dk1"/>
                          </a:solidFill>
                          <a:latin typeface="+mn-lt"/>
                          <a:ea typeface="+mn-ea"/>
                          <a:cs typeface="+mn-cs"/>
                        </a:rPr>
                        <a:t>Seth will demonstrate an understanding of classroom routines and procedures, increase</a:t>
                      </a:r>
                    </a:p>
                    <a:p>
                      <a:r>
                        <a:rPr lang="en-US" sz="1200" b="0" i="0" u="none" strike="noStrike" kern="1200" baseline="0" dirty="0" smtClean="0">
                          <a:solidFill>
                            <a:schemeClr val="dk1"/>
                          </a:solidFill>
                          <a:latin typeface="+mn-lt"/>
                          <a:ea typeface="+mn-ea"/>
                          <a:cs typeface="+mn-cs"/>
                        </a:rPr>
                        <a:t>compliant behaviors by following teacher directives</a:t>
                      </a:r>
                      <a:endParaRPr lang="en-US" sz="1200" dirty="0"/>
                    </a:p>
                  </a:txBody>
                  <a:tcPr marT="45726" marB="45726"/>
                </a:tc>
                <a:tc>
                  <a:txBody>
                    <a:bodyPr/>
                    <a:lstStyle/>
                    <a:p>
                      <a:r>
                        <a:rPr lang="en-US" sz="1200" b="0" i="0" u="none" strike="noStrike" kern="1200" baseline="0" dirty="0" smtClean="0">
                          <a:solidFill>
                            <a:schemeClr val="dk1"/>
                          </a:solidFill>
                          <a:latin typeface="+mn-lt"/>
                          <a:ea typeface="+mn-ea"/>
                          <a:cs typeface="+mn-cs"/>
                        </a:rPr>
                        <a:t>with a mastery level of 80%.</a:t>
                      </a:r>
                    </a:p>
                    <a:p>
                      <a:endParaRPr lang="en-US" sz="1200" dirty="0"/>
                    </a:p>
                  </a:txBody>
                  <a:tcPr marT="45726" marB="45726"/>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20997628"/>
              </p:ext>
            </p:extLst>
          </p:nvPr>
        </p:nvGraphicFramePr>
        <p:xfrm>
          <a:off x="1905000" y="4078288"/>
          <a:ext cx="8305800" cy="2398712"/>
        </p:xfrm>
        <a:graphic>
          <a:graphicData uri="http://schemas.openxmlformats.org/drawingml/2006/table">
            <a:tbl>
              <a:tblPr firstRow="1" bandRow="1">
                <a:tableStyleId>{5C22544A-7EE6-4342-B048-85BDC9FD1C3A}</a:tableStyleId>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426401">
                <a:tc>
                  <a:txBody>
                    <a:bodyPr/>
                    <a:lstStyle/>
                    <a:p>
                      <a:r>
                        <a:rPr lang="en-US" sz="1800" dirty="0" smtClean="0"/>
                        <a:t>Timeframe</a:t>
                      </a:r>
                      <a:endParaRPr lang="en-US" sz="1800" dirty="0"/>
                    </a:p>
                  </a:txBody>
                  <a:tcPr marT="45707" marB="45707"/>
                </a:tc>
                <a:tc>
                  <a:txBody>
                    <a:bodyPr/>
                    <a:lstStyle/>
                    <a:p>
                      <a:r>
                        <a:rPr lang="en-US" sz="1800" dirty="0" smtClean="0"/>
                        <a:t>Condition</a:t>
                      </a:r>
                      <a:endParaRPr lang="en-US" sz="1800" dirty="0"/>
                    </a:p>
                  </a:txBody>
                  <a:tcPr marT="45707" marB="45707"/>
                </a:tc>
                <a:tc>
                  <a:txBody>
                    <a:bodyPr/>
                    <a:lstStyle/>
                    <a:p>
                      <a:r>
                        <a:rPr lang="en-US" sz="1800" dirty="0" smtClean="0"/>
                        <a:t>Behavior</a:t>
                      </a:r>
                      <a:endParaRPr lang="en-US" sz="1800" dirty="0"/>
                    </a:p>
                  </a:txBody>
                  <a:tcPr marT="45707" marB="45707"/>
                </a:tc>
                <a:tc>
                  <a:txBody>
                    <a:bodyPr/>
                    <a:lstStyle/>
                    <a:p>
                      <a:r>
                        <a:rPr lang="en-US" sz="1800" dirty="0" smtClean="0"/>
                        <a:t>Criteria</a:t>
                      </a:r>
                      <a:endParaRPr lang="en-US" sz="1800" dirty="0"/>
                    </a:p>
                  </a:txBody>
                  <a:tcPr marT="45707" marB="45707"/>
                </a:tc>
                <a:extLst>
                  <a:ext uri="{0D108BD9-81ED-4DB2-BD59-A6C34878D82A}">
                    <a16:rowId xmlns:a16="http://schemas.microsoft.com/office/drawing/2014/main" val="10000"/>
                  </a:ext>
                </a:extLst>
              </a:tr>
              <a:tr h="1972311">
                <a:tc>
                  <a:txBody>
                    <a:bodyPr/>
                    <a:lstStyle/>
                    <a:p>
                      <a:r>
                        <a:rPr lang="en-US" sz="1200" dirty="0" smtClean="0"/>
                        <a:t>By the end of the 2</a:t>
                      </a:r>
                      <a:r>
                        <a:rPr lang="en-US" sz="1200" baseline="30000" dirty="0" smtClean="0"/>
                        <a:t>nd</a:t>
                      </a:r>
                      <a:r>
                        <a:rPr lang="en-US" sz="1200" dirty="0" smtClean="0"/>
                        <a:t> 6 weeks, </a:t>
                      </a:r>
                      <a:endParaRPr lang="en-US" sz="1200" dirty="0"/>
                    </a:p>
                  </a:txBody>
                  <a:tcPr marT="45707" marB="4570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With the use of verbal and physical prompting, visual cues, daily social skills ,and a use of a daily point sheet</a:t>
                      </a:r>
                      <a:endParaRPr lang="en-US" sz="1200" dirty="0" smtClean="0">
                        <a:solidFill>
                          <a:srgbClr val="7030A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7030A0"/>
                        </a:solidFill>
                      </a:endParaRPr>
                    </a:p>
                  </a:txBody>
                  <a:tcPr marT="45707" marB="45707"/>
                </a:tc>
                <a:tc>
                  <a:txBody>
                    <a:bodyPr/>
                    <a:lstStyle/>
                    <a:p>
                      <a:r>
                        <a:rPr lang="en-US" sz="1200" b="0" i="0" u="none" strike="noStrike" kern="1200" baseline="0" dirty="0" smtClean="0">
                          <a:solidFill>
                            <a:schemeClr val="dk1"/>
                          </a:solidFill>
                          <a:latin typeface="+mn-lt"/>
                          <a:ea typeface="+mn-ea"/>
                          <a:cs typeface="+mn-cs"/>
                        </a:rPr>
                        <a:t>Seth will increase appropriate classroom behavior (staying in assigned seat/area, actively participating and completing assigned tasks/assignment)  within school environment</a:t>
                      </a:r>
                      <a:endParaRPr lang="en-US" sz="1200" dirty="0"/>
                    </a:p>
                  </a:txBody>
                  <a:tcPr marT="45707" marB="4570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dk1"/>
                          </a:solidFill>
                          <a:latin typeface="+mn-lt"/>
                          <a:ea typeface="+mn-ea"/>
                          <a:cs typeface="+mn-cs"/>
                        </a:rPr>
                        <a:t>with a mastery level of 80%.</a:t>
                      </a:r>
                      <a:endParaRPr lang="en-US" sz="1200" dirty="0" smtClean="0"/>
                    </a:p>
                    <a:p>
                      <a:endParaRPr lang="en-US" sz="1800" dirty="0"/>
                    </a:p>
                  </a:txBody>
                  <a:tcPr marT="45707" marB="45707"/>
                </a:tc>
                <a:extLst>
                  <a:ext uri="{0D108BD9-81ED-4DB2-BD59-A6C34878D82A}">
                    <a16:rowId xmlns:a16="http://schemas.microsoft.com/office/drawing/2014/main" val="10001"/>
                  </a:ext>
                </a:extLst>
              </a:tr>
            </a:tbl>
          </a:graphicData>
        </a:graphic>
      </p:graphicFrame>
      <p:sp>
        <p:nvSpPr>
          <p:cNvPr id="4" name="TextBox 3"/>
          <p:cNvSpPr txBox="1"/>
          <p:nvPr/>
        </p:nvSpPr>
        <p:spPr>
          <a:xfrm>
            <a:off x="2971800" y="228601"/>
            <a:ext cx="5867400" cy="646113"/>
          </a:xfrm>
          <a:prstGeom prst="rect">
            <a:avLst/>
          </a:prstGeom>
          <a:solidFill>
            <a:srgbClr val="FF0000"/>
          </a:solidFill>
          <a:ln>
            <a:solidFill>
              <a:srgbClr val="92D050"/>
            </a:solidFill>
          </a:ln>
        </p:spPr>
        <p:txBody>
          <a:bodyPr>
            <a:spAutoFit/>
          </a:bodyPr>
          <a:lstStyle/>
          <a:p>
            <a:pPr algn="ctr">
              <a:defRPr/>
            </a:pPr>
            <a:r>
              <a:rPr lang="en-US" sz="3600" dirty="0"/>
              <a:t>Examples</a:t>
            </a:r>
          </a:p>
        </p:txBody>
      </p:sp>
    </p:spTree>
    <p:extLst>
      <p:ext uri="{BB962C8B-B14F-4D97-AF65-F5344CB8AC3E}">
        <p14:creationId xmlns:p14="http://schemas.microsoft.com/office/powerpoint/2010/main" val="22121888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2">
            <a:extLst>
              <a:ext uri="{28A0092B-C50C-407E-A947-70E740481C1C}">
                <a14:useLocalDpi xmlns:a14="http://schemas.microsoft.com/office/drawing/2010/main" val="0"/>
              </a:ext>
            </a:extLst>
          </a:blip>
          <a:srcRect r="17188" b="12500"/>
          <a:stretch>
            <a:fillRect/>
          </a:stretch>
        </p:blipFill>
        <p:spPr bwMode="auto">
          <a:xfrm>
            <a:off x="1524000" y="0"/>
            <a:ext cx="83820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1180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p:cNvPicPr>
            <a:picLocks noChangeAspect="1" noChangeArrowheads="1"/>
          </p:cNvPicPr>
          <p:nvPr/>
        </p:nvPicPr>
        <p:blipFill>
          <a:blip r:embed="rId2">
            <a:extLst>
              <a:ext uri="{28A0092B-C50C-407E-A947-70E740481C1C}">
                <a14:useLocalDpi xmlns:a14="http://schemas.microsoft.com/office/drawing/2010/main" val="0"/>
              </a:ext>
            </a:extLst>
          </a:blip>
          <a:srcRect b="6818"/>
          <a:stretch>
            <a:fillRect/>
          </a:stretch>
        </p:blipFill>
        <p:spPr bwMode="auto">
          <a:xfrm>
            <a:off x="957330" y="489397"/>
            <a:ext cx="8940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Explosion 2 4"/>
          <p:cNvSpPr>
            <a:spLocks noChangeArrowheads="1"/>
          </p:cNvSpPr>
          <p:nvPr/>
        </p:nvSpPr>
        <p:spPr bwMode="auto">
          <a:xfrm>
            <a:off x="1219200" y="2590800"/>
            <a:ext cx="4343400" cy="2667000"/>
          </a:xfrm>
          <a:prstGeom prst="irregularSeal2">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dirty="0">
              <a:latin typeface="Arial" panose="020B0604020202020204" pitchFamily="34" charset="0"/>
            </a:endParaRPr>
          </a:p>
          <a:p>
            <a:pPr algn="ctr">
              <a:spcBef>
                <a:spcPct val="0"/>
              </a:spcBef>
              <a:buFontTx/>
              <a:buNone/>
            </a:pPr>
            <a:r>
              <a:rPr lang="en-US" altLang="en-US" sz="2800" dirty="0">
                <a:solidFill>
                  <a:schemeClr val="bg1"/>
                </a:solidFill>
                <a:latin typeface="Arial" panose="020B0604020202020204" pitchFamily="34" charset="0"/>
              </a:rPr>
              <a:t>Objectives</a:t>
            </a:r>
          </a:p>
        </p:txBody>
      </p:sp>
      <p:sp>
        <p:nvSpPr>
          <p:cNvPr id="45060" name="Right Arrow 5"/>
          <p:cNvSpPr>
            <a:spLocks noChangeArrowheads="1"/>
          </p:cNvSpPr>
          <p:nvPr/>
        </p:nvSpPr>
        <p:spPr bwMode="auto">
          <a:xfrm>
            <a:off x="1325451" y="1417750"/>
            <a:ext cx="1524000" cy="533400"/>
          </a:xfrm>
          <a:prstGeom prst="rightArrow">
            <a:avLst>
              <a:gd name="adj1" fmla="val 50000"/>
              <a:gd name="adj2" fmla="val 50000"/>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7143751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p:cNvPicPr>
            <a:picLocks noChangeAspect="1" noChangeArrowheads="1"/>
          </p:cNvPicPr>
          <p:nvPr/>
        </p:nvPicPr>
        <p:blipFill>
          <a:blip r:embed="rId2">
            <a:extLst>
              <a:ext uri="{28A0092B-C50C-407E-A947-70E740481C1C}">
                <a14:useLocalDpi xmlns:a14="http://schemas.microsoft.com/office/drawing/2010/main" val="0"/>
              </a:ext>
            </a:extLst>
          </a:blip>
          <a:srcRect l="14844" t="15625" b="8333"/>
          <a:stretch>
            <a:fillRect/>
          </a:stretch>
        </p:blipFill>
        <p:spPr bwMode="auto">
          <a:xfrm>
            <a:off x="1828800" y="457200"/>
            <a:ext cx="830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257"/>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qual 5"/>
          <p:cNvSpPr/>
          <p:nvPr/>
        </p:nvSpPr>
        <p:spPr bwMode="auto">
          <a:xfrm>
            <a:off x="4099774" y="1689815"/>
            <a:ext cx="304800" cy="457200"/>
          </a:xfrm>
          <a:prstGeom prst="mathEqual">
            <a:avLst/>
          </a:prstGeom>
          <a:solidFill>
            <a:srgbClr val="FFFF66"/>
          </a:solidFill>
          <a:ln w="9525" cap="flat" cmpd="sng" algn="ctr">
            <a:solidFill>
              <a:schemeClr val="tx1"/>
            </a:solidFill>
            <a:prstDash val="solid"/>
            <a:round/>
            <a:headEnd type="none" w="med" len="med"/>
            <a:tailEnd type="none" w="med" len="med"/>
          </a:ln>
          <a:effectLst/>
        </p:spPr>
        <p:txBody>
          <a:bodyPr/>
          <a:lstStyle/>
          <a:p>
            <a:pPr algn="ctr">
              <a:defRPr/>
            </a:pPr>
            <a:endParaRPr lang="en-US">
              <a:latin typeface="Arial" charset="0"/>
            </a:endParaRPr>
          </a:p>
        </p:txBody>
      </p:sp>
      <p:sp>
        <p:nvSpPr>
          <p:cNvPr id="49157" name="Rectangle 6"/>
          <p:cNvSpPr>
            <a:spLocks noChangeArrowheads="1"/>
          </p:cNvSpPr>
          <p:nvPr/>
        </p:nvSpPr>
        <p:spPr bwMode="auto">
          <a:xfrm>
            <a:off x="4480774" y="1727915"/>
            <a:ext cx="1447800" cy="381000"/>
          </a:xfrm>
          <a:prstGeom prst="rect">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dirty="0">
                <a:solidFill>
                  <a:schemeClr val="bg1"/>
                </a:solidFill>
                <a:latin typeface="Arial" panose="020B0604020202020204" pitchFamily="34" charset="0"/>
              </a:rPr>
              <a:t>Objective</a:t>
            </a:r>
          </a:p>
        </p:txBody>
      </p:sp>
    </p:spTree>
    <p:extLst>
      <p:ext uri="{BB962C8B-B14F-4D97-AF65-F5344CB8AC3E}">
        <p14:creationId xmlns:p14="http://schemas.microsoft.com/office/powerpoint/2010/main" val="27707913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2">
            <a:extLst>
              <a:ext uri="{28A0092B-C50C-407E-A947-70E740481C1C}">
                <a14:useLocalDpi xmlns:a14="http://schemas.microsoft.com/office/drawing/2010/main" val="0"/>
              </a:ext>
            </a:extLst>
          </a:blip>
          <a:srcRect l="19531" t="12500" r="10156" b="27083"/>
          <a:stretch>
            <a:fillRect/>
          </a:stretch>
        </p:blipFill>
        <p:spPr bwMode="auto">
          <a:xfrm>
            <a:off x="458732" y="124692"/>
            <a:ext cx="9350285" cy="634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Explosion 1 4"/>
          <p:cNvSpPr>
            <a:spLocks noChangeArrowheads="1"/>
          </p:cNvSpPr>
          <p:nvPr/>
        </p:nvSpPr>
        <p:spPr bwMode="auto">
          <a:xfrm rot="20504405">
            <a:off x="306947" y="1906609"/>
            <a:ext cx="2209800" cy="2514600"/>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2800" dirty="0">
              <a:latin typeface="Arial" panose="020B0604020202020204" pitchFamily="34" charset="0"/>
            </a:endParaRPr>
          </a:p>
          <a:p>
            <a:pPr algn="ctr">
              <a:spcBef>
                <a:spcPct val="0"/>
              </a:spcBef>
              <a:buFontTx/>
              <a:buNone/>
            </a:pPr>
            <a:r>
              <a:rPr lang="en-US" altLang="en-US" sz="1800" dirty="0">
                <a:solidFill>
                  <a:schemeClr val="bg1"/>
                </a:solidFill>
                <a:latin typeface="Arial" panose="020B0604020202020204" pitchFamily="34" charset="0"/>
              </a:rPr>
              <a:t>Sample!</a:t>
            </a:r>
          </a:p>
        </p:txBody>
      </p:sp>
      <p:sp>
        <p:nvSpPr>
          <p:cNvPr id="50180" name="Pentagon 11"/>
          <p:cNvSpPr>
            <a:spLocks noChangeArrowheads="1"/>
          </p:cNvSpPr>
          <p:nvPr/>
        </p:nvSpPr>
        <p:spPr bwMode="auto">
          <a:xfrm flipH="1">
            <a:off x="8795705" y="5201220"/>
            <a:ext cx="1447800" cy="1066800"/>
          </a:xfrm>
          <a:prstGeom prst="homePlate">
            <a:avLst>
              <a:gd name="adj" fmla="val 5000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dirty="0">
                <a:solidFill>
                  <a:schemeClr val="bg1"/>
                </a:solidFill>
                <a:latin typeface="Arial" panose="020B0604020202020204" pitchFamily="34" charset="0"/>
              </a:rPr>
              <a:t>Insert function from FBA</a:t>
            </a:r>
          </a:p>
        </p:txBody>
      </p:sp>
    </p:spTree>
    <p:extLst>
      <p:ext uri="{BB962C8B-B14F-4D97-AF65-F5344CB8AC3E}">
        <p14:creationId xmlns:p14="http://schemas.microsoft.com/office/powerpoint/2010/main" val="178959339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2">
            <a:extLst>
              <a:ext uri="{28A0092B-C50C-407E-A947-70E740481C1C}">
                <a14:useLocalDpi xmlns:a14="http://schemas.microsoft.com/office/drawing/2010/main" val="0"/>
              </a:ext>
            </a:extLst>
          </a:blip>
          <a:srcRect l="20313" t="26250" r="17188" b="34375"/>
          <a:stretch>
            <a:fillRect/>
          </a:stretch>
        </p:blipFill>
        <p:spPr bwMode="auto">
          <a:xfrm>
            <a:off x="168910" y="484775"/>
            <a:ext cx="9515475" cy="596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Explosion 1 4"/>
          <p:cNvSpPr>
            <a:spLocks noChangeArrowheads="1"/>
          </p:cNvSpPr>
          <p:nvPr/>
        </p:nvSpPr>
        <p:spPr bwMode="auto">
          <a:xfrm rot="20552732">
            <a:off x="7901398" y="-54636"/>
            <a:ext cx="2590800" cy="2864407"/>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solidFill>
                  <a:schemeClr val="bg1"/>
                </a:solidFill>
                <a:latin typeface="Arial" panose="020B0604020202020204" pitchFamily="34" charset="0"/>
              </a:rPr>
              <a:t>Sample!</a:t>
            </a:r>
          </a:p>
        </p:txBody>
      </p:sp>
    </p:spTree>
    <p:extLst>
      <p:ext uri="{BB962C8B-B14F-4D97-AF65-F5344CB8AC3E}">
        <p14:creationId xmlns:p14="http://schemas.microsoft.com/office/powerpoint/2010/main" val="17969388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l="20313" r="17188" b="66667"/>
          <a:stretch>
            <a:fillRect/>
          </a:stretch>
        </p:blipFill>
        <p:spPr bwMode="auto">
          <a:xfrm>
            <a:off x="1961804" y="0"/>
            <a:ext cx="8212974"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l="14444" t="8000" r="12222" b="52000"/>
          <a:stretch>
            <a:fillRect/>
          </a:stretch>
        </p:blipFill>
        <p:spPr bwMode="auto">
          <a:xfrm>
            <a:off x="1961804" y="3141519"/>
            <a:ext cx="821297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miley Face 4"/>
          <p:cNvSpPr/>
          <p:nvPr/>
        </p:nvSpPr>
        <p:spPr>
          <a:xfrm>
            <a:off x="6553200" y="762000"/>
            <a:ext cx="152400" cy="228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7" name="Straight Connector 6"/>
          <p:cNvCxnSpPr/>
          <p:nvPr/>
        </p:nvCxnSpPr>
        <p:spPr>
          <a:xfrm flipV="1">
            <a:off x="3810000" y="762000"/>
            <a:ext cx="228600" cy="152400"/>
          </a:xfrm>
          <a:prstGeom prst="line">
            <a:avLst/>
          </a:prstGeom>
          <a:ln w="158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2230" name="Explosion 1 4"/>
          <p:cNvSpPr>
            <a:spLocks noChangeArrowheads="1"/>
          </p:cNvSpPr>
          <p:nvPr/>
        </p:nvSpPr>
        <p:spPr bwMode="auto">
          <a:xfrm>
            <a:off x="133003" y="1767840"/>
            <a:ext cx="2590800" cy="2971800"/>
          </a:xfrm>
          <a:prstGeom prst="irregularSeal1">
            <a:avLst/>
          </a:prstGeom>
          <a:solidFill>
            <a:srgbClr val="FF0000"/>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dirty="0">
              <a:latin typeface="Arial" panose="020B0604020202020204" pitchFamily="34" charset="0"/>
            </a:endParaRPr>
          </a:p>
          <a:p>
            <a:pPr algn="ctr">
              <a:spcBef>
                <a:spcPct val="0"/>
              </a:spcBef>
              <a:buFontTx/>
              <a:buNone/>
            </a:pPr>
            <a:r>
              <a:rPr lang="en-US" altLang="en-US" sz="1800" dirty="0">
                <a:solidFill>
                  <a:schemeClr val="bg1"/>
                </a:solidFill>
                <a:latin typeface="Arial" panose="020B0604020202020204" pitchFamily="34" charset="0"/>
              </a:rPr>
              <a:t>Sample!</a:t>
            </a:r>
          </a:p>
        </p:txBody>
      </p:sp>
    </p:spTree>
    <p:extLst>
      <p:ext uri="{BB962C8B-B14F-4D97-AF65-F5344CB8AC3E}">
        <p14:creationId xmlns:p14="http://schemas.microsoft.com/office/powerpoint/2010/main" val="22021507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399" y="301798"/>
            <a:ext cx="9404723" cy="961008"/>
          </a:xfrm>
        </p:spPr>
        <p:txBody>
          <a:bodyPr>
            <a:normAutofit fontScale="90000"/>
          </a:bodyPr>
          <a:lstStyle/>
          <a:p>
            <a:pPr algn="ctr"/>
            <a:r>
              <a:rPr lang="en-US" sz="4000" dirty="0"/>
              <a:t>The Process</a:t>
            </a:r>
            <a:br>
              <a:rPr lang="en-US" sz="4000" dirty="0"/>
            </a:br>
            <a:r>
              <a:rPr lang="en-US" sz="2800" i="1" dirty="0"/>
              <a:t>Five Main Components</a:t>
            </a:r>
            <a:r>
              <a:rPr lang="en-US" dirty="0"/>
              <a:t/>
            </a:r>
            <a:br>
              <a:rPr lang="en-US" dirty="0"/>
            </a:br>
            <a:endParaRPr lang="en-US" dirty="0"/>
          </a:p>
        </p:txBody>
      </p:sp>
      <p:sp>
        <p:nvSpPr>
          <p:cNvPr id="3" name="Content Placeholder 2"/>
          <p:cNvSpPr>
            <a:spLocks noGrp="1"/>
          </p:cNvSpPr>
          <p:nvPr>
            <p:ph idx="1"/>
          </p:nvPr>
        </p:nvSpPr>
        <p:spPr>
          <a:xfrm>
            <a:off x="999489" y="1609036"/>
            <a:ext cx="8946541" cy="4195481"/>
          </a:xfrm>
        </p:spPr>
        <p:txBody>
          <a:bodyPr>
            <a:normAutofit/>
          </a:bodyPr>
          <a:lstStyle/>
          <a:p>
            <a:r>
              <a:rPr lang="en-US" dirty="0" smtClean="0"/>
              <a:t>A </a:t>
            </a:r>
            <a:r>
              <a:rPr lang="en-US" dirty="0"/>
              <a:t>clear description of the problem </a:t>
            </a:r>
            <a:r>
              <a:rPr lang="en-US" dirty="0" smtClean="0"/>
              <a:t>behavior.</a:t>
            </a:r>
          </a:p>
          <a:p>
            <a:r>
              <a:rPr lang="en-US" altLang="en-US" dirty="0"/>
              <a:t>Identification of </a:t>
            </a:r>
            <a:r>
              <a:rPr lang="en-US" altLang="en-US" dirty="0" smtClean="0"/>
              <a:t>the times, events</a:t>
            </a:r>
            <a:r>
              <a:rPr lang="en-US" altLang="en-US" dirty="0"/>
              <a:t>, and situations that predict when the problem behavior will and will not occur throughout the typical day</a:t>
            </a:r>
            <a:r>
              <a:rPr lang="en-US" altLang="en-US" dirty="0" smtClean="0"/>
              <a:t>.</a:t>
            </a:r>
          </a:p>
          <a:p>
            <a:r>
              <a:rPr lang="en-US" dirty="0" smtClean="0"/>
              <a:t>Identify the </a:t>
            </a:r>
            <a:r>
              <a:rPr lang="en-US" dirty="0"/>
              <a:t>possible function that the behavior serves and the outcomes or reinforcers maintaining them in that situation. </a:t>
            </a:r>
            <a:endParaRPr lang="en-US" dirty="0" smtClean="0"/>
          </a:p>
          <a:p>
            <a:r>
              <a:rPr lang="en-US" dirty="0"/>
              <a:t>Identification of the consequences that maintain the behavior</a:t>
            </a:r>
            <a:r>
              <a:rPr lang="en-US" dirty="0" smtClean="0"/>
              <a:t>.</a:t>
            </a:r>
          </a:p>
          <a:p>
            <a:r>
              <a:rPr lang="en-US" dirty="0"/>
              <a:t>Collection of </a:t>
            </a:r>
            <a:r>
              <a:rPr lang="en-US" dirty="0" smtClean="0"/>
              <a:t>data </a:t>
            </a:r>
            <a:r>
              <a:rPr lang="en-US" dirty="0"/>
              <a:t>that </a:t>
            </a:r>
            <a:r>
              <a:rPr lang="en-US" dirty="0" smtClean="0"/>
              <a:t>supports </a:t>
            </a:r>
            <a:r>
              <a:rPr lang="en-US" dirty="0"/>
              <a:t>the summary statements that have been developed.</a:t>
            </a:r>
          </a:p>
          <a:p>
            <a:endParaRPr lang="en-US" sz="2800" dirty="0"/>
          </a:p>
          <a:p>
            <a:endParaRPr lang="en-US" sz="2800" dirty="0"/>
          </a:p>
        </p:txBody>
      </p:sp>
    </p:spTree>
    <p:extLst>
      <p:ext uri="{BB962C8B-B14F-4D97-AF65-F5344CB8AC3E}">
        <p14:creationId xmlns:p14="http://schemas.microsoft.com/office/powerpoint/2010/main" val="29863442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11" y="73819"/>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2199604" y="2570408"/>
            <a:ext cx="2590800" cy="2438400"/>
          </a:xfrm>
          <a:prstGeom prst="wedgeEllipseCallout">
            <a:avLst>
              <a:gd name="adj1" fmla="val -36455"/>
              <a:gd name="adj2" fmla="val 225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Note: Examples are for training purposes only.</a:t>
            </a:r>
          </a:p>
        </p:txBody>
      </p:sp>
      <p:sp>
        <p:nvSpPr>
          <p:cNvPr id="7" name="Flowchart: Data 6"/>
          <p:cNvSpPr/>
          <p:nvPr/>
        </p:nvSpPr>
        <p:spPr>
          <a:xfrm>
            <a:off x="2009104" y="5564746"/>
            <a:ext cx="5562600" cy="9906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FBA and BIP’s should be individualized.</a:t>
            </a:r>
          </a:p>
        </p:txBody>
      </p:sp>
    </p:spTree>
    <p:extLst>
      <p:ext uri="{BB962C8B-B14F-4D97-AF65-F5344CB8AC3E}">
        <p14:creationId xmlns:p14="http://schemas.microsoft.com/office/powerpoint/2010/main" val="319889373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65" y="161772"/>
            <a:ext cx="9404723" cy="1400530"/>
          </a:xfrm>
        </p:spPr>
        <p:txBody>
          <a:bodyPr/>
          <a:lstStyle/>
          <a:p>
            <a:pPr algn="ctr"/>
            <a:r>
              <a:rPr lang="en-US" sz="4400" dirty="0"/>
              <a:t>REMEMBER…..</a:t>
            </a:r>
            <a:endParaRPr lang="en-US" dirty="0"/>
          </a:p>
        </p:txBody>
      </p:sp>
      <p:sp>
        <p:nvSpPr>
          <p:cNvPr id="3" name="Content Placeholder 2"/>
          <p:cNvSpPr>
            <a:spLocks noGrp="1"/>
          </p:cNvSpPr>
          <p:nvPr>
            <p:ph idx="1"/>
          </p:nvPr>
        </p:nvSpPr>
        <p:spPr>
          <a:xfrm>
            <a:off x="920432" y="1429464"/>
            <a:ext cx="8946541" cy="4195481"/>
          </a:xfrm>
        </p:spPr>
        <p:txBody>
          <a:bodyPr>
            <a:normAutofit fontScale="92500" lnSpcReduction="20000"/>
          </a:bodyPr>
          <a:lstStyle/>
          <a:p>
            <a:r>
              <a:rPr lang="en-US" dirty="0"/>
              <a:t>When writing the plan, it is important to make sure that everything is spelled out </a:t>
            </a:r>
            <a:r>
              <a:rPr lang="en-US" dirty="0" smtClean="0"/>
              <a:t>clearly </a:t>
            </a:r>
            <a:r>
              <a:rPr lang="en-US" dirty="0"/>
              <a:t>and specifically so that the plan can be used by everyone involved with the student.</a:t>
            </a:r>
          </a:p>
          <a:p>
            <a:endParaRPr lang="en-US" dirty="0"/>
          </a:p>
          <a:p>
            <a:r>
              <a:rPr lang="en-US" dirty="0" smtClean="0"/>
              <a:t>The </a:t>
            </a:r>
            <a:r>
              <a:rPr lang="en-US" dirty="0"/>
              <a:t>team should make sure that the interventions included are ones that they have the resources and ability to implement consistently.</a:t>
            </a:r>
          </a:p>
          <a:p>
            <a:endParaRPr lang="en-US" dirty="0"/>
          </a:p>
          <a:p>
            <a:r>
              <a:rPr lang="en-US" dirty="0" smtClean="0"/>
              <a:t>It </a:t>
            </a:r>
            <a:r>
              <a:rPr lang="en-US" dirty="0"/>
              <a:t>is very important that, once the team agrees on a Behavior Intervention Plan, </a:t>
            </a:r>
            <a:r>
              <a:rPr lang="en-US" dirty="0" smtClean="0"/>
              <a:t>EVERYONE </a:t>
            </a:r>
            <a:r>
              <a:rPr lang="en-US" dirty="0"/>
              <a:t>involved must agree to implement it consistently. </a:t>
            </a:r>
          </a:p>
          <a:p>
            <a:endParaRPr lang="en-US" dirty="0"/>
          </a:p>
          <a:p>
            <a:r>
              <a:rPr lang="en-US" dirty="0" smtClean="0"/>
              <a:t>Inconsistent </a:t>
            </a:r>
            <a:r>
              <a:rPr lang="en-US" dirty="0"/>
              <a:t>application of any intervention is likely to result in an increase of  the inappropriate behavior or result in the presentation of new inappropriate behaviors.</a:t>
            </a:r>
          </a:p>
          <a:p>
            <a:endParaRPr lang="en-US" dirty="0"/>
          </a:p>
        </p:txBody>
      </p:sp>
      <p:sp>
        <p:nvSpPr>
          <p:cNvPr id="4" name="Cloud Callout 3"/>
          <p:cNvSpPr/>
          <p:nvPr/>
        </p:nvSpPr>
        <p:spPr>
          <a:xfrm>
            <a:off x="9369614" y="3211248"/>
            <a:ext cx="2487169" cy="1564232"/>
          </a:xfrm>
          <a:prstGeom prst="cloudCallout">
            <a:avLst/>
          </a:prstGeom>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BE PROACTIVE !</a:t>
            </a:r>
            <a:endParaRPr lang="en-US" dirty="0">
              <a:solidFill>
                <a:schemeClr val="bg1"/>
              </a:solidFill>
            </a:endParaRPr>
          </a:p>
        </p:txBody>
      </p:sp>
    </p:spTree>
    <p:extLst>
      <p:ext uri="{BB962C8B-B14F-4D97-AF65-F5344CB8AC3E}">
        <p14:creationId xmlns:p14="http://schemas.microsoft.com/office/powerpoint/2010/main" val="7558424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mph" presetSubtype="0" grpId="0" nodeType="clickEffect">
                                  <p:stCondLst>
                                    <p:cond delay="0"/>
                                  </p:stCondLst>
                                  <p:iterate type="lt">
                                    <p:tmAbs val="25"/>
                                  </p:iterate>
                                  <p:childTnLst>
                                    <p:set>
                                      <p:cBhvr override="childStyle">
                                        <p:cTn id="34" dur="indefinite"/>
                                        <p:tgtEl>
                                          <p:spTgt spid="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18882"/>
          </a:xfrm>
        </p:spPr>
        <p:txBody>
          <a:bodyPr/>
          <a:lstStyle/>
          <a:p>
            <a:pPr algn="ctr"/>
            <a:r>
              <a:rPr lang="en-US" sz="4000" b="1" dirty="0" smtClean="0"/>
              <a:t>BEHAVIOR POINT SHEETS</a:t>
            </a:r>
            <a:endParaRPr lang="en-US" sz="4000" b="1" dirty="0"/>
          </a:p>
        </p:txBody>
      </p:sp>
      <p:pic>
        <p:nvPicPr>
          <p:cNvPr id="6" name="Content Placeholder 5"/>
          <p:cNvPicPr>
            <a:picLocks noGrp="1" noChangeAspect="1"/>
          </p:cNvPicPr>
          <p:nvPr>
            <p:ph idx="1"/>
          </p:nvPr>
        </p:nvPicPr>
        <p:blipFill rotWithShape="1">
          <a:blip r:embed="rId2"/>
          <a:srcRect l="33704" t="14476" r="11102" b="8256"/>
          <a:stretch/>
        </p:blipFill>
        <p:spPr>
          <a:xfrm>
            <a:off x="2003367" y="1371600"/>
            <a:ext cx="6766559" cy="4621875"/>
          </a:xfrm>
          <a:prstGeom prst="rect">
            <a:avLst/>
          </a:prstGeom>
        </p:spPr>
      </p:pic>
    </p:spTree>
    <p:extLst>
      <p:ext uri="{BB962C8B-B14F-4D97-AF65-F5344CB8AC3E}">
        <p14:creationId xmlns:p14="http://schemas.microsoft.com/office/powerpoint/2010/main" val="6624042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005" y="278151"/>
            <a:ext cx="9404723" cy="794191"/>
          </a:xfrm>
        </p:spPr>
        <p:txBody>
          <a:bodyPr/>
          <a:lstStyle/>
          <a:p>
            <a:pPr algn="ctr"/>
            <a:r>
              <a:rPr lang="en-US" sz="4000" dirty="0"/>
              <a:t>5-Point </a:t>
            </a:r>
            <a:r>
              <a:rPr lang="en-US" sz="4000" dirty="0" smtClean="0"/>
              <a:t>Scale</a:t>
            </a:r>
            <a:endParaRPr lang="en-US" sz="4000" b="1" dirty="0"/>
          </a:p>
        </p:txBody>
      </p:sp>
      <p:pic>
        <p:nvPicPr>
          <p:cNvPr id="9" name="Content Placeholder 8"/>
          <p:cNvPicPr>
            <a:picLocks noGrp="1" noChangeAspect="1"/>
          </p:cNvPicPr>
          <p:nvPr>
            <p:ph idx="1"/>
          </p:nvPr>
        </p:nvPicPr>
        <p:blipFill rotWithShape="1">
          <a:blip r:embed="rId2"/>
          <a:srcRect l="30064" t="13675" r="30151" b="7561"/>
          <a:stretch/>
        </p:blipFill>
        <p:spPr>
          <a:xfrm>
            <a:off x="1105772" y="1159806"/>
            <a:ext cx="4438995" cy="5253643"/>
          </a:xfrm>
          <a:prstGeom prst="rect">
            <a:avLst/>
          </a:prstGeom>
        </p:spPr>
      </p:pic>
      <p:pic>
        <p:nvPicPr>
          <p:cNvPr id="10" name="Picture 9"/>
          <p:cNvPicPr>
            <a:picLocks noChangeAspect="1"/>
          </p:cNvPicPr>
          <p:nvPr/>
        </p:nvPicPr>
        <p:blipFill>
          <a:blip r:embed="rId3"/>
          <a:stretch>
            <a:fillRect/>
          </a:stretch>
        </p:blipFill>
        <p:spPr>
          <a:xfrm>
            <a:off x="6078714" y="1159806"/>
            <a:ext cx="4407790" cy="5145577"/>
          </a:xfrm>
          <a:prstGeom prst="rect">
            <a:avLst/>
          </a:prstGeom>
        </p:spPr>
      </p:pic>
    </p:spTree>
    <p:extLst>
      <p:ext uri="{BB962C8B-B14F-4D97-AF65-F5344CB8AC3E}">
        <p14:creationId xmlns:p14="http://schemas.microsoft.com/office/powerpoint/2010/main" val="264494003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740" y="145147"/>
            <a:ext cx="9404723" cy="1400530"/>
          </a:xfrm>
        </p:spPr>
        <p:txBody>
          <a:bodyPr/>
          <a:lstStyle/>
          <a:p>
            <a:pPr algn="ctr"/>
            <a:r>
              <a:rPr lang="en-US" b="1" dirty="0" smtClean="0"/>
              <a:t>Behavior Contracts</a:t>
            </a:r>
            <a:endParaRPr lang="en-US" b="1" dirty="0"/>
          </a:p>
        </p:txBody>
      </p:sp>
      <p:pic>
        <p:nvPicPr>
          <p:cNvPr id="7" name="Content Placeholder 6"/>
          <p:cNvPicPr>
            <a:picLocks noGrp="1" noChangeAspect="1"/>
          </p:cNvPicPr>
          <p:nvPr>
            <p:ph idx="1"/>
          </p:nvPr>
        </p:nvPicPr>
        <p:blipFill rotWithShape="1">
          <a:blip r:embed="rId2"/>
          <a:srcRect l="26610" t="6354" r="27030" b="5084"/>
          <a:stretch/>
        </p:blipFill>
        <p:spPr>
          <a:xfrm>
            <a:off x="3158837" y="985961"/>
            <a:ext cx="4499535" cy="5589767"/>
          </a:xfrm>
          <a:prstGeom prst="rect">
            <a:avLst/>
          </a:prstGeom>
        </p:spPr>
      </p:pic>
    </p:spTree>
    <p:extLst>
      <p:ext uri="{BB962C8B-B14F-4D97-AF65-F5344CB8AC3E}">
        <p14:creationId xmlns:p14="http://schemas.microsoft.com/office/powerpoint/2010/main" val="15304478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Punch Cards</a:t>
            </a:r>
            <a:endParaRPr lang="en-US" sz="4000" b="1" dirty="0"/>
          </a:p>
        </p:txBody>
      </p:sp>
      <p:pic>
        <p:nvPicPr>
          <p:cNvPr id="8" name="Content Placeholder 7"/>
          <p:cNvPicPr>
            <a:picLocks noGrp="1" noChangeAspect="1"/>
          </p:cNvPicPr>
          <p:nvPr>
            <p:ph idx="1"/>
          </p:nvPr>
        </p:nvPicPr>
        <p:blipFill>
          <a:blip r:embed="rId2"/>
          <a:stretch>
            <a:fillRect/>
          </a:stretch>
        </p:blipFill>
        <p:spPr>
          <a:xfrm>
            <a:off x="3220320" y="1940712"/>
            <a:ext cx="4800600" cy="3238500"/>
          </a:xfrm>
          <a:prstGeom prst="rect">
            <a:avLst/>
          </a:prstGeom>
        </p:spPr>
      </p:pic>
    </p:spTree>
    <p:extLst>
      <p:ext uri="{BB962C8B-B14F-4D97-AF65-F5344CB8AC3E}">
        <p14:creationId xmlns:p14="http://schemas.microsoft.com/office/powerpoint/2010/main" val="172591323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STOP and THINK</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8517" y="1447137"/>
            <a:ext cx="3999910" cy="4562723"/>
          </a:xfrm>
        </p:spPr>
      </p:pic>
    </p:spTree>
    <p:extLst>
      <p:ext uri="{BB962C8B-B14F-4D97-AF65-F5344CB8AC3E}">
        <p14:creationId xmlns:p14="http://schemas.microsoft.com/office/powerpoint/2010/main" val="11586557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First and Then</a:t>
            </a:r>
            <a:endParaRPr lang="en-US" b="1" dirty="0"/>
          </a:p>
        </p:txBody>
      </p:sp>
      <p:pic>
        <p:nvPicPr>
          <p:cNvPr id="5" name="Content Placeholder 4"/>
          <p:cNvPicPr>
            <a:picLocks noGrp="1" noChangeAspect="1"/>
          </p:cNvPicPr>
          <p:nvPr>
            <p:ph idx="1"/>
          </p:nvPr>
        </p:nvPicPr>
        <p:blipFill>
          <a:blip r:embed="rId2"/>
          <a:stretch>
            <a:fillRect/>
          </a:stretch>
        </p:blipFill>
        <p:spPr>
          <a:xfrm>
            <a:off x="996041" y="1694829"/>
            <a:ext cx="8859544" cy="4195762"/>
          </a:xfrm>
          <a:prstGeom prst="rect">
            <a:avLst/>
          </a:prstGeom>
        </p:spPr>
      </p:pic>
    </p:spTree>
    <p:extLst>
      <p:ext uri="{BB962C8B-B14F-4D97-AF65-F5344CB8AC3E}">
        <p14:creationId xmlns:p14="http://schemas.microsoft.com/office/powerpoint/2010/main" val="41969869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Break Cards</a:t>
            </a:r>
            <a:endParaRPr lang="en-US" sz="4000" dirty="0"/>
          </a:p>
        </p:txBody>
      </p:sp>
      <p:pic>
        <p:nvPicPr>
          <p:cNvPr id="4" name="Content Placeholder 3"/>
          <p:cNvPicPr>
            <a:picLocks noGrp="1" noChangeAspect="1"/>
          </p:cNvPicPr>
          <p:nvPr>
            <p:ph idx="1"/>
          </p:nvPr>
        </p:nvPicPr>
        <p:blipFill>
          <a:blip r:embed="rId2"/>
          <a:stretch>
            <a:fillRect/>
          </a:stretch>
        </p:blipFill>
        <p:spPr>
          <a:xfrm rot="20762450">
            <a:off x="946579" y="2940390"/>
            <a:ext cx="2438400" cy="18954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553" b="3535"/>
          <a:stretch/>
        </p:blipFill>
        <p:spPr>
          <a:xfrm>
            <a:off x="3928276" y="2035535"/>
            <a:ext cx="3429000" cy="417443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564" t="4754" r="13575" b="54667"/>
          <a:stretch/>
        </p:blipFill>
        <p:spPr>
          <a:xfrm rot="1033641">
            <a:off x="8108171" y="2752219"/>
            <a:ext cx="3697436" cy="2414370"/>
          </a:xfrm>
          <a:prstGeom prst="rect">
            <a:avLst/>
          </a:prstGeom>
        </p:spPr>
      </p:pic>
    </p:spTree>
    <p:extLst>
      <p:ext uri="{BB962C8B-B14F-4D97-AF65-F5344CB8AC3E}">
        <p14:creationId xmlns:p14="http://schemas.microsoft.com/office/powerpoint/2010/main" val="23399599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Visual Reminders</a:t>
            </a:r>
            <a:endParaRPr lang="en-US" b="1" dirty="0"/>
          </a:p>
        </p:txBody>
      </p:sp>
      <p:pic>
        <p:nvPicPr>
          <p:cNvPr id="5" name="Content Placeholder 4"/>
          <p:cNvPicPr>
            <a:picLocks noGrp="1" noChangeAspect="1"/>
          </p:cNvPicPr>
          <p:nvPr>
            <p:ph idx="1"/>
          </p:nvPr>
        </p:nvPicPr>
        <p:blipFill rotWithShape="1">
          <a:blip r:embed="rId2"/>
          <a:srcRect t="161" r="58658" b="-1"/>
          <a:stretch/>
        </p:blipFill>
        <p:spPr>
          <a:xfrm>
            <a:off x="3009364" y="1455089"/>
            <a:ext cx="1339999" cy="4603805"/>
          </a:xfrm>
          <a:prstGeom prst="rect">
            <a:avLst/>
          </a:prstGeom>
        </p:spPr>
      </p:pic>
      <p:pic>
        <p:nvPicPr>
          <p:cNvPr id="6" name="Picture 5"/>
          <p:cNvPicPr>
            <a:picLocks noChangeAspect="1"/>
          </p:cNvPicPr>
          <p:nvPr/>
        </p:nvPicPr>
        <p:blipFill>
          <a:blip r:embed="rId3"/>
          <a:stretch>
            <a:fillRect/>
          </a:stretch>
        </p:blipFill>
        <p:spPr>
          <a:xfrm>
            <a:off x="5348472" y="2201290"/>
            <a:ext cx="2826844" cy="3237299"/>
          </a:xfrm>
          <a:prstGeom prst="rect">
            <a:avLst/>
          </a:prstGeom>
        </p:spPr>
      </p:pic>
    </p:spTree>
    <p:extLst>
      <p:ext uri="{BB962C8B-B14F-4D97-AF65-F5344CB8AC3E}">
        <p14:creationId xmlns:p14="http://schemas.microsoft.com/office/powerpoint/2010/main" val="21629531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Steps for completing a </a:t>
            </a:r>
            <a:br>
              <a:rPr lang="en-US" sz="4000" dirty="0"/>
            </a:br>
            <a:r>
              <a:rPr lang="en-US" sz="4000" dirty="0"/>
              <a:t>Functional Behavioral Assessment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172848"/>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47308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575" y="174422"/>
            <a:ext cx="9404723" cy="1400530"/>
          </a:xfrm>
        </p:spPr>
        <p:txBody>
          <a:bodyPr/>
          <a:lstStyle/>
          <a:p>
            <a:pPr algn="ctr"/>
            <a:r>
              <a:rPr lang="en-US" sz="4000" dirty="0" smtClean="0"/>
              <a:t>Social Stories</a:t>
            </a:r>
            <a:endParaRPr lang="en-US" sz="4000" dirty="0"/>
          </a:p>
        </p:txBody>
      </p:sp>
      <p:pic>
        <p:nvPicPr>
          <p:cNvPr id="4" name="Content Placeholder 3"/>
          <p:cNvPicPr>
            <a:picLocks noGrp="1" noChangeAspect="1"/>
          </p:cNvPicPr>
          <p:nvPr>
            <p:ph idx="1"/>
          </p:nvPr>
        </p:nvPicPr>
        <p:blipFill>
          <a:blip r:embed="rId2"/>
          <a:stretch>
            <a:fillRect/>
          </a:stretch>
        </p:blipFill>
        <p:spPr>
          <a:xfrm>
            <a:off x="407009" y="1510792"/>
            <a:ext cx="5187953" cy="34018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304" y="2782956"/>
            <a:ext cx="5524760" cy="3643851"/>
          </a:xfrm>
          <a:prstGeom prst="rect">
            <a:avLst/>
          </a:prstGeom>
        </p:spPr>
      </p:pic>
    </p:spTree>
    <p:extLst>
      <p:ext uri="{BB962C8B-B14F-4D97-AF65-F5344CB8AC3E}">
        <p14:creationId xmlns:p14="http://schemas.microsoft.com/office/powerpoint/2010/main" val="21605202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INCENTIVES</a:t>
            </a:r>
            <a:br>
              <a:rPr lang="en-US" sz="4000" dirty="0" smtClean="0"/>
            </a:br>
            <a:r>
              <a:rPr lang="en-US" sz="4000" dirty="0" smtClean="0"/>
              <a:t>HOMEWORK PASS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8583" y="2052638"/>
            <a:ext cx="3356609" cy="4195762"/>
          </a:xfrm>
        </p:spPr>
      </p:pic>
    </p:spTree>
    <p:extLst>
      <p:ext uri="{BB962C8B-B14F-4D97-AF65-F5344CB8AC3E}">
        <p14:creationId xmlns:p14="http://schemas.microsoft.com/office/powerpoint/2010/main" val="10401266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09" y="277789"/>
            <a:ext cx="9404723" cy="1400530"/>
          </a:xfrm>
        </p:spPr>
        <p:txBody>
          <a:bodyPr/>
          <a:lstStyle/>
          <a:p>
            <a:pPr algn="ctr"/>
            <a:r>
              <a:rPr lang="en-US" sz="4000" dirty="0" smtClean="0"/>
              <a:t>DAILY TRADING</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2021" y="1235591"/>
            <a:ext cx="3412901" cy="5167647"/>
          </a:xfrm>
        </p:spPr>
      </p:pic>
      <p:pic>
        <p:nvPicPr>
          <p:cNvPr id="5" name="Picture 4"/>
          <p:cNvPicPr>
            <a:picLocks noChangeAspect="1"/>
          </p:cNvPicPr>
          <p:nvPr/>
        </p:nvPicPr>
        <p:blipFill>
          <a:blip r:embed="rId3"/>
          <a:stretch>
            <a:fillRect/>
          </a:stretch>
        </p:blipFill>
        <p:spPr>
          <a:xfrm rot="20666742">
            <a:off x="7553860" y="3178802"/>
            <a:ext cx="3321944" cy="1504950"/>
          </a:xfrm>
          <a:prstGeom prst="rect">
            <a:avLst/>
          </a:prstGeom>
        </p:spPr>
      </p:pic>
      <p:pic>
        <p:nvPicPr>
          <p:cNvPr id="6" name="Picture 5"/>
          <p:cNvPicPr>
            <a:picLocks noChangeAspect="1"/>
          </p:cNvPicPr>
          <p:nvPr/>
        </p:nvPicPr>
        <p:blipFill>
          <a:blip r:embed="rId3"/>
          <a:stretch>
            <a:fillRect/>
          </a:stretch>
        </p:blipFill>
        <p:spPr>
          <a:xfrm rot="1968316">
            <a:off x="296753" y="2637890"/>
            <a:ext cx="2857500" cy="1504950"/>
          </a:xfrm>
          <a:prstGeom prst="rect">
            <a:avLst/>
          </a:prstGeom>
        </p:spPr>
      </p:pic>
      <p:pic>
        <p:nvPicPr>
          <p:cNvPr id="7" name="Picture 6"/>
          <p:cNvPicPr>
            <a:picLocks noChangeAspect="1"/>
          </p:cNvPicPr>
          <p:nvPr/>
        </p:nvPicPr>
        <p:blipFill>
          <a:blip r:embed="rId4"/>
          <a:stretch>
            <a:fillRect/>
          </a:stretch>
        </p:blipFill>
        <p:spPr>
          <a:xfrm rot="5400000">
            <a:off x="4669495" y="4472573"/>
            <a:ext cx="1357953" cy="3412901"/>
          </a:xfrm>
          <a:prstGeom prst="rect">
            <a:avLst/>
          </a:prstGeom>
        </p:spPr>
      </p:pic>
    </p:spTree>
    <p:extLst>
      <p:ext uri="{BB962C8B-B14F-4D97-AF65-F5344CB8AC3E}">
        <p14:creationId xmlns:p14="http://schemas.microsoft.com/office/powerpoint/2010/main" val="42765399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Teach Appropriate Behavior Through Role Play </a:t>
            </a:r>
            <a:endParaRPr lang="en-US" sz="4000" dirty="0"/>
          </a:p>
        </p:txBody>
      </p:sp>
      <p:pic>
        <p:nvPicPr>
          <p:cNvPr id="4" name="Content Placeholder 3"/>
          <p:cNvPicPr>
            <a:picLocks noGrp="1" noChangeAspect="1"/>
          </p:cNvPicPr>
          <p:nvPr>
            <p:ph idx="1"/>
          </p:nvPr>
        </p:nvPicPr>
        <p:blipFill>
          <a:blip r:embed="rId2"/>
          <a:stretch>
            <a:fillRect/>
          </a:stretch>
        </p:blipFill>
        <p:spPr>
          <a:xfrm>
            <a:off x="2490972" y="2080506"/>
            <a:ext cx="2857500"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698" y="2216944"/>
            <a:ext cx="2857500" cy="1933575"/>
          </a:xfrm>
          <a:prstGeom prst="rect">
            <a:avLst/>
          </a:prstGeom>
        </p:spPr>
      </p:pic>
      <p:pic>
        <p:nvPicPr>
          <p:cNvPr id="6" name="Picture 5"/>
          <p:cNvPicPr>
            <a:picLocks noChangeAspect="1"/>
          </p:cNvPicPr>
          <p:nvPr/>
        </p:nvPicPr>
        <p:blipFill>
          <a:blip r:embed="rId4"/>
          <a:stretch>
            <a:fillRect/>
          </a:stretch>
        </p:blipFill>
        <p:spPr>
          <a:xfrm>
            <a:off x="5348472" y="4150519"/>
            <a:ext cx="2381250" cy="2381250"/>
          </a:xfrm>
          <a:prstGeom prst="rect">
            <a:avLst/>
          </a:prstGeom>
        </p:spPr>
      </p:pic>
      <p:pic>
        <p:nvPicPr>
          <p:cNvPr id="7" name="Picture 6"/>
          <p:cNvPicPr>
            <a:picLocks noChangeAspect="1"/>
          </p:cNvPicPr>
          <p:nvPr/>
        </p:nvPicPr>
        <p:blipFill>
          <a:blip r:embed="rId5"/>
          <a:stretch>
            <a:fillRect/>
          </a:stretch>
        </p:blipFill>
        <p:spPr>
          <a:xfrm>
            <a:off x="309520" y="4938006"/>
            <a:ext cx="2857500" cy="1600200"/>
          </a:xfrm>
          <a:prstGeom prst="rect">
            <a:avLst/>
          </a:prstGeom>
        </p:spPr>
      </p:pic>
    </p:spTree>
    <p:extLst>
      <p:ext uri="{BB962C8B-B14F-4D97-AF65-F5344CB8AC3E}">
        <p14:creationId xmlns:p14="http://schemas.microsoft.com/office/powerpoint/2010/main" val="24325317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9255" y="5230633"/>
            <a:ext cx="3683620" cy="1480268"/>
          </a:xfrm>
        </p:spPr>
        <p:txBody>
          <a:bodyPr/>
          <a:lstStyle/>
          <a:p>
            <a:r>
              <a:rPr lang="en-US" sz="1100" i="1" u="sng" dirty="0" smtClean="0"/>
              <a:t>Presented by Behavior Specialist(s)</a:t>
            </a:r>
            <a:br>
              <a:rPr lang="en-US" sz="1100" i="1" u="sng" dirty="0" smtClean="0"/>
            </a:br>
            <a:r>
              <a:rPr lang="en-US" sz="1100" i="1" dirty="0" smtClean="0"/>
              <a:t/>
            </a:r>
            <a:br>
              <a:rPr lang="en-US" sz="1100" i="1" dirty="0" smtClean="0"/>
            </a:br>
            <a:r>
              <a:rPr lang="en-US" sz="1100" i="1" dirty="0" smtClean="0"/>
              <a:t>Hanna Cluster-Debby Mancillas</a:t>
            </a:r>
            <a:br>
              <a:rPr lang="en-US" sz="1100" i="1" dirty="0" smtClean="0"/>
            </a:br>
            <a:r>
              <a:rPr lang="en-US" sz="1100" i="1" dirty="0" smtClean="0"/>
              <a:t>Lopez Cluster- Christopher Jude Cortez </a:t>
            </a:r>
            <a:br>
              <a:rPr lang="en-US" sz="1100" i="1" dirty="0" smtClean="0"/>
            </a:br>
            <a:r>
              <a:rPr lang="en-US" sz="1100" i="1" dirty="0" smtClean="0"/>
              <a:t>Pace Cluster-Karen Alvarez</a:t>
            </a:r>
            <a:br>
              <a:rPr lang="en-US" sz="1100" i="1" dirty="0" smtClean="0"/>
            </a:br>
            <a:r>
              <a:rPr lang="en-US" sz="1100" i="1" dirty="0" smtClean="0"/>
              <a:t>Porter Cluster-</a:t>
            </a:r>
            <a:r>
              <a:rPr lang="en-US" sz="1100" i="1" dirty="0" err="1" smtClean="0"/>
              <a:t>MaryLinda</a:t>
            </a:r>
            <a:r>
              <a:rPr lang="en-US" sz="1100" i="1" dirty="0" smtClean="0"/>
              <a:t> Gracia</a:t>
            </a:r>
            <a:br>
              <a:rPr lang="en-US" sz="1100" i="1" dirty="0" smtClean="0"/>
            </a:br>
            <a:r>
              <a:rPr lang="en-US" sz="1100" i="1" dirty="0" smtClean="0"/>
              <a:t>Rivera Cluster-Melinda Ottolino </a:t>
            </a:r>
            <a:br>
              <a:rPr lang="en-US" sz="1100" i="1" dirty="0" smtClean="0"/>
            </a:br>
            <a:r>
              <a:rPr lang="en-US" sz="1100" i="1" smtClean="0"/>
              <a:t>Veterans Cluster- Manuel Rocha</a:t>
            </a:r>
            <a:endParaRPr lang="en-US" sz="1100" i="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384" y="812234"/>
            <a:ext cx="5244702" cy="4195762"/>
          </a:xfrm>
        </p:spPr>
      </p:pic>
    </p:spTree>
    <p:extLst>
      <p:ext uri="{BB962C8B-B14F-4D97-AF65-F5344CB8AC3E}">
        <p14:creationId xmlns:p14="http://schemas.microsoft.com/office/powerpoint/2010/main" val="8545085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201" y="121414"/>
            <a:ext cx="9404723" cy="1400530"/>
          </a:xfrm>
        </p:spPr>
        <p:txBody>
          <a:bodyPr>
            <a:noAutofit/>
          </a:bodyPr>
          <a:lstStyle/>
          <a:p>
            <a:pPr algn="ctr"/>
            <a:r>
              <a:rPr lang="en-US" sz="2800" i="1" dirty="0" smtClean="0"/>
              <a:t>STEP 1</a:t>
            </a:r>
            <a:br>
              <a:rPr lang="en-US" sz="2800" i="1" dirty="0" smtClean="0"/>
            </a:br>
            <a:r>
              <a:rPr lang="en-US" sz="4000" i="1" dirty="0"/>
              <a:t>Collect/Analyze Data</a:t>
            </a:r>
            <a:r>
              <a:rPr lang="en-US" sz="2800" i="1" dirty="0"/>
              <a:t/>
            </a:r>
            <a:br>
              <a:rPr lang="en-US" sz="2800" i="1" dirty="0"/>
            </a:br>
            <a:r>
              <a:rPr lang="en-US" sz="2800" i="1" dirty="0"/>
              <a:t/>
            </a:r>
            <a:br>
              <a:rPr lang="en-US" sz="2800" i="1" dirty="0"/>
            </a:br>
            <a:r>
              <a:rPr lang="en-US" sz="4000" dirty="0"/>
              <a:t/>
            </a:r>
            <a:br>
              <a:rPr lang="en-US" sz="4000" dirty="0"/>
            </a:br>
            <a:endParaRPr lang="en-US" sz="4000" dirty="0"/>
          </a:p>
        </p:txBody>
      </p:sp>
      <p:sp>
        <p:nvSpPr>
          <p:cNvPr id="3" name="Content Placeholder 2"/>
          <p:cNvSpPr>
            <a:spLocks noGrp="1"/>
          </p:cNvSpPr>
          <p:nvPr>
            <p:ph idx="1"/>
          </p:nvPr>
        </p:nvSpPr>
        <p:spPr>
          <a:xfrm>
            <a:off x="1104291" y="1521944"/>
            <a:ext cx="8946541" cy="810439"/>
          </a:xfrm>
        </p:spPr>
        <p:txBody>
          <a:bodyPr>
            <a:normAutofit fontScale="25000" lnSpcReduction="20000"/>
          </a:bodyPr>
          <a:lstStyle/>
          <a:p>
            <a:pPr marL="0" indent="0">
              <a:buNone/>
            </a:pPr>
            <a:r>
              <a:rPr lang="en-US" altLang="en-US" sz="8000" dirty="0" smtClean="0"/>
              <a:t>The team will collect measurable and observable data by direct observation of the target behavior in the environment in which it occurs. </a:t>
            </a:r>
          </a:p>
          <a:p>
            <a:pPr marL="0" indent="0" algn="ctr">
              <a:buNone/>
            </a:pPr>
            <a:r>
              <a:rPr lang="en-US" altLang="en-US" sz="8000" dirty="0" smtClean="0"/>
              <a:t>The data will include:</a:t>
            </a:r>
          </a:p>
          <a:p>
            <a:pPr>
              <a:buFont typeface="Wingdings" panose="05000000000000000000" pitchFamily="2" charset="2"/>
              <a:buChar char="Ø"/>
            </a:pPr>
            <a:r>
              <a:rPr lang="en-US" altLang="en-US" sz="8000" dirty="0" smtClean="0"/>
              <a:t>Evaluations/Assessments </a:t>
            </a:r>
          </a:p>
          <a:p>
            <a:pPr>
              <a:buFont typeface="Wingdings" panose="05000000000000000000" pitchFamily="2" charset="2"/>
              <a:buChar char="Ø"/>
            </a:pPr>
            <a:r>
              <a:rPr lang="en-US" altLang="en-US" sz="8000" dirty="0"/>
              <a:t>Psychologicals</a:t>
            </a:r>
          </a:p>
          <a:p>
            <a:pPr>
              <a:buFont typeface="Wingdings" panose="05000000000000000000" pitchFamily="2" charset="2"/>
              <a:buChar char="Ø"/>
            </a:pPr>
            <a:r>
              <a:rPr lang="en-US" altLang="en-US" sz="8000" dirty="0" smtClean="0"/>
              <a:t>Discipline </a:t>
            </a:r>
            <a:r>
              <a:rPr lang="en-US" altLang="en-US" sz="8000" dirty="0"/>
              <a:t>referral </a:t>
            </a:r>
            <a:r>
              <a:rPr lang="en-US" altLang="en-US" sz="8000" dirty="0" smtClean="0"/>
              <a:t>forms</a:t>
            </a:r>
          </a:p>
          <a:p>
            <a:pPr>
              <a:buFont typeface="Wingdings" panose="05000000000000000000" pitchFamily="2" charset="2"/>
              <a:buChar char="Ø"/>
            </a:pPr>
            <a:r>
              <a:rPr lang="en-US" altLang="en-US" sz="8000" dirty="0" smtClean="0"/>
              <a:t>Counselor recommendations</a:t>
            </a:r>
            <a:endParaRPr lang="en-US" altLang="en-US" sz="8000" dirty="0"/>
          </a:p>
          <a:p>
            <a:pPr>
              <a:buFont typeface="Wingdings" panose="05000000000000000000" pitchFamily="2" charset="2"/>
              <a:buChar char="Ø"/>
            </a:pPr>
            <a:r>
              <a:rPr lang="en-US" altLang="en-US" sz="8000" dirty="0"/>
              <a:t>Attendance </a:t>
            </a:r>
            <a:r>
              <a:rPr lang="en-US" altLang="en-US" sz="8000" dirty="0" smtClean="0"/>
              <a:t>records</a:t>
            </a:r>
          </a:p>
          <a:p>
            <a:pPr>
              <a:buFont typeface="Wingdings" panose="05000000000000000000" pitchFamily="2" charset="2"/>
              <a:buChar char="Ø"/>
            </a:pPr>
            <a:r>
              <a:rPr lang="en-US" altLang="en-US" sz="8000" dirty="0" smtClean="0"/>
              <a:t>Data collected through observation</a:t>
            </a:r>
            <a:endParaRPr lang="en-US" altLang="en-US" sz="8000" dirty="0"/>
          </a:p>
          <a:p>
            <a:pPr>
              <a:buFont typeface="Wingdings" panose="05000000000000000000" pitchFamily="2" charset="2"/>
              <a:buChar char="Ø"/>
            </a:pPr>
            <a:r>
              <a:rPr lang="en-US" altLang="en-US" sz="8000" dirty="0" smtClean="0"/>
              <a:t>Functional </a:t>
            </a:r>
            <a:r>
              <a:rPr lang="en-US" altLang="en-US" sz="8000" dirty="0"/>
              <a:t>Assessment Interview </a:t>
            </a:r>
            <a:r>
              <a:rPr lang="en-US" altLang="en-US" sz="8000" dirty="0" smtClean="0"/>
              <a:t>Forms</a:t>
            </a:r>
            <a:endParaRPr lang="en-US" altLang="en-US" sz="8000" dirty="0"/>
          </a:p>
          <a:p>
            <a:pPr>
              <a:buFont typeface="Wingdings" panose="05000000000000000000" pitchFamily="2" charset="2"/>
              <a:buChar char="Ø"/>
            </a:pPr>
            <a:r>
              <a:rPr lang="en-US" altLang="en-US" sz="8000" dirty="0"/>
              <a:t>Behavior graphs/tally sheets</a:t>
            </a:r>
          </a:p>
          <a:p>
            <a:pPr>
              <a:buFont typeface="Wingdings" panose="05000000000000000000" pitchFamily="2" charset="2"/>
              <a:buChar char="Ø"/>
            </a:pPr>
            <a:r>
              <a:rPr lang="en-US" altLang="en-US" sz="8000" dirty="0" smtClean="0"/>
              <a:t>Point </a:t>
            </a:r>
            <a:r>
              <a:rPr lang="en-US" altLang="en-US" sz="8000" dirty="0"/>
              <a:t>sheets</a:t>
            </a:r>
          </a:p>
          <a:p>
            <a:pPr>
              <a:buFont typeface="Wingdings" panose="05000000000000000000" pitchFamily="2" charset="2"/>
              <a:buChar char="Ø"/>
            </a:pPr>
            <a:r>
              <a:rPr lang="en-US" altLang="en-US" sz="8000" dirty="0"/>
              <a:t>Behavior logs</a:t>
            </a:r>
          </a:p>
          <a:p>
            <a:pPr>
              <a:buFont typeface="Wingdings" panose="05000000000000000000" pitchFamily="2" charset="2"/>
              <a:buChar char="Ø"/>
            </a:pPr>
            <a:r>
              <a:rPr lang="en-US" altLang="en-US" sz="8000" dirty="0"/>
              <a:t>Previous FBAs/BIPs</a:t>
            </a:r>
          </a:p>
          <a:p>
            <a:pPr marL="0" indent="0">
              <a:buNone/>
            </a:pPr>
            <a:endParaRPr lang="en-US" sz="2800" dirty="0"/>
          </a:p>
          <a:p>
            <a:endParaRPr lang="en-US" dirty="0"/>
          </a:p>
        </p:txBody>
      </p:sp>
    </p:spTree>
    <p:extLst>
      <p:ext uri="{BB962C8B-B14F-4D97-AF65-F5344CB8AC3E}">
        <p14:creationId xmlns:p14="http://schemas.microsoft.com/office/powerpoint/2010/main" val="34368348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94909"/>
            <a:ext cx="9404723" cy="1400530"/>
          </a:xfrm>
        </p:spPr>
        <p:txBody>
          <a:bodyPr>
            <a:normAutofit fontScale="90000"/>
          </a:bodyPr>
          <a:lstStyle/>
          <a:p>
            <a:pPr algn="ctr"/>
            <a:r>
              <a:rPr lang="en-US" sz="3100" i="1" dirty="0" smtClean="0"/>
              <a:t>STEP 2</a:t>
            </a:r>
            <a:r>
              <a:rPr lang="en-US" sz="3100" i="1" dirty="0"/>
              <a:t/>
            </a:r>
            <a:br>
              <a:rPr lang="en-US" sz="3100" i="1" dirty="0"/>
            </a:br>
            <a:r>
              <a:rPr lang="en-US" sz="4400" i="1" dirty="0"/>
              <a:t>Define the </a:t>
            </a:r>
            <a:r>
              <a:rPr lang="en-US" sz="4400" i="1" dirty="0" smtClean="0"/>
              <a:t>Behavior</a:t>
            </a:r>
            <a:br>
              <a:rPr lang="en-US" sz="4400" i="1" dirty="0" smtClean="0"/>
            </a:br>
            <a:r>
              <a:rPr lang="en-US" sz="4400" i="1" dirty="0"/>
              <a:t/>
            </a:r>
            <a:br>
              <a:rPr lang="en-US" sz="4400" i="1" dirty="0"/>
            </a:br>
            <a:r>
              <a:rPr lang="en-US" sz="4400" dirty="0" smtClean="0"/>
              <a:t/>
            </a:r>
            <a:br>
              <a:rPr lang="en-US" sz="4400" dirty="0" smtClean="0"/>
            </a:br>
            <a:endParaRPr lang="en-US" sz="4400" dirty="0"/>
          </a:p>
        </p:txBody>
      </p:sp>
      <p:sp>
        <p:nvSpPr>
          <p:cNvPr id="3" name="Content Placeholder 2"/>
          <p:cNvSpPr>
            <a:spLocks noGrp="1"/>
          </p:cNvSpPr>
          <p:nvPr>
            <p:ph idx="1"/>
          </p:nvPr>
        </p:nvSpPr>
        <p:spPr>
          <a:xfrm>
            <a:off x="1222582" y="1272209"/>
            <a:ext cx="8946541" cy="371061"/>
          </a:xfrm>
        </p:spPr>
        <p:txBody>
          <a:bodyPr>
            <a:normAutofit fontScale="25000" lnSpcReduction="20000"/>
          </a:bodyPr>
          <a:lstStyle/>
          <a:p>
            <a:pPr marL="0" indent="0" algn="ctr">
              <a:buNone/>
            </a:pPr>
            <a:endParaRPr lang="en-US" sz="8000" b="1" dirty="0" smtClean="0"/>
          </a:p>
          <a:p>
            <a:pPr marL="0" indent="0" algn="ctr">
              <a:buNone/>
            </a:pPr>
            <a:r>
              <a:rPr lang="en-US" sz="8000" dirty="0" smtClean="0"/>
              <a:t>Define </a:t>
            </a:r>
            <a:r>
              <a:rPr lang="en-US" sz="8000" dirty="0"/>
              <a:t>the behavior in observable factual </a:t>
            </a:r>
            <a:r>
              <a:rPr lang="en-US" sz="8000" dirty="0" smtClean="0"/>
              <a:t>terms:</a:t>
            </a:r>
          </a:p>
          <a:p>
            <a:pPr marL="0" indent="0" algn="ctr">
              <a:buNone/>
            </a:pPr>
            <a:endParaRPr lang="en-US" sz="8000" b="1" dirty="0" smtClean="0"/>
          </a:p>
          <a:p>
            <a:pPr>
              <a:buFont typeface="Century Gothic" panose="020B0502020202020204" pitchFamily="34" charset="0"/>
              <a:buChar char="►"/>
            </a:pPr>
            <a:r>
              <a:rPr lang="en-US" sz="8000" dirty="0"/>
              <a:t>Give the behavior a name, and describe the behavior</a:t>
            </a:r>
            <a:r>
              <a:rPr lang="en-US" sz="8000" dirty="0" smtClean="0"/>
              <a:t>.</a:t>
            </a:r>
          </a:p>
          <a:p>
            <a:pPr marL="0" indent="0">
              <a:buNone/>
            </a:pPr>
            <a:r>
              <a:rPr lang="en-US" sz="8000" dirty="0" smtClean="0"/>
              <a:t>	Example:</a:t>
            </a:r>
            <a:endParaRPr lang="en-US" sz="8000" dirty="0"/>
          </a:p>
          <a:p>
            <a:pPr marL="0" indent="0" algn="ctr">
              <a:buNone/>
            </a:pPr>
            <a:r>
              <a:rPr lang="en-US" sz="8000" dirty="0" smtClean="0"/>
              <a:t>	B1-Refusal </a:t>
            </a:r>
            <a:r>
              <a:rPr lang="en-US" sz="8000" dirty="0"/>
              <a:t>to work: pushes away work, puts head down, cries, tears up </a:t>
            </a:r>
            <a:r>
              <a:rPr lang="en-US" sz="8000" dirty="0" smtClean="0"/>
              <a:t>	assignments</a:t>
            </a:r>
            <a:r>
              <a:rPr lang="en-US" sz="8000" dirty="0"/>
              <a:t>, </a:t>
            </a:r>
            <a:r>
              <a:rPr lang="en-US" sz="8000" dirty="0" smtClean="0"/>
              <a:t>and/or </a:t>
            </a:r>
            <a:r>
              <a:rPr lang="en-US" sz="8000" dirty="0"/>
              <a:t>breaks pencil </a:t>
            </a:r>
            <a:r>
              <a:rPr lang="en-US" sz="8000" dirty="0" smtClean="0"/>
              <a:t>points.</a:t>
            </a:r>
          </a:p>
          <a:p>
            <a:pPr marL="0" indent="0" algn="ctr">
              <a:buNone/>
            </a:pPr>
            <a:r>
              <a:rPr lang="en-US" sz="8000" dirty="0" smtClean="0"/>
              <a:t>B2- Verbal </a:t>
            </a:r>
            <a:r>
              <a:rPr lang="en-US" sz="8000" dirty="0"/>
              <a:t>aggression: raises voice, uses profanity in English and </a:t>
            </a:r>
            <a:r>
              <a:rPr lang="en-US" sz="8000" dirty="0" smtClean="0"/>
              <a:t>	Spanish </a:t>
            </a:r>
            <a:r>
              <a:rPr lang="en-US" sz="8000" dirty="0"/>
              <a:t>directed towards adults or authority figures</a:t>
            </a:r>
            <a:r>
              <a:rPr lang="en-US" sz="8000" dirty="0" smtClean="0"/>
              <a:t>.</a:t>
            </a:r>
          </a:p>
          <a:p>
            <a:pPr marL="0" indent="0" algn="ctr">
              <a:buNone/>
            </a:pPr>
            <a:endParaRPr lang="en-US" sz="8000" dirty="0" smtClean="0"/>
          </a:p>
          <a:p>
            <a:pPr marL="0" indent="0" algn="ctr">
              <a:buNone/>
            </a:pPr>
            <a:endParaRPr lang="en-US" sz="8000" dirty="0" smtClean="0"/>
          </a:p>
          <a:p>
            <a:pPr>
              <a:buFont typeface="Century Gothic" panose="020B0502020202020204" pitchFamily="34" charset="0"/>
              <a:buChar char="►"/>
            </a:pPr>
            <a:r>
              <a:rPr lang="en-US" sz="8000" dirty="0" smtClean="0"/>
              <a:t>Target </a:t>
            </a:r>
            <a:r>
              <a:rPr lang="en-US" sz="8000" dirty="0"/>
              <a:t>the behaviors that are the </a:t>
            </a:r>
            <a:r>
              <a:rPr lang="en-US" sz="8000" dirty="0" smtClean="0"/>
              <a:t>most </a:t>
            </a:r>
            <a:r>
              <a:rPr lang="en-US" sz="8000" dirty="0"/>
              <a:t>critical for student </a:t>
            </a:r>
            <a:r>
              <a:rPr lang="en-US" sz="8000" dirty="0" smtClean="0"/>
              <a:t>success.</a:t>
            </a:r>
            <a:endParaRPr lang="en-US" sz="80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6364834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545" y="83387"/>
            <a:ext cx="9404723" cy="1400530"/>
          </a:xfrm>
        </p:spPr>
        <p:txBody>
          <a:bodyPr>
            <a:normAutofit fontScale="90000"/>
          </a:bodyPr>
          <a:lstStyle/>
          <a:p>
            <a:pPr algn="ctr"/>
            <a:r>
              <a:rPr lang="en-US" sz="3100" i="1" dirty="0"/>
              <a:t>STEP </a:t>
            </a:r>
            <a:r>
              <a:rPr lang="en-US" sz="3100" i="1" dirty="0" smtClean="0"/>
              <a:t>3</a:t>
            </a:r>
            <a:r>
              <a:rPr lang="en-US" sz="2800" i="1" dirty="0"/>
              <a:t/>
            </a:r>
            <a:br>
              <a:rPr lang="en-US" sz="2800" i="1" dirty="0"/>
            </a:br>
            <a:r>
              <a:rPr lang="en-US" sz="4400" i="1" dirty="0" smtClean="0"/>
              <a:t>Identify </a:t>
            </a:r>
            <a:r>
              <a:rPr lang="en-US" sz="4400" i="1" dirty="0"/>
              <a:t>the Antecedent</a:t>
            </a:r>
            <a:r>
              <a:rPr lang="en-US" sz="2800" i="1" dirty="0"/>
              <a:t/>
            </a:r>
            <a:br>
              <a:rPr lang="en-US" sz="2800" i="1" dirty="0"/>
            </a:br>
            <a:endParaRPr lang="en-US" dirty="0"/>
          </a:p>
        </p:txBody>
      </p:sp>
      <p:sp>
        <p:nvSpPr>
          <p:cNvPr id="3" name="Content Placeholder 2"/>
          <p:cNvSpPr>
            <a:spLocks noGrp="1"/>
          </p:cNvSpPr>
          <p:nvPr>
            <p:ph idx="1"/>
          </p:nvPr>
        </p:nvSpPr>
        <p:spPr>
          <a:xfrm>
            <a:off x="1010545" y="1429180"/>
            <a:ext cx="8946541" cy="3990960"/>
          </a:xfrm>
        </p:spPr>
        <p:txBody>
          <a:bodyPr/>
          <a:lstStyle/>
          <a:p>
            <a:pPr marL="0" indent="0" algn="ctr">
              <a:buNone/>
            </a:pPr>
            <a:r>
              <a:rPr lang="en-US" sz="2400" dirty="0"/>
              <a:t> </a:t>
            </a:r>
          </a:p>
          <a:p>
            <a:r>
              <a:rPr lang="en-US" dirty="0" smtClean="0"/>
              <a:t>Antecedent- Internal and or External Factors that </a:t>
            </a:r>
            <a:r>
              <a:rPr lang="en-US" dirty="0"/>
              <a:t>typically </a:t>
            </a:r>
            <a:r>
              <a:rPr lang="en-US" i="1" dirty="0" smtClean="0"/>
              <a:t>precede</a:t>
            </a:r>
            <a:r>
              <a:rPr lang="en-US" dirty="0" smtClean="0"/>
              <a:t> the behavior. </a:t>
            </a:r>
            <a:endParaRPr lang="en-US" dirty="0"/>
          </a:p>
          <a:p>
            <a:endParaRPr lang="en-US" dirty="0"/>
          </a:p>
        </p:txBody>
      </p:sp>
      <p:graphicFrame>
        <p:nvGraphicFramePr>
          <p:cNvPr id="7" name="Diagram 6"/>
          <p:cNvGraphicFramePr/>
          <p:nvPr>
            <p:extLst>
              <p:ext uri="{D42A27DB-BD31-4B8C-83A1-F6EECF244321}">
                <p14:modId xmlns:p14="http://schemas.microsoft.com/office/powerpoint/2010/main" val="953962481"/>
              </p:ext>
            </p:extLst>
          </p:nvPr>
        </p:nvGraphicFramePr>
        <p:xfrm>
          <a:off x="381721" y="2939183"/>
          <a:ext cx="10655099" cy="356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718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r>
            <a:br>
              <a:rPr lang="en-US" dirty="0"/>
            </a:br>
            <a:endParaRPr lang="en-US" dirty="0"/>
          </a:p>
        </p:txBody>
      </p:sp>
      <p:sp>
        <p:nvSpPr>
          <p:cNvPr id="3" name="Content Placeholder 2"/>
          <p:cNvSpPr>
            <a:spLocks noGrp="1"/>
          </p:cNvSpPr>
          <p:nvPr>
            <p:ph idx="1"/>
          </p:nvPr>
        </p:nvSpPr>
        <p:spPr>
          <a:xfrm>
            <a:off x="1220719" y="1628849"/>
            <a:ext cx="8946541" cy="4453899"/>
          </a:xfrm>
        </p:spPr>
        <p:txBody>
          <a:bodyPr>
            <a:normAutofit fontScale="70000" lnSpcReduction="20000"/>
          </a:bodyPr>
          <a:lstStyle/>
          <a:p>
            <a:pPr marL="0" indent="0" algn="ctr">
              <a:buNone/>
            </a:pPr>
            <a:r>
              <a:rPr lang="en-US" sz="2400" dirty="0" smtClean="0"/>
              <a:t>Consequence- </a:t>
            </a:r>
            <a:r>
              <a:rPr lang="en-US" sz="2400" dirty="0"/>
              <a:t>a result or effect of an action or </a:t>
            </a:r>
            <a:r>
              <a:rPr lang="en-US" sz="2400" dirty="0" smtClean="0"/>
              <a:t>condition.</a:t>
            </a:r>
          </a:p>
          <a:p>
            <a:pPr algn="ctr"/>
            <a:endParaRPr lang="en-US" sz="2400" dirty="0" smtClean="0"/>
          </a:p>
          <a:p>
            <a:r>
              <a:rPr lang="en-US" sz="2400" dirty="0" smtClean="0"/>
              <a:t> </a:t>
            </a:r>
            <a:r>
              <a:rPr lang="en-US" sz="2400" dirty="0"/>
              <a:t>Identify what typically follows the behavior</a:t>
            </a:r>
            <a:r>
              <a:rPr lang="en-US" sz="2400" dirty="0" smtClean="0"/>
              <a:t>:</a:t>
            </a:r>
          </a:p>
          <a:p>
            <a:pPr marL="0" indent="0">
              <a:buNone/>
            </a:pPr>
            <a:endParaRPr lang="en-US" sz="2400" dirty="0" smtClean="0"/>
          </a:p>
          <a:p>
            <a:pPr>
              <a:buFont typeface="Wingdings" panose="05000000000000000000" pitchFamily="2" charset="2"/>
              <a:buChar char="Ø"/>
            </a:pPr>
            <a:r>
              <a:rPr lang="en-US" altLang="en-US" sz="2400" dirty="0">
                <a:latin typeface="Lucida Sans Unicode" panose="020B0602030504020204" pitchFamily="34" charset="0"/>
              </a:rPr>
              <a:t>Positive social reinforcement from </a:t>
            </a:r>
            <a:r>
              <a:rPr lang="en-US" altLang="en-US" sz="2400" dirty="0" smtClean="0">
                <a:latin typeface="Lucida Sans Unicode" panose="020B0602030504020204" pitchFamily="34" charset="0"/>
              </a:rPr>
              <a:t>others</a:t>
            </a:r>
          </a:p>
          <a:p>
            <a:pPr>
              <a:buFont typeface="Wingdings" panose="05000000000000000000" pitchFamily="2" charset="2"/>
              <a:buChar char="Ø"/>
            </a:pPr>
            <a:r>
              <a:rPr lang="en-US" altLang="en-US" sz="2400" dirty="0" smtClean="0">
                <a:latin typeface="Lucida Sans Unicode" panose="020B0602030504020204" pitchFamily="34" charset="0"/>
              </a:rPr>
              <a:t>Corrective feedback</a:t>
            </a:r>
          </a:p>
          <a:p>
            <a:pPr>
              <a:buFont typeface="Wingdings" panose="05000000000000000000" pitchFamily="2" charset="2"/>
              <a:buChar char="Ø"/>
            </a:pPr>
            <a:r>
              <a:rPr lang="en-US" altLang="en-US" sz="2400" dirty="0" smtClean="0">
                <a:latin typeface="Lucida Sans Unicode" panose="020B0602030504020204" pitchFamily="34" charset="0"/>
              </a:rPr>
              <a:t>Discontinuing or removing something undesired by student</a:t>
            </a:r>
          </a:p>
          <a:p>
            <a:pPr>
              <a:buFont typeface="Wingdings" panose="05000000000000000000" pitchFamily="2" charset="2"/>
              <a:buChar char="Ø"/>
            </a:pPr>
            <a:r>
              <a:rPr lang="en-US" altLang="en-US" sz="2400" dirty="0" smtClean="0">
                <a:latin typeface="Lucida Sans Unicode" panose="020B0602030504020204" pitchFamily="34" charset="0"/>
              </a:rPr>
              <a:t>Removal from the classroom</a:t>
            </a:r>
          </a:p>
          <a:p>
            <a:pPr>
              <a:buFont typeface="Wingdings" panose="05000000000000000000" pitchFamily="2" charset="2"/>
              <a:buChar char="Ø"/>
            </a:pPr>
            <a:r>
              <a:rPr lang="en-US" altLang="en-US" sz="2400" dirty="0" smtClean="0">
                <a:latin typeface="Lucida Sans Unicode" panose="020B0602030504020204" pitchFamily="34" charset="0"/>
              </a:rPr>
              <a:t>Sent to principals office</a:t>
            </a:r>
          </a:p>
          <a:p>
            <a:pPr>
              <a:buFont typeface="Wingdings" panose="05000000000000000000" pitchFamily="2" charset="2"/>
              <a:buChar char="Ø"/>
            </a:pPr>
            <a:r>
              <a:rPr lang="en-US" altLang="en-US" sz="2400" dirty="0" smtClean="0">
                <a:latin typeface="Lucida Sans Unicode" panose="020B0602030504020204" pitchFamily="34" charset="0"/>
              </a:rPr>
              <a:t>ISS</a:t>
            </a:r>
          </a:p>
          <a:p>
            <a:pPr>
              <a:buFont typeface="Wingdings" panose="05000000000000000000" pitchFamily="2" charset="2"/>
              <a:buChar char="Ø"/>
            </a:pPr>
            <a:r>
              <a:rPr lang="en-US" altLang="en-US" sz="2400" dirty="0" smtClean="0">
                <a:latin typeface="Lucida Sans Unicode" panose="020B0602030504020204" pitchFamily="34" charset="0"/>
              </a:rPr>
              <a:t>Suspension</a:t>
            </a:r>
          </a:p>
          <a:p>
            <a:pPr>
              <a:buFont typeface="Wingdings" panose="05000000000000000000" pitchFamily="2" charset="2"/>
              <a:buChar char="Ø"/>
            </a:pPr>
            <a:r>
              <a:rPr lang="en-US" altLang="en-US" sz="2400" dirty="0" smtClean="0">
                <a:latin typeface="Lucida Sans Unicode" panose="020B0602030504020204" pitchFamily="34" charset="0"/>
              </a:rPr>
              <a:t>AEP</a:t>
            </a:r>
          </a:p>
          <a:p>
            <a:pPr>
              <a:buFont typeface="Wingdings" panose="05000000000000000000" pitchFamily="2" charset="2"/>
              <a:buChar char="Ø"/>
            </a:pPr>
            <a:r>
              <a:rPr lang="en-US" altLang="en-US" sz="2400" dirty="0" smtClean="0">
                <a:latin typeface="Lucida Sans Unicode" panose="020B0602030504020204" pitchFamily="34" charset="0"/>
              </a:rPr>
              <a:t>Other</a:t>
            </a:r>
          </a:p>
          <a:p>
            <a:pPr>
              <a:buFont typeface="Wingdings" panose="05000000000000000000" pitchFamily="2" charset="2"/>
              <a:buChar char="Ø"/>
            </a:pPr>
            <a:endParaRPr lang="en-US" dirty="0" smtClean="0"/>
          </a:p>
          <a:p>
            <a:pPr marL="0" indent="0">
              <a:buNone/>
            </a:pPr>
            <a:endParaRPr lang="en-US" dirty="0"/>
          </a:p>
          <a:p>
            <a:pPr marL="0" indent="0">
              <a:buNone/>
            </a:pPr>
            <a:endParaRPr lang="en-US" sz="2800" dirty="0" err="1" smtClean="0"/>
          </a:p>
        </p:txBody>
      </p:sp>
      <p:sp>
        <p:nvSpPr>
          <p:cNvPr id="4" name="Rectangle 3"/>
          <p:cNvSpPr/>
          <p:nvPr/>
        </p:nvSpPr>
        <p:spPr>
          <a:xfrm>
            <a:off x="1736034" y="160092"/>
            <a:ext cx="8547652" cy="1892826"/>
          </a:xfrm>
          <a:prstGeom prst="rect">
            <a:avLst/>
          </a:prstGeom>
        </p:spPr>
        <p:txBody>
          <a:bodyPr wrap="square">
            <a:spAutoFit/>
          </a:bodyPr>
          <a:lstStyle/>
          <a:p>
            <a:pPr algn="ctr"/>
            <a:r>
              <a:rPr lang="en-US" sz="2800" i="1" dirty="0">
                <a:solidFill>
                  <a:srgbClr val="EBEBEB"/>
                </a:solidFill>
                <a:ea typeface="+mj-ea"/>
                <a:cs typeface="+mj-cs"/>
              </a:rPr>
              <a:t>STEP </a:t>
            </a:r>
            <a:r>
              <a:rPr lang="en-US" sz="2800" i="1" dirty="0" smtClean="0">
                <a:solidFill>
                  <a:srgbClr val="EBEBEB"/>
                </a:solidFill>
                <a:ea typeface="+mj-ea"/>
                <a:cs typeface="+mj-cs"/>
              </a:rPr>
              <a:t>4</a:t>
            </a:r>
            <a:r>
              <a:rPr lang="en-US" sz="2800" i="1" dirty="0">
                <a:solidFill>
                  <a:srgbClr val="EBEBEB"/>
                </a:solidFill>
                <a:ea typeface="+mj-ea"/>
                <a:cs typeface="+mj-cs"/>
              </a:rPr>
              <a:t/>
            </a:r>
            <a:br>
              <a:rPr lang="en-US" sz="2800" i="1" dirty="0">
                <a:solidFill>
                  <a:srgbClr val="EBEBEB"/>
                </a:solidFill>
                <a:ea typeface="+mj-ea"/>
                <a:cs typeface="+mj-cs"/>
              </a:rPr>
            </a:br>
            <a:r>
              <a:rPr lang="en-US" sz="2800" i="1" dirty="0" smtClean="0">
                <a:solidFill>
                  <a:srgbClr val="EBEBEB"/>
                </a:solidFill>
                <a:ea typeface="+mj-ea"/>
                <a:cs typeface="+mj-cs"/>
              </a:rPr>
              <a:t> </a:t>
            </a:r>
            <a:r>
              <a:rPr lang="en-US" sz="4000" i="1" dirty="0">
                <a:solidFill>
                  <a:srgbClr val="EBEBEB"/>
                </a:solidFill>
                <a:ea typeface="+mj-ea"/>
                <a:cs typeface="+mj-cs"/>
              </a:rPr>
              <a:t>Identify </a:t>
            </a:r>
            <a:r>
              <a:rPr lang="en-US" sz="4000" i="1" dirty="0" smtClean="0">
                <a:solidFill>
                  <a:srgbClr val="EBEBEB"/>
                </a:solidFill>
                <a:ea typeface="+mj-ea"/>
                <a:cs typeface="+mj-cs"/>
              </a:rPr>
              <a:t>the Consequences</a:t>
            </a:r>
            <a:endParaRPr lang="en-US" sz="4000" i="1" dirty="0">
              <a:solidFill>
                <a:srgbClr val="EBEBEB"/>
              </a:solidFill>
              <a:ea typeface="+mj-ea"/>
              <a:cs typeface="+mj-cs"/>
            </a:endParaRPr>
          </a:p>
          <a:p>
            <a:pPr algn="ctr"/>
            <a:r>
              <a:rPr lang="en-US" sz="2800" i="1" dirty="0">
                <a:solidFill>
                  <a:srgbClr val="EBEBEB"/>
                </a:solidFill>
                <a:ea typeface="+mj-ea"/>
                <a:cs typeface="+mj-cs"/>
              </a:rPr>
              <a:t/>
            </a:r>
            <a:br>
              <a:rPr lang="en-US" sz="2800" i="1" dirty="0">
                <a:solidFill>
                  <a:srgbClr val="EBEBEB"/>
                </a:solidFill>
                <a:ea typeface="+mj-ea"/>
                <a:cs typeface="+mj-cs"/>
              </a:rPr>
            </a:br>
            <a:endParaRPr lang="en-US" dirty="0"/>
          </a:p>
        </p:txBody>
      </p:sp>
    </p:spTree>
    <p:extLst>
      <p:ext uri="{BB962C8B-B14F-4D97-AF65-F5344CB8AC3E}">
        <p14:creationId xmlns:p14="http://schemas.microsoft.com/office/powerpoint/2010/main" val="318222038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anim calcmode="lin" valueType="num">
                                      <p:cBhvr>
                                        <p:cTn id="4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1000"/>
                                        <p:tgtEl>
                                          <p:spTgt spid="3">
                                            <p:txEl>
                                              <p:pRg st="12" end="12"/>
                                            </p:txEl>
                                          </p:spTgt>
                                        </p:tgtEl>
                                      </p:cBhvr>
                                    </p:animEffect>
                                    <p:anim calcmode="lin" valueType="num">
                                      <p:cBhvr>
                                        <p:cTn id="5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5383</TotalTime>
  <Words>1557</Words>
  <Application>Microsoft Office PowerPoint</Application>
  <PresentationFormat>Widescreen</PresentationFormat>
  <Paragraphs>257</Paragraphs>
  <Slides>54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Century Gothic</vt:lpstr>
      <vt:lpstr>Lucida Sans Unicode</vt:lpstr>
      <vt:lpstr>Times New Roman</vt:lpstr>
      <vt:lpstr>Wingdings</vt:lpstr>
      <vt:lpstr>Wingdings 3</vt:lpstr>
      <vt:lpstr>Ion</vt:lpstr>
      <vt:lpstr>Functional Behavior Assessment</vt:lpstr>
      <vt:lpstr>IDEA</vt:lpstr>
      <vt:lpstr>What is a FBA?</vt:lpstr>
      <vt:lpstr>The Process Five Main Components </vt:lpstr>
      <vt:lpstr>Steps for completing a  Functional Behavioral Assessment</vt:lpstr>
      <vt:lpstr>STEP 1 Collect/Analyze Data   </vt:lpstr>
      <vt:lpstr>STEP 2 Define the Behavior   </vt:lpstr>
      <vt:lpstr>STEP 3 Identify the Antecedent </vt:lpstr>
      <vt:lpstr> </vt:lpstr>
      <vt:lpstr>STEP 5 Determine the Function   </vt:lpstr>
      <vt:lpstr>STEP 6 Develop Hypothesis Statement </vt:lpstr>
      <vt:lpstr>FBA ***  IEPPlus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 Intervention Plan BIP</vt:lpstr>
      <vt:lpstr>IDEA </vt:lpstr>
      <vt:lpstr>The Behavior Intervention Plan</vt:lpstr>
      <vt:lpstr>BIP Components </vt:lpstr>
      <vt:lpstr>Proactive Teaching Strategies Replacement Skills</vt:lpstr>
      <vt:lpstr>Intervention Strategies</vt:lpstr>
      <vt:lpstr>Reinforcers and Consequences</vt:lpstr>
      <vt:lpstr>REMEMBER…..</vt:lpstr>
      <vt:lpstr>BIP/IEPPLUS</vt:lpstr>
      <vt:lpstr>Insert consider….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vt:lpstr>
      <vt:lpstr>BEHAVIOR POINT SHEETS</vt:lpstr>
      <vt:lpstr>5-Point Scale</vt:lpstr>
      <vt:lpstr>Behavior Contracts</vt:lpstr>
      <vt:lpstr>Punch Cards</vt:lpstr>
      <vt:lpstr>STOP and THINK</vt:lpstr>
      <vt:lpstr>First and Then</vt:lpstr>
      <vt:lpstr>Break Cards</vt:lpstr>
      <vt:lpstr>Visual Reminders</vt:lpstr>
      <vt:lpstr>Social Stories</vt:lpstr>
      <vt:lpstr>INCENTIVES HOMEWORK PASS</vt:lpstr>
      <vt:lpstr>DAILY TRADING</vt:lpstr>
      <vt:lpstr>Teach Appropriate Behavior Through Role Play </vt:lpstr>
      <vt:lpstr>Presented by Behavior Specialist(s)  Hanna Cluster-Debby Mancillas Lopez Cluster- Christopher Jude Cortez  Pace Cluster-Karen Alvarez Porter Cluster-MaryLinda Gracia Rivera Cluster-Melinda Ottolino  Veterans Cluster- Manuel Rocha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Behavior Assessment</dc:title>
  <dc:creator>Debbie</dc:creator>
  <cp:lastModifiedBy>Carlos A. Guerra</cp:lastModifiedBy>
  <cp:revision>120</cp:revision>
  <dcterms:created xsi:type="dcterms:W3CDTF">2014-10-09T02:37:43Z</dcterms:created>
  <dcterms:modified xsi:type="dcterms:W3CDTF">2020-11-12T14:39:19Z</dcterms:modified>
</cp:coreProperties>
</file>