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ink/ink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4"/>
  </p:sldMasterIdLst>
  <p:notesMasterIdLst>
    <p:notesMasterId r:id="rId35"/>
  </p:notesMasterIdLst>
  <p:sldIdLst>
    <p:sldId id="257" r:id="rId5"/>
    <p:sldId id="262" r:id="rId6"/>
    <p:sldId id="258" r:id="rId7"/>
    <p:sldId id="283" r:id="rId8"/>
    <p:sldId id="284" r:id="rId9"/>
    <p:sldId id="285" r:id="rId10"/>
    <p:sldId id="286" r:id="rId11"/>
    <p:sldId id="287" r:id="rId12"/>
    <p:sldId id="288" r:id="rId13"/>
    <p:sldId id="289" r:id="rId14"/>
    <p:sldId id="290" r:id="rId15"/>
    <p:sldId id="260" r:id="rId16"/>
    <p:sldId id="263" r:id="rId17"/>
    <p:sldId id="261" r:id="rId18"/>
    <p:sldId id="264" r:id="rId19"/>
    <p:sldId id="268" r:id="rId20"/>
    <p:sldId id="269" r:id="rId21"/>
    <p:sldId id="265" r:id="rId22"/>
    <p:sldId id="267" r:id="rId23"/>
    <p:sldId id="270" r:id="rId24"/>
    <p:sldId id="273" r:id="rId25"/>
    <p:sldId id="271" r:id="rId26"/>
    <p:sldId id="272" r:id="rId27"/>
    <p:sldId id="277" r:id="rId28"/>
    <p:sldId id="279" r:id="rId29"/>
    <p:sldId id="278" r:id="rId30"/>
    <p:sldId id="280" r:id="rId31"/>
    <p:sldId id="274" r:id="rId32"/>
    <p:sldId id="282" r:id="rId33"/>
    <p:sldId id="2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8C003-FCC3-4AFF-8848-A039898088F7}" v="8" dt="2021-02-26T20:49:38.615"/>
    <p1510:client id="{696D6ABC-5DC4-F734-B915-A44F255C9FD2}" v="54" dt="2021-02-26T20:38:28.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71429" autoAdjust="0"/>
  </p:normalViewPr>
  <p:slideViewPr>
    <p:cSldViewPr snapToGrid="0">
      <p:cViewPr varScale="1">
        <p:scale>
          <a:sx n="78" d="100"/>
          <a:sy n="78" d="100"/>
        </p:scale>
        <p:origin x="132" y="588"/>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4T14:18:02.511"/>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4T20:02:44.271"/>
    </inkml:context>
    <inkml:brush xml:id="br0">
      <inkml:brushProperty name="width" value="0.05" units="cm"/>
      <inkml:brushProperty name="height" value="0.05" units="cm"/>
      <inkml:brushProperty name="ignorePressure" value="1"/>
    </inkml:brush>
  </inkml:definitions>
  <inkml:trace contextRef="#ctx0" brushRef="#br0">1 0,'0'0,"0"0,0 0,0 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4T20:10:04.503"/>
    </inkml:context>
    <inkml:brush xml:id="br0">
      <inkml:brushProperty name="width" value="0.05" units="cm"/>
      <inkml:brushProperty name="height" value="0.05" units="cm"/>
      <inkml:brushProperty name="color" value="#EEB3A6"/>
      <inkml:brushProperty name="ignorePressure" value="1"/>
      <inkml:brushProperty name="inkEffects" value="rosegold"/>
      <inkml:brushProperty name="anchorX" value="-1344.76941"/>
      <inkml:brushProperty name="anchorY" value="-2062.89014"/>
      <inkml:brushProperty name="scaleFactor" value="0.5"/>
    </inkml:brush>
  </inkml:definitions>
  <inkml:trace contextRef="#ctx0" brushRef="#br0">1 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5T02:48:15.627"/>
    </inkml:context>
    <inkml:brush xml:id="br0">
      <inkml:brushProperty name="width" value="0.35" units="cm"/>
      <inkml:brushProperty name="height" value="0.35" units="cm"/>
      <inkml:brushProperty name="color" value="#E71224"/>
      <inkml:brushProperty name="ignorePressure" value="1"/>
    </inkml:brush>
  </inkml:definitions>
  <inkml:trace contextRef="#ctx0" brushRef="#br0">2093 2458,'0'0</inkml:trace>
  <inkml:trace contextRef="#ctx0" brushRef="#br0" timeOffset="1">2727 1196,'0'-7,"3"-19,1-38,0-42,-4-32,-8-16,-3 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72F2A-5B93-42FD-8C98-89C006D85C6E}" type="datetimeFigureOut">
              <a:rPr lang="en-US" smtClean="0"/>
              <a:t>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11A25-D935-4424-B0A0-ED198F574A09}" type="slidenum">
              <a:rPr lang="en-US" smtClean="0"/>
              <a:t>‹#›</a:t>
            </a:fld>
            <a:endParaRPr lang="en-US"/>
          </a:p>
        </p:txBody>
      </p:sp>
    </p:spTree>
    <p:extLst>
      <p:ext uri="{BB962C8B-B14F-4D97-AF65-F5344CB8AC3E}">
        <p14:creationId xmlns:p14="http://schemas.microsoft.com/office/powerpoint/2010/main" val="1234913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811A25-D935-4424-B0A0-ED198F574A09}" type="slidenum">
              <a:rPr lang="en-US" smtClean="0"/>
              <a:t>29</a:t>
            </a:fld>
            <a:endParaRPr lang="en-US"/>
          </a:p>
        </p:txBody>
      </p:sp>
    </p:spTree>
    <p:extLst>
      <p:ext uri="{BB962C8B-B14F-4D97-AF65-F5344CB8AC3E}">
        <p14:creationId xmlns:p14="http://schemas.microsoft.com/office/powerpoint/2010/main" val="396385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3/24/2021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3/24/2021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3/24/2021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3/24/2021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3/24/2021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3/24/2021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3/24/2021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3/24/2021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3/24/2021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3/24/2021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3/24/2021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3/24/2021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png"/><Relationship Id="rId7" Type="http://schemas.openxmlformats.org/officeDocument/2006/relationships/customXml" Target="../ink/ink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1.xml"/><Relationship Id="rId4" Type="http://schemas.openxmlformats.org/officeDocument/2006/relationships/hyperlink" Target="http://osonduawaraka.blogspot.com/"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John_H._Johnson.jpg" TargetMode="External"/><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Bessie_Coleman" TargetMode="External"/><Relationship Id="rId2" Type="http://schemas.openxmlformats.org/officeDocument/2006/relationships/image" Target="../media/image10.jpg"/><Relationship Id="rId1" Type="http://schemas.openxmlformats.org/officeDocument/2006/relationships/slideLayout" Target="../slideLayouts/slideLayout8.xml"/><Relationship Id="rId5" Type="http://schemas.openxmlformats.org/officeDocument/2006/relationships/image" Target="../media/image11.jpg"/><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atriciagodes.blogspot.com/2012/08/serie-pioneras-xvi-ruby-bridges.html" TargetMode="External"/><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Harriet_Tubman" TargetMode="External"/><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Rosa_Parks" TargetMode="External"/><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impiousdigest.com/jfk/3"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James_Baldwin" TargetMode="External"/><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sunshinereflections.wordpress.com/2012/02/20/black-history-facts-9/" TargetMode="External"/><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File:Mae_Carol_Jemison.jpg" TargetMode="External"/><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Richard_Allen_(bishop)" TargetMode="External"/><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mujeresconciencia.com/2019/03/01/bessie-blount-griffin-una-mujer-negra-puede-inventar-algo-en-beneficio-de-la-humanidad/" TargetMode="Externa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Pan-Africanism" TargetMode="External"/><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customXml" Target="../ink/ink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nl.wikipedia.org/wiki/Yolanda_King" TargetMode="External"/><Relationship Id="rId2" Type="http://schemas.openxmlformats.org/officeDocument/2006/relationships/image" Target="../media/image4.jfif"/><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hyperlink" Target="https://creativecommons.org/licenses/by-sa/3.0/" TargetMode="External"/><Relationship Id="rId4" Type="http://schemas.openxmlformats.org/officeDocument/2006/relationships/hyperlink" Target="https://en.wikipedia.org/wiki/Afrocentris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de.wikipedia.org/wiki/George_W._Carver" TargetMode="External"/><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s.wikipedia.org/wiki/Archivo:Jackie_Robinson_1950.jpg" TargetMode="External"/><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7476862" y="678609"/>
            <a:ext cx="6253317" cy="3686015"/>
          </a:xfrm>
        </p:spPr>
        <p:txBody>
          <a:bodyPr>
            <a:normAutofit/>
          </a:bodyPr>
          <a:lstStyle/>
          <a:p>
            <a:r>
              <a:rPr lang="en-US" sz="8000" dirty="0"/>
              <a:t>Black History Month</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7140199" y="4535764"/>
            <a:ext cx="6269347" cy="1021498"/>
          </a:xfrm>
        </p:spPr>
        <p:txBody>
          <a:bodyPr>
            <a:normAutofit/>
          </a:bodyPr>
          <a:lstStyle/>
          <a:p>
            <a:r>
              <a:rPr lang="en-US" dirty="0">
                <a:solidFill>
                  <a:schemeClr val="tx1">
                    <a:lumMod val="85000"/>
                    <a:lumOff val="15000"/>
                  </a:schemeClr>
                </a:solidFill>
              </a:rPr>
              <a:t>Few of the inspiring amazing people</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container&#10;&#10;Description automatically generated">
            <a:extLst>
              <a:ext uri="{FF2B5EF4-FFF2-40B4-BE49-F238E27FC236}">
                <a16:creationId xmlns:a16="http://schemas.microsoft.com/office/drawing/2014/main" id="{F8905A52-8375-49DA-B501-828796CFCF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7828" y="-130335"/>
            <a:ext cx="7586457" cy="6988333"/>
          </a:xfrm>
          <a:prstGeom prst="rect">
            <a:avLst/>
          </a:prstGeom>
        </p:spPr>
      </p:pic>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5217221D-EA7F-47AA-B2A1-EE4E6B940B7F}"/>
                  </a:ext>
                </a:extLst>
              </p14:cNvPr>
              <p14:cNvContentPartPr/>
              <p14:nvPr/>
            </p14:nvContentPartPr>
            <p14:xfrm>
              <a:off x="5759126" y="2410471"/>
              <a:ext cx="360" cy="360"/>
            </p14:xfrm>
          </p:contentPart>
        </mc:Choice>
        <mc:Fallback xmlns="">
          <p:pic>
            <p:nvPicPr>
              <p:cNvPr id="19" name="Ink 18">
                <a:extLst>
                  <a:ext uri="{FF2B5EF4-FFF2-40B4-BE49-F238E27FC236}">
                    <a16:creationId xmlns:a16="http://schemas.microsoft.com/office/drawing/2014/main" id="{5217221D-EA7F-47AA-B2A1-EE4E6B940B7F}"/>
                  </a:ext>
                </a:extLst>
              </p:cNvPr>
              <p:cNvPicPr/>
              <p:nvPr/>
            </p:nvPicPr>
            <p:blipFill>
              <a:blip r:embed="rId6"/>
              <a:stretch>
                <a:fillRect/>
              </a:stretch>
            </p:blipFill>
            <p:spPr>
              <a:xfrm>
                <a:off x="5750126" y="240147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5" name="Ink 44">
                <a:extLst>
                  <a:ext uri="{FF2B5EF4-FFF2-40B4-BE49-F238E27FC236}">
                    <a16:creationId xmlns:a16="http://schemas.microsoft.com/office/drawing/2014/main" id="{0C502671-6693-4C96-BD9F-7591796C85EC}"/>
                  </a:ext>
                </a:extLst>
              </p14:cNvPr>
              <p14:cNvContentPartPr/>
              <p14:nvPr/>
            </p14:nvContentPartPr>
            <p14:xfrm>
              <a:off x="6720859" y="3591904"/>
              <a:ext cx="360" cy="360"/>
            </p14:xfrm>
          </p:contentPart>
        </mc:Choice>
        <mc:Fallback xmlns="">
          <p:pic>
            <p:nvPicPr>
              <p:cNvPr id="45" name="Ink 44">
                <a:extLst>
                  <a:ext uri="{FF2B5EF4-FFF2-40B4-BE49-F238E27FC236}">
                    <a16:creationId xmlns:a16="http://schemas.microsoft.com/office/drawing/2014/main" id="{0C502671-6693-4C96-BD9F-7591796C85EC}"/>
                  </a:ext>
                </a:extLst>
              </p:cNvPr>
              <p:cNvPicPr/>
              <p:nvPr/>
            </p:nvPicPr>
            <p:blipFill>
              <a:blip r:embed="rId6"/>
              <a:stretch>
                <a:fillRect/>
              </a:stretch>
            </p:blipFill>
            <p:spPr>
              <a:xfrm>
                <a:off x="6712219" y="3582904"/>
                <a:ext cx="18000" cy="18000"/>
              </a:xfrm>
              <a:prstGeom prst="rect">
                <a:avLst/>
              </a:prstGeom>
            </p:spPr>
          </p:pic>
        </mc:Fallback>
      </mc:AlternateContent>
      <p:sp>
        <p:nvSpPr>
          <p:cNvPr id="67" name="TextBox 66">
            <a:extLst>
              <a:ext uri="{FF2B5EF4-FFF2-40B4-BE49-F238E27FC236}">
                <a16:creationId xmlns:a16="http://schemas.microsoft.com/office/drawing/2014/main" id="{F4E071AB-4629-41B6-A7F3-3E82DBE998B7}"/>
              </a:ext>
            </a:extLst>
          </p:cNvPr>
          <p:cNvSpPr txBox="1"/>
          <p:nvPr/>
        </p:nvSpPr>
        <p:spPr>
          <a:xfrm>
            <a:off x="7140199" y="5554876"/>
            <a:ext cx="5051801" cy="1477328"/>
          </a:xfrm>
          <a:prstGeom prst="rect">
            <a:avLst/>
          </a:prstGeom>
          <a:noFill/>
        </p:spPr>
        <p:txBody>
          <a:bodyPr wrap="square" rtlCol="0">
            <a:spAutoFit/>
          </a:bodyPr>
          <a:lstStyle/>
          <a:p>
            <a:r>
              <a:rPr lang="en-US" dirty="0"/>
              <a:t>Domilove </a:t>
            </a:r>
            <a:r>
              <a:rPr lang="en-US" dirty="0" err="1"/>
              <a:t>Buissereth</a:t>
            </a:r>
            <a:endParaRPr lang="en-US" dirty="0"/>
          </a:p>
          <a:p>
            <a:r>
              <a:rPr lang="en-US" dirty="0"/>
              <a:t>Kennedy School                 </a:t>
            </a:r>
          </a:p>
          <a:p>
            <a:r>
              <a:rPr lang="en-US" dirty="0"/>
              <a:t>Grade 4 – Mrs. Roche </a:t>
            </a:r>
          </a:p>
          <a:p>
            <a:r>
              <a:rPr lang="en-US" dirty="0"/>
              <a:t>Room 203</a:t>
            </a:r>
          </a:p>
          <a:p>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70" name="Ink 69">
                <a:extLst>
                  <a:ext uri="{FF2B5EF4-FFF2-40B4-BE49-F238E27FC236}">
                    <a16:creationId xmlns:a16="http://schemas.microsoft.com/office/drawing/2014/main" id="{DD37BEFD-9DDB-4020-A16F-2C84695F9580}"/>
                  </a:ext>
                </a:extLst>
              </p14:cNvPr>
              <p14:cNvContentPartPr/>
              <p14:nvPr/>
            </p14:nvContentPartPr>
            <p14:xfrm>
              <a:off x="7447656" y="5045140"/>
              <a:ext cx="360" cy="360"/>
            </p14:xfrm>
          </p:contentPart>
        </mc:Choice>
        <mc:Fallback xmlns="">
          <p:pic>
            <p:nvPicPr>
              <p:cNvPr id="70" name="Ink 69">
                <a:extLst>
                  <a:ext uri="{FF2B5EF4-FFF2-40B4-BE49-F238E27FC236}">
                    <a16:creationId xmlns:a16="http://schemas.microsoft.com/office/drawing/2014/main" id="{DD37BEFD-9DDB-4020-A16F-2C84695F9580}"/>
                  </a:ext>
                </a:extLst>
              </p:cNvPr>
              <p:cNvPicPr/>
              <p:nvPr/>
            </p:nvPicPr>
            <p:blipFill>
              <a:blip r:embed="rId9"/>
              <a:stretch>
                <a:fillRect/>
              </a:stretch>
            </p:blipFill>
            <p:spPr>
              <a:xfrm>
                <a:off x="7439016" y="5036140"/>
                <a:ext cx="18000" cy="18000"/>
              </a:xfrm>
              <a:prstGeom prst="rect">
                <a:avLst/>
              </a:prstGeom>
            </p:spPr>
          </p:pic>
        </mc:Fallback>
      </mc:AlternateContent>
      <p:sp>
        <p:nvSpPr>
          <p:cNvPr id="4" name="TextBox 3">
            <a:extLst>
              <a:ext uri="{FF2B5EF4-FFF2-40B4-BE49-F238E27FC236}">
                <a16:creationId xmlns:a16="http://schemas.microsoft.com/office/drawing/2014/main" id="{6259416F-426C-4A5A-B580-0A9B6687473D}"/>
              </a:ext>
            </a:extLst>
          </p:cNvPr>
          <p:cNvSpPr txBox="1"/>
          <p:nvPr/>
        </p:nvSpPr>
        <p:spPr>
          <a:xfrm>
            <a:off x="10270435" y="626827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0C55-94BC-484C-94E7-B20271B813F6}"/>
              </a:ext>
            </a:extLst>
          </p:cNvPr>
          <p:cNvSpPr>
            <a:spLocks noGrp="1"/>
          </p:cNvSpPr>
          <p:nvPr>
            <p:ph type="title"/>
          </p:nvPr>
        </p:nvSpPr>
        <p:spPr/>
        <p:txBody>
          <a:bodyPr/>
          <a:lstStyle/>
          <a:p>
            <a:r>
              <a:rPr lang="en-US" dirty="0"/>
              <a:t>John H. Johnson</a:t>
            </a:r>
          </a:p>
        </p:txBody>
      </p:sp>
      <p:pic>
        <p:nvPicPr>
          <p:cNvPr id="6" name="Content Placeholder 5">
            <a:extLst>
              <a:ext uri="{FF2B5EF4-FFF2-40B4-BE49-F238E27FC236}">
                <a16:creationId xmlns:a16="http://schemas.microsoft.com/office/drawing/2014/main" id="{EFE547B8-5C19-449C-A1AC-DC8489907A2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88329" y="-489857"/>
            <a:ext cx="7603671" cy="7381459"/>
          </a:xfrm>
        </p:spPr>
      </p:pic>
      <p:sp>
        <p:nvSpPr>
          <p:cNvPr id="4" name="Text Placeholder 3">
            <a:extLst>
              <a:ext uri="{FF2B5EF4-FFF2-40B4-BE49-F238E27FC236}">
                <a16:creationId xmlns:a16="http://schemas.microsoft.com/office/drawing/2014/main" id="{EF9589E2-213D-41EA-B5AD-DF72392D5E75}"/>
              </a:ext>
            </a:extLst>
          </p:cNvPr>
          <p:cNvSpPr>
            <a:spLocks noGrp="1"/>
          </p:cNvSpPr>
          <p:nvPr>
            <p:ph type="body" sz="half" idx="2"/>
          </p:nvPr>
        </p:nvSpPr>
        <p:spPr/>
        <p:txBody>
          <a:bodyPr>
            <a:normAutofit fontScale="85000" lnSpcReduction="10000"/>
          </a:bodyPr>
          <a:lstStyle/>
          <a:p>
            <a:r>
              <a:rPr lang="en-US" dirty="0"/>
              <a:t>John H. Johnson was born on  January 19, 1918 and died on August 8, 2005.. John Harold Johnson was an American businessman and publisher. Johnson was the founder of the Johnson Publishing Company, headquartered in Chicago, Illinois. Johnson's Ebony and Jet magazines were among the most influential African-American businesses in media beginning in the second half of the twentieth century.</a:t>
            </a:r>
          </a:p>
        </p:txBody>
      </p:sp>
    </p:spTree>
    <p:extLst>
      <p:ext uri="{BB962C8B-B14F-4D97-AF65-F5344CB8AC3E}">
        <p14:creationId xmlns:p14="http://schemas.microsoft.com/office/powerpoint/2010/main" val="52172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“Failure is a word I simply don’t accept.”</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-John h. Johnson</a:t>
            </a:r>
          </a:p>
        </p:txBody>
      </p:sp>
    </p:spTree>
    <p:extLst>
      <p:ext uri="{BB962C8B-B14F-4D97-AF65-F5344CB8AC3E}">
        <p14:creationId xmlns:p14="http://schemas.microsoft.com/office/powerpoint/2010/main" val="82511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65C3-154F-4784-BBD1-B20BD4A37578}"/>
              </a:ext>
            </a:extLst>
          </p:cNvPr>
          <p:cNvSpPr>
            <a:spLocks noGrp="1"/>
          </p:cNvSpPr>
          <p:nvPr>
            <p:ph type="title"/>
          </p:nvPr>
        </p:nvSpPr>
        <p:spPr>
          <a:xfrm>
            <a:off x="643464" y="0"/>
            <a:ext cx="3517567" cy="2093975"/>
          </a:xfrm>
        </p:spPr>
        <p:txBody>
          <a:bodyPr anchor="b">
            <a:normAutofit/>
          </a:bodyPr>
          <a:lstStyle/>
          <a:p>
            <a:r>
              <a:rPr lang="en-US" dirty="0"/>
              <a:t>Bessie Coleman</a:t>
            </a:r>
          </a:p>
        </p:txBody>
      </p:sp>
      <p:pic>
        <p:nvPicPr>
          <p:cNvPr id="6" name="Content Placeholder 5">
            <a:extLst>
              <a:ext uri="{FF2B5EF4-FFF2-40B4-BE49-F238E27FC236}">
                <a16:creationId xmlns:a16="http://schemas.microsoft.com/office/drawing/2014/main" id="{64288F22-B6D8-41BD-80FF-BC6956B17DC8}"/>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946" r="-2" b="27194"/>
          <a:stretch/>
        </p:blipFill>
        <p:spPr>
          <a:xfrm>
            <a:off x="4937760" y="612744"/>
            <a:ext cx="7521526" cy="5294757"/>
          </a:xfrm>
          <a:noFill/>
        </p:spPr>
      </p:pic>
      <p:sp>
        <p:nvSpPr>
          <p:cNvPr id="4" name="Text Placeholder 3">
            <a:extLst>
              <a:ext uri="{FF2B5EF4-FFF2-40B4-BE49-F238E27FC236}">
                <a16:creationId xmlns:a16="http://schemas.microsoft.com/office/drawing/2014/main" id="{0D7F9822-3A4C-4E95-B8E2-47B5183DEE32}"/>
              </a:ext>
            </a:extLst>
          </p:cNvPr>
          <p:cNvSpPr>
            <a:spLocks noGrp="1"/>
          </p:cNvSpPr>
          <p:nvPr>
            <p:ph type="body" sz="half" idx="2"/>
          </p:nvPr>
        </p:nvSpPr>
        <p:spPr>
          <a:xfrm>
            <a:off x="643465" y="3043050"/>
            <a:ext cx="3517567" cy="3064505"/>
          </a:xfrm>
        </p:spPr>
        <p:txBody>
          <a:bodyPr>
            <a:normAutofit/>
          </a:bodyPr>
          <a:lstStyle/>
          <a:p>
            <a:pPr>
              <a:lnSpc>
                <a:spcPct val="100000"/>
              </a:lnSpc>
            </a:pPr>
            <a:r>
              <a:rPr lang="en-US" sz="1700" dirty="0"/>
              <a:t>Bessie Coleman was an early American civil aviator. (January 26, 1892 – April 30, 1926). She was the first African American woman and first Native-American to hold a pilot license. She earned her pilot license from the Fédération </a:t>
            </a:r>
            <a:r>
              <a:rPr lang="en-US" sz="1700" dirty="0" err="1"/>
              <a:t>Aéronautique</a:t>
            </a:r>
            <a:r>
              <a:rPr lang="en-US" sz="1700" dirty="0"/>
              <a:t> </a:t>
            </a:r>
            <a:r>
              <a:rPr lang="en-US" sz="1700" dirty="0" err="1"/>
              <a:t>Internationale</a:t>
            </a:r>
            <a:r>
              <a:rPr lang="en-US" sz="1700" dirty="0"/>
              <a:t> on June 15, 1921 and was the first black person to earn an international pilot's license.</a:t>
            </a:r>
          </a:p>
        </p:txBody>
      </p:sp>
      <p:sp>
        <p:nvSpPr>
          <p:cNvPr id="7" name="TextBox 6">
            <a:extLst>
              <a:ext uri="{FF2B5EF4-FFF2-40B4-BE49-F238E27FC236}">
                <a16:creationId xmlns:a16="http://schemas.microsoft.com/office/drawing/2014/main" id="{5A28D0B3-EEC0-4999-BC61-C3C62C5E3429}"/>
              </a:ext>
            </a:extLst>
          </p:cNvPr>
          <p:cNvSpPr txBox="1"/>
          <p:nvPr/>
        </p:nvSpPr>
        <p:spPr>
          <a:xfrm>
            <a:off x="9025784" y="5907501"/>
            <a:ext cx="236154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Bessie_Colema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9" name="Picture 8" descr="A picture containing person, outdoor, hat, wearing&#10;&#10;Description automatically generated">
            <a:extLst>
              <a:ext uri="{FF2B5EF4-FFF2-40B4-BE49-F238E27FC236}">
                <a16:creationId xmlns:a16="http://schemas.microsoft.com/office/drawing/2014/main" id="{26608DA1-45A0-4E45-A801-E711CCB7F3F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56405" y="-371061"/>
            <a:ext cx="7802879" cy="7482279"/>
          </a:xfrm>
          <a:prstGeom prst="rect">
            <a:avLst/>
          </a:prstGeom>
        </p:spPr>
      </p:pic>
      <p:sp>
        <p:nvSpPr>
          <p:cNvPr id="10" name="TextBox 9">
            <a:extLst>
              <a:ext uri="{FF2B5EF4-FFF2-40B4-BE49-F238E27FC236}">
                <a16:creationId xmlns:a16="http://schemas.microsoft.com/office/drawing/2014/main" id="{FF621605-6EFA-476A-A94B-55D089526F63}"/>
              </a:ext>
            </a:extLst>
          </p:cNvPr>
          <p:cNvSpPr txBox="1"/>
          <p:nvPr/>
        </p:nvSpPr>
        <p:spPr>
          <a:xfrm>
            <a:off x="4656406" y="6858000"/>
            <a:ext cx="7802879" cy="230832"/>
          </a:xfrm>
          <a:prstGeom prst="rect">
            <a:avLst/>
          </a:prstGeom>
          <a:noFill/>
        </p:spPr>
        <p:txBody>
          <a:bodyPr wrap="square" rtlCol="0">
            <a:spAutoFit/>
          </a:bodyPr>
          <a:lstStyle/>
          <a:p>
            <a:r>
              <a:rPr lang="en-US" sz="900">
                <a:hlinkClick r:id="rId3" tooltip="https://en.wikipedia.org/wiki/Bessie_Coleman"/>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35037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“Tell them that as soon as I can walk, I'm going to fly!”</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-Bessie Coleman</a:t>
            </a:r>
          </a:p>
        </p:txBody>
      </p:sp>
    </p:spTree>
    <p:extLst>
      <p:ext uri="{BB962C8B-B14F-4D97-AF65-F5344CB8AC3E}">
        <p14:creationId xmlns:p14="http://schemas.microsoft.com/office/powerpoint/2010/main" val="38306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207F-5428-4496-BC6C-351DA2775A23}"/>
              </a:ext>
            </a:extLst>
          </p:cNvPr>
          <p:cNvSpPr>
            <a:spLocks noGrp="1"/>
          </p:cNvSpPr>
          <p:nvPr>
            <p:ph type="title"/>
          </p:nvPr>
        </p:nvSpPr>
        <p:spPr>
          <a:xfrm>
            <a:off x="643465" y="556591"/>
            <a:ext cx="3517566" cy="866028"/>
          </a:xfrm>
        </p:spPr>
        <p:txBody>
          <a:bodyPr/>
          <a:lstStyle/>
          <a:p>
            <a:r>
              <a:rPr lang="en-US" dirty="0"/>
              <a:t>Ruby Bridges</a:t>
            </a:r>
          </a:p>
        </p:txBody>
      </p:sp>
      <p:pic>
        <p:nvPicPr>
          <p:cNvPr id="6" name="Content Placeholder 5">
            <a:extLst>
              <a:ext uri="{FF2B5EF4-FFF2-40B4-BE49-F238E27FC236}">
                <a16:creationId xmlns:a16="http://schemas.microsoft.com/office/drawing/2014/main" id="{9556F2B8-22B1-414C-87E8-40F4BF3FD4E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54100" y="-38961"/>
            <a:ext cx="7937900" cy="6913202"/>
          </a:xfrm>
        </p:spPr>
      </p:pic>
      <p:sp>
        <p:nvSpPr>
          <p:cNvPr id="4" name="Text Placeholder 3">
            <a:extLst>
              <a:ext uri="{FF2B5EF4-FFF2-40B4-BE49-F238E27FC236}">
                <a16:creationId xmlns:a16="http://schemas.microsoft.com/office/drawing/2014/main" id="{6165BBD3-FBAE-4915-92AE-3F91D829EA9A}"/>
              </a:ext>
            </a:extLst>
          </p:cNvPr>
          <p:cNvSpPr>
            <a:spLocks noGrp="1"/>
          </p:cNvSpPr>
          <p:nvPr>
            <p:ph type="body" sz="half" idx="2"/>
          </p:nvPr>
        </p:nvSpPr>
        <p:spPr/>
        <p:txBody>
          <a:bodyPr/>
          <a:lstStyle/>
          <a:p>
            <a:r>
              <a:rPr lang="en-US" dirty="0"/>
              <a:t>Ruby Nell Bridges Hall is an American civil rights activist. She was born on September 8, 1954. She was the first African-American child to desegregate the all-white William Frantz Elementary School in Louisiana during the New Orleans school desegregation crisis on November 14, 1960</a:t>
            </a:r>
          </a:p>
        </p:txBody>
      </p:sp>
    </p:spTree>
    <p:extLst>
      <p:ext uri="{BB962C8B-B14F-4D97-AF65-F5344CB8AC3E}">
        <p14:creationId xmlns:p14="http://schemas.microsoft.com/office/powerpoint/2010/main" val="12170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“Don’t follow the path. Go where there is no path and begin the trail.”</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-Ruby Bridges</a:t>
            </a:r>
          </a:p>
        </p:txBody>
      </p:sp>
    </p:spTree>
    <p:extLst>
      <p:ext uri="{BB962C8B-B14F-4D97-AF65-F5344CB8AC3E}">
        <p14:creationId xmlns:p14="http://schemas.microsoft.com/office/powerpoint/2010/main" val="3838088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B6960-253E-4AB6-AD06-E60FAE720666}"/>
              </a:ext>
            </a:extLst>
          </p:cNvPr>
          <p:cNvSpPr>
            <a:spLocks noGrp="1"/>
          </p:cNvSpPr>
          <p:nvPr>
            <p:ph type="title"/>
          </p:nvPr>
        </p:nvSpPr>
        <p:spPr>
          <a:xfrm>
            <a:off x="643466" y="786383"/>
            <a:ext cx="3517567" cy="2093975"/>
          </a:xfrm>
        </p:spPr>
        <p:txBody>
          <a:bodyPr anchor="b">
            <a:normAutofit/>
          </a:bodyPr>
          <a:lstStyle/>
          <a:p>
            <a:r>
              <a:rPr lang="en-US" dirty="0"/>
              <a:t>Harriet Tubman</a:t>
            </a:r>
          </a:p>
        </p:txBody>
      </p:sp>
      <p:pic>
        <p:nvPicPr>
          <p:cNvPr id="15" name="Content Placeholder 14" descr="A picture containing text, person, white, posing&#10;&#10;Description automatically generated">
            <a:extLst>
              <a:ext uri="{FF2B5EF4-FFF2-40B4-BE49-F238E27FC236}">
                <a16:creationId xmlns:a16="http://schemas.microsoft.com/office/drawing/2014/main" id="{B38FA4FE-0F91-4023-AE78-F073DCA737A5}"/>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487" b="19645"/>
          <a:stretch/>
        </p:blipFill>
        <p:spPr>
          <a:xfrm>
            <a:off x="4656406" y="1"/>
            <a:ext cx="7535594" cy="6858000"/>
          </a:xfrm>
          <a:noFill/>
        </p:spPr>
      </p:pic>
      <p:sp>
        <p:nvSpPr>
          <p:cNvPr id="4" name="Text Placeholder 3">
            <a:extLst>
              <a:ext uri="{FF2B5EF4-FFF2-40B4-BE49-F238E27FC236}">
                <a16:creationId xmlns:a16="http://schemas.microsoft.com/office/drawing/2014/main" id="{2FBFBF1B-BB17-42DB-89EE-0DAAAB0CB4EA}"/>
              </a:ext>
            </a:extLst>
          </p:cNvPr>
          <p:cNvSpPr>
            <a:spLocks noGrp="1"/>
          </p:cNvSpPr>
          <p:nvPr>
            <p:ph type="body" sz="half" idx="2"/>
          </p:nvPr>
        </p:nvSpPr>
        <p:spPr>
          <a:xfrm>
            <a:off x="643465" y="3043050"/>
            <a:ext cx="3517567" cy="3064505"/>
          </a:xfrm>
        </p:spPr>
        <p:txBody>
          <a:bodyPr>
            <a:normAutofit/>
          </a:bodyPr>
          <a:lstStyle/>
          <a:p>
            <a:pPr>
              <a:lnSpc>
                <a:spcPct val="100000"/>
              </a:lnSpc>
            </a:pPr>
            <a:r>
              <a:rPr lang="en-US" sz="1500" dirty="0"/>
              <a:t>Harriet Tubman was born Dorchester County, MD and died March 10, 1913 .Harriet Tubman was an American abolitionist and political activist. Born into slavery, Tubman escaped and subsequently made some 13 missions to rescue approximately 70 enslaved people, including family and friends, using the network of antislavery activists and safe houses known as the Underground Railroad. She had 8 siblings.</a:t>
            </a:r>
          </a:p>
        </p:txBody>
      </p:sp>
      <p:sp>
        <p:nvSpPr>
          <p:cNvPr id="16" name="TextBox 15">
            <a:extLst>
              <a:ext uri="{FF2B5EF4-FFF2-40B4-BE49-F238E27FC236}">
                <a16:creationId xmlns:a16="http://schemas.microsoft.com/office/drawing/2014/main" id="{4E04BD81-291A-4167-BFFE-3A50CFDF7F9B}"/>
              </a:ext>
            </a:extLst>
          </p:cNvPr>
          <p:cNvSpPr txBox="1"/>
          <p:nvPr/>
        </p:nvSpPr>
        <p:spPr>
          <a:xfrm flipH="1" flipV="1">
            <a:off x="12146281" y="6857999"/>
            <a:ext cx="45719" cy="45719"/>
          </a:xfrm>
          <a:prstGeom prst="rect">
            <a:avLst/>
          </a:prstGeom>
          <a:solidFill>
            <a:srgbClr val="000000"/>
          </a:solidFill>
        </p:spPr>
        <p:txBody>
          <a:bodyPr wrap="squar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390152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“Every great dreams begin with a dreamer. Always remember you have within you the strength, the patience, and the passion to reach for the stars.”</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-Harriet Tubman</a:t>
            </a:r>
          </a:p>
        </p:txBody>
      </p:sp>
    </p:spTree>
    <p:extLst>
      <p:ext uri="{BB962C8B-B14F-4D97-AF65-F5344CB8AC3E}">
        <p14:creationId xmlns:p14="http://schemas.microsoft.com/office/powerpoint/2010/main" val="1167023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8A4F-FA46-4226-A246-8C68F0E113F4}"/>
              </a:ext>
            </a:extLst>
          </p:cNvPr>
          <p:cNvSpPr>
            <a:spLocks noGrp="1"/>
          </p:cNvSpPr>
          <p:nvPr>
            <p:ph type="title"/>
          </p:nvPr>
        </p:nvSpPr>
        <p:spPr>
          <a:xfrm>
            <a:off x="643466" y="786383"/>
            <a:ext cx="3517567" cy="2093975"/>
          </a:xfrm>
        </p:spPr>
        <p:txBody>
          <a:bodyPr anchor="b">
            <a:normAutofit/>
          </a:bodyPr>
          <a:lstStyle/>
          <a:p>
            <a:r>
              <a:rPr lang="en-US" dirty="0"/>
              <a:t>Rosa Parks</a:t>
            </a:r>
          </a:p>
        </p:txBody>
      </p:sp>
      <p:pic>
        <p:nvPicPr>
          <p:cNvPr id="6" name="Content Placeholder 5" descr="A picture containing outdoor, tree, person, people&#10;&#10;Description automatically generated">
            <a:extLst>
              <a:ext uri="{FF2B5EF4-FFF2-40B4-BE49-F238E27FC236}">
                <a16:creationId xmlns:a16="http://schemas.microsoft.com/office/drawing/2014/main" id="{157A4627-2237-4557-9C53-965E5F5A5AFE}"/>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856" b="22277"/>
          <a:stretch/>
        </p:blipFill>
        <p:spPr>
          <a:xfrm>
            <a:off x="4625667" y="-24914"/>
            <a:ext cx="7566333" cy="6882913"/>
          </a:xfrm>
          <a:noFill/>
        </p:spPr>
      </p:pic>
      <p:sp>
        <p:nvSpPr>
          <p:cNvPr id="4" name="Text Placeholder 3">
            <a:extLst>
              <a:ext uri="{FF2B5EF4-FFF2-40B4-BE49-F238E27FC236}">
                <a16:creationId xmlns:a16="http://schemas.microsoft.com/office/drawing/2014/main" id="{5EC5AC29-FC0A-47B8-A747-77069B94C4BD}"/>
              </a:ext>
            </a:extLst>
          </p:cNvPr>
          <p:cNvSpPr>
            <a:spLocks noGrp="1"/>
          </p:cNvSpPr>
          <p:nvPr>
            <p:ph type="body" sz="half" idx="2"/>
          </p:nvPr>
        </p:nvSpPr>
        <p:spPr>
          <a:xfrm>
            <a:off x="643465" y="3043050"/>
            <a:ext cx="3517567" cy="3064505"/>
          </a:xfrm>
        </p:spPr>
        <p:txBody>
          <a:bodyPr>
            <a:normAutofit fontScale="92500" lnSpcReduction="10000"/>
          </a:bodyPr>
          <a:lstStyle/>
          <a:p>
            <a:r>
              <a:rPr lang="en-US" sz="1700" dirty="0"/>
              <a:t>Rosa Parks was born on February 4, 1913,Tuskegee, AL and died</a:t>
            </a:r>
            <a:r>
              <a:rPr lang="en-US" sz="1700" b="1" dirty="0"/>
              <a:t> </a:t>
            </a:r>
            <a:r>
              <a:rPr lang="en-US" sz="1700" dirty="0"/>
              <a:t>October 24, 2005 .Rosa Louise McCauley Parks was an American activist in the civil rights movement best known for her pivotal role in the Montgomery bus boycott. The United States Congress has called her "the first lady of civil rights" and "the mother of the freedom movement“</a:t>
            </a:r>
            <a:r>
              <a:rPr lang="en-US" b="1" dirty="0"/>
              <a:t> Rosa</a:t>
            </a:r>
            <a:r>
              <a:rPr lang="en-US" dirty="0"/>
              <a:t> Parks </a:t>
            </a:r>
            <a:r>
              <a:rPr lang="en-US" b="1" dirty="0"/>
              <a:t>was</a:t>
            </a:r>
            <a:r>
              <a:rPr lang="en-US" dirty="0"/>
              <a:t> in </a:t>
            </a:r>
            <a:r>
              <a:rPr lang="en-US" b="1" dirty="0"/>
              <a:t>jail</a:t>
            </a:r>
            <a:r>
              <a:rPr lang="en-US" dirty="0"/>
              <a:t> for roughly a day.</a:t>
            </a:r>
            <a:br>
              <a:rPr lang="en-US" sz="1600" dirty="0"/>
            </a:br>
            <a:endParaRPr lang="en-US" sz="1700" dirty="0"/>
          </a:p>
        </p:txBody>
      </p:sp>
      <p:sp>
        <p:nvSpPr>
          <p:cNvPr id="7" name="TextBox 6">
            <a:extLst>
              <a:ext uri="{FF2B5EF4-FFF2-40B4-BE49-F238E27FC236}">
                <a16:creationId xmlns:a16="http://schemas.microsoft.com/office/drawing/2014/main" id="{33AC7E6B-0CCC-4306-9B1B-528D1E94462A}"/>
              </a:ext>
            </a:extLst>
          </p:cNvPr>
          <p:cNvSpPr txBox="1"/>
          <p:nvPr/>
        </p:nvSpPr>
        <p:spPr>
          <a:xfrm flipV="1">
            <a:off x="12192000" y="7055099"/>
            <a:ext cx="45719" cy="74570"/>
          </a:xfrm>
          <a:prstGeom prst="rect">
            <a:avLst/>
          </a:prstGeom>
          <a:solidFill>
            <a:srgbClr val="000000"/>
          </a:solidFill>
        </p:spPr>
        <p:txBody>
          <a:bodyPr wrap="squar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59503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“Each person must live their life as a model for others.”</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-Rosa parks</a:t>
            </a:r>
          </a:p>
        </p:txBody>
      </p:sp>
    </p:spTree>
    <p:extLst>
      <p:ext uri="{BB962C8B-B14F-4D97-AF65-F5344CB8AC3E}">
        <p14:creationId xmlns:p14="http://schemas.microsoft.com/office/powerpoint/2010/main" val="39347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3710-FBA4-4B65-A6DB-D6A306F2F942}"/>
              </a:ext>
            </a:extLst>
          </p:cNvPr>
          <p:cNvSpPr>
            <a:spLocks noGrp="1"/>
          </p:cNvSpPr>
          <p:nvPr>
            <p:ph type="title"/>
          </p:nvPr>
        </p:nvSpPr>
        <p:spPr>
          <a:xfrm>
            <a:off x="520516" y="477078"/>
            <a:ext cx="3517567" cy="1383306"/>
          </a:xfrm>
        </p:spPr>
        <p:txBody>
          <a:bodyPr anchor="b">
            <a:normAutofit/>
          </a:bodyPr>
          <a:lstStyle/>
          <a:p>
            <a:r>
              <a:rPr lang="en-US" dirty="0"/>
              <a:t>Martin Luther King Jr.</a:t>
            </a:r>
          </a:p>
        </p:txBody>
      </p:sp>
      <p:pic>
        <p:nvPicPr>
          <p:cNvPr id="6" name="Content Placeholder 5" descr="A person speaking into a microphone&#10;&#10;Description automatically generated">
            <a:extLst>
              <a:ext uri="{FF2B5EF4-FFF2-40B4-BE49-F238E27FC236}">
                <a16:creationId xmlns:a16="http://schemas.microsoft.com/office/drawing/2014/main" id="{D53EB8C7-4F00-48EF-A163-199C51828EF0}"/>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761" r="18260"/>
          <a:stretch/>
        </p:blipFill>
        <p:spPr>
          <a:xfrm>
            <a:off x="4669657" y="0"/>
            <a:ext cx="7638757" cy="6858000"/>
          </a:xfrm>
          <a:noFill/>
        </p:spPr>
      </p:pic>
      <p:sp>
        <p:nvSpPr>
          <p:cNvPr id="4" name="Text Placeholder 3">
            <a:extLst>
              <a:ext uri="{FF2B5EF4-FFF2-40B4-BE49-F238E27FC236}">
                <a16:creationId xmlns:a16="http://schemas.microsoft.com/office/drawing/2014/main" id="{40B813F8-C8C3-4EBA-B4BE-8B02F95D325E}"/>
              </a:ext>
            </a:extLst>
          </p:cNvPr>
          <p:cNvSpPr>
            <a:spLocks noGrp="1"/>
          </p:cNvSpPr>
          <p:nvPr>
            <p:ph type="body" sz="half" idx="2"/>
          </p:nvPr>
        </p:nvSpPr>
        <p:spPr>
          <a:xfrm>
            <a:off x="304801" y="2509741"/>
            <a:ext cx="3948998" cy="4155002"/>
          </a:xfrm>
        </p:spPr>
        <p:txBody>
          <a:bodyPr>
            <a:normAutofit/>
          </a:bodyPr>
          <a:lstStyle/>
          <a:p>
            <a:r>
              <a:rPr lang="en-US" dirty="0"/>
              <a:t>Martin Luther King Jr was born on January 15, 1929 in Atlanta. Sadly King Jr got assassinated by James Earl  Ray . He stopped segregation. Martin Luther King Jr. was an African American Baptist minister and activist who became the most visible spokesperson and leader in the Civil Rights Movement from 1955 until his assassination in 1968.</a:t>
            </a:r>
          </a:p>
        </p:txBody>
      </p:sp>
      <p:sp>
        <p:nvSpPr>
          <p:cNvPr id="7" name="TextBox 6">
            <a:extLst>
              <a:ext uri="{FF2B5EF4-FFF2-40B4-BE49-F238E27FC236}">
                <a16:creationId xmlns:a16="http://schemas.microsoft.com/office/drawing/2014/main" id="{CDC8FD80-0B1A-41DA-BDDC-DEBAE1880FE4}"/>
              </a:ext>
            </a:extLst>
          </p:cNvPr>
          <p:cNvSpPr txBox="1"/>
          <p:nvPr/>
        </p:nvSpPr>
        <p:spPr>
          <a:xfrm flipH="1" flipV="1">
            <a:off x="12192000" y="4464286"/>
            <a:ext cx="45719" cy="94462"/>
          </a:xfrm>
          <a:prstGeom prst="rect">
            <a:avLst/>
          </a:prstGeom>
          <a:solidFill>
            <a:srgbClr val="000000"/>
          </a:solidFill>
        </p:spPr>
        <p:txBody>
          <a:bodyPr wrap="squar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14969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0DE3-56BA-4654-AB30-04480385FEE6}"/>
              </a:ext>
            </a:extLst>
          </p:cNvPr>
          <p:cNvSpPr>
            <a:spLocks noGrp="1"/>
          </p:cNvSpPr>
          <p:nvPr>
            <p:ph type="title"/>
          </p:nvPr>
        </p:nvSpPr>
        <p:spPr>
          <a:xfrm>
            <a:off x="643466" y="786383"/>
            <a:ext cx="3517567" cy="2093975"/>
          </a:xfrm>
        </p:spPr>
        <p:txBody>
          <a:bodyPr anchor="b">
            <a:normAutofit/>
          </a:bodyPr>
          <a:lstStyle/>
          <a:p>
            <a:r>
              <a:rPr lang="en-US" dirty="0"/>
              <a:t>James Baldwin</a:t>
            </a:r>
          </a:p>
        </p:txBody>
      </p:sp>
      <p:pic>
        <p:nvPicPr>
          <p:cNvPr id="6" name="Content Placeholder 5">
            <a:extLst>
              <a:ext uri="{FF2B5EF4-FFF2-40B4-BE49-F238E27FC236}">
                <a16:creationId xmlns:a16="http://schemas.microsoft.com/office/drawing/2014/main" id="{7A8EF95E-23B6-4054-BFE0-D6894A4FCEEA}"/>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040"/>
          <a:stretch/>
        </p:blipFill>
        <p:spPr>
          <a:xfrm>
            <a:off x="4628271" y="1"/>
            <a:ext cx="7563729" cy="6858000"/>
          </a:xfrm>
          <a:noFill/>
        </p:spPr>
      </p:pic>
      <p:sp>
        <p:nvSpPr>
          <p:cNvPr id="4" name="Text Placeholder 3">
            <a:extLst>
              <a:ext uri="{FF2B5EF4-FFF2-40B4-BE49-F238E27FC236}">
                <a16:creationId xmlns:a16="http://schemas.microsoft.com/office/drawing/2014/main" id="{78BC8649-63B8-4168-9B59-2FB37A074102}"/>
              </a:ext>
            </a:extLst>
          </p:cNvPr>
          <p:cNvSpPr>
            <a:spLocks noGrp="1"/>
          </p:cNvSpPr>
          <p:nvPr>
            <p:ph type="body" sz="half" idx="2"/>
          </p:nvPr>
        </p:nvSpPr>
        <p:spPr>
          <a:xfrm>
            <a:off x="643465" y="3043050"/>
            <a:ext cx="3517567" cy="3064505"/>
          </a:xfrm>
        </p:spPr>
        <p:txBody>
          <a:bodyPr>
            <a:normAutofit/>
          </a:bodyPr>
          <a:lstStyle/>
          <a:p>
            <a:pPr>
              <a:lnSpc>
                <a:spcPct val="100000"/>
              </a:lnSpc>
            </a:pPr>
            <a:r>
              <a:rPr lang="en-US" b="1" dirty="0"/>
              <a:t>James Arthur Baldwin was born </a:t>
            </a:r>
            <a:r>
              <a:rPr lang="en-US" dirty="0"/>
              <a:t>August 2, 1924.James Arthur Baldwin was an American novelist, playwright, essayist, poet, and activist. His essays, collected in Notes of a Native Son, explore intricacies of racial, and class distinctions in the Western society of the United States during the mid twentieth-century.</a:t>
            </a:r>
          </a:p>
        </p:txBody>
      </p:sp>
      <p:sp>
        <p:nvSpPr>
          <p:cNvPr id="7" name="TextBox 6">
            <a:extLst>
              <a:ext uri="{FF2B5EF4-FFF2-40B4-BE49-F238E27FC236}">
                <a16:creationId xmlns:a16="http://schemas.microsoft.com/office/drawing/2014/main" id="{C7B0BB36-B7BB-41BD-9FA4-0B72C5225296}"/>
              </a:ext>
            </a:extLst>
          </p:cNvPr>
          <p:cNvSpPr txBox="1"/>
          <p:nvPr/>
        </p:nvSpPr>
        <p:spPr>
          <a:xfrm flipV="1">
            <a:off x="11633982" y="6107556"/>
            <a:ext cx="73886" cy="110364"/>
          </a:xfrm>
          <a:prstGeom prst="rect">
            <a:avLst/>
          </a:prstGeom>
          <a:solidFill>
            <a:srgbClr val="000000"/>
          </a:solidFill>
        </p:spPr>
        <p:txBody>
          <a:bodyPr wrap="squar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2885136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“Love takes off masks that we fear we cannot live without and we know we cannot live within.”</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-James Baldwin</a:t>
            </a:r>
          </a:p>
        </p:txBody>
      </p:sp>
    </p:spTree>
    <p:extLst>
      <p:ext uri="{BB962C8B-B14F-4D97-AF65-F5344CB8AC3E}">
        <p14:creationId xmlns:p14="http://schemas.microsoft.com/office/powerpoint/2010/main" val="4154024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F4E5-F07E-4719-B6E4-40ED2C993CE4}"/>
              </a:ext>
            </a:extLst>
          </p:cNvPr>
          <p:cNvSpPr>
            <a:spLocks noGrp="1"/>
          </p:cNvSpPr>
          <p:nvPr>
            <p:ph type="title"/>
          </p:nvPr>
        </p:nvSpPr>
        <p:spPr/>
        <p:txBody>
          <a:bodyPr/>
          <a:lstStyle/>
          <a:p>
            <a:r>
              <a:rPr lang="en-US" dirty="0"/>
              <a:t>Otis Boykin</a:t>
            </a:r>
          </a:p>
        </p:txBody>
      </p:sp>
      <p:pic>
        <p:nvPicPr>
          <p:cNvPr id="6" name="Content Placeholder 5" descr="A picture containing text&#10;&#10;Description automatically generated">
            <a:extLst>
              <a:ext uri="{FF2B5EF4-FFF2-40B4-BE49-F238E27FC236}">
                <a16:creationId xmlns:a16="http://schemas.microsoft.com/office/drawing/2014/main" id="{304C3E7E-C812-42C0-AD05-B33058F617F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42338" y="0"/>
            <a:ext cx="7549662" cy="6955760"/>
          </a:xfrm>
        </p:spPr>
      </p:pic>
      <p:sp>
        <p:nvSpPr>
          <p:cNvPr id="4" name="Text Placeholder 3">
            <a:extLst>
              <a:ext uri="{FF2B5EF4-FFF2-40B4-BE49-F238E27FC236}">
                <a16:creationId xmlns:a16="http://schemas.microsoft.com/office/drawing/2014/main" id="{63BF096A-2C63-47F8-BCA9-C4917EF63774}"/>
              </a:ext>
            </a:extLst>
          </p:cNvPr>
          <p:cNvSpPr>
            <a:spLocks noGrp="1"/>
          </p:cNvSpPr>
          <p:nvPr>
            <p:ph type="body" sz="half" idx="2"/>
          </p:nvPr>
        </p:nvSpPr>
        <p:spPr/>
        <p:txBody>
          <a:bodyPr/>
          <a:lstStyle/>
          <a:p>
            <a:r>
              <a:rPr lang="en-US" dirty="0"/>
              <a:t>Otis Boykin was born on August 29, 1920, Dallas, TX and died on March 13, 1982 .Otis Frank Boykin was an American inventor and engineer. His inventions include electrical resistors used in computing, missile guidance, and pacemakers.</a:t>
            </a:r>
          </a:p>
        </p:txBody>
      </p:sp>
    </p:spTree>
    <p:extLst>
      <p:ext uri="{BB962C8B-B14F-4D97-AF65-F5344CB8AC3E}">
        <p14:creationId xmlns:p14="http://schemas.microsoft.com/office/powerpoint/2010/main" val="1059754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“Gold is a living god and rules in scorn, All earthly things but virtue.”</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-Otis Boykin</a:t>
            </a:r>
          </a:p>
        </p:txBody>
      </p:sp>
    </p:spTree>
    <p:extLst>
      <p:ext uri="{BB962C8B-B14F-4D97-AF65-F5344CB8AC3E}">
        <p14:creationId xmlns:p14="http://schemas.microsoft.com/office/powerpoint/2010/main" val="3258758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0033-87C5-4286-B2E8-3EFD9EBDD4BA}"/>
              </a:ext>
            </a:extLst>
          </p:cNvPr>
          <p:cNvSpPr>
            <a:spLocks noGrp="1"/>
          </p:cNvSpPr>
          <p:nvPr>
            <p:ph type="title"/>
          </p:nvPr>
        </p:nvSpPr>
        <p:spPr/>
        <p:txBody>
          <a:bodyPr/>
          <a:lstStyle/>
          <a:p>
            <a:r>
              <a:rPr lang="en-US" dirty="0"/>
              <a:t>Mae C. Jemison</a:t>
            </a:r>
          </a:p>
        </p:txBody>
      </p:sp>
      <p:pic>
        <p:nvPicPr>
          <p:cNvPr id="6" name="Content Placeholder 5" descr="A picture containing person, pressure suit, male&#10;&#10;Description automatically generated">
            <a:extLst>
              <a:ext uri="{FF2B5EF4-FFF2-40B4-BE49-F238E27FC236}">
                <a16:creationId xmlns:a16="http://schemas.microsoft.com/office/drawing/2014/main" id="{6782093E-CDB5-4C3F-A376-013764C30B1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38414" y="-417902"/>
            <a:ext cx="7553738" cy="7693803"/>
          </a:xfrm>
        </p:spPr>
      </p:pic>
      <p:sp>
        <p:nvSpPr>
          <p:cNvPr id="4" name="Text Placeholder 3">
            <a:extLst>
              <a:ext uri="{FF2B5EF4-FFF2-40B4-BE49-F238E27FC236}">
                <a16:creationId xmlns:a16="http://schemas.microsoft.com/office/drawing/2014/main" id="{314F9010-0274-4D5C-B017-AD969B7205D2}"/>
              </a:ext>
            </a:extLst>
          </p:cNvPr>
          <p:cNvSpPr>
            <a:spLocks noGrp="1"/>
          </p:cNvSpPr>
          <p:nvPr>
            <p:ph type="body" sz="half" idx="2"/>
          </p:nvPr>
        </p:nvSpPr>
        <p:spPr/>
        <p:txBody>
          <a:bodyPr>
            <a:normAutofit lnSpcReduction="10000"/>
          </a:bodyPr>
          <a:lstStyle/>
          <a:p>
            <a:r>
              <a:rPr lang="en-US" dirty="0"/>
              <a:t>Mae C. Jemison was born on October 17, 1956, and she is still alive to this very day. Mae Carol Jemison is an American engineer, physician, and former NASA astronaut. She became the first black woman to travel into space when she served as a mission specialist aboard the Space Shuttle Endeavour.</a:t>
            </a:r>
          </a:p>
        </p:txBody>
      </p:sp>
    </p:spTree>
    <p:extLst>
      <p:ext uri="{BB962C8B-B14F-4D97-AF65-F5344CB8AC3E}">
        <p14:creationId xmlns:p14="http://schemas.microsoft.com/office/powerpoint/2010/main" val="3491030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fontScale="90000"/>
          </a:bodyPr>
          <a:lstStyle/>
          <a:p>
            <a:pPr lvl="0"/>
            <a:r>
              <a:rPr lang="en-US" sz="4800" i="1" dirty="0">
                <a:solidFill>
                  <a:srgbClr val="FFFFFF"/>
                </a:solidFill>
              </a:rPr>
              <a:t>“Don’t let anyone rob you of your imagination, your creativity, or your curiosity. It’s your place in the world, its your life. Go on and do all you can do with it and make it the life you want to live.”</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-mae c. Jemison</a:t>
            </a:r>
          </a:p>
        </p:txBody>
      </p:sp>
    </p:spTree>
    <p:extLst>
      <p:ext uri="{BB962C8B-B14F-4D97-AF65-F5344CB8AC3E}">
        <p14:creationId xmlns:p14="http://schemas.microsoft.com/office/powerpoint/2010/main" val="1979867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8A055-FAC4-4884-8DA9-BEB62AD0B51F}"/>
              </a:ext>
            </a:extLst>
          </p:cNvPr>
          <p:cNvSpPr>
            <a:spLocks noGrp="1"/>
          </p:cNvSpPr>
          <p:nvPr>
            <p:ph type="title"/>
          </p:nvPr>
        </p:nvSpPr>
        <p:spPr/>
        <p:txBody>
          <a:bodyPr/>
          <a:lstStyle/>
          <a:p>
            <a:r>
              <a:rPr lang="en-US" dirty="0"/>
              <a:t>Richard Allen</a:t>
            </a:r>
          </a:p>
        </p:txBody>
      </p:sp>
      <p:pic>
        <p:nvPicPr>
          <p:cNvPr id="6" name="Content Placeholder 5" descr="A picture containing text, person, person, indoor&#10;&#10;Description automatically generated">
            <a:extLst>
              <a:ext uri="{FF2B5EF4-FFF2-40B4-BE49-F238E27FC236}">
                <a16:creationId xmlns:a16="http://schemas.microsoft.com/office/drawing/2014/main" id="{5EA473B4-5567-4A5E-86E4-F511BBE1D86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51513" y="-673768"/>
            <a:ext cx="7540487" cy="7558255"/>
          </a:xfrm>
        </p:spPr>
      </p:pic>
      <p:sp>
        <p:nvSpPr>
          <p:cNvPr id="4" name="Text Placeholder 3">
            <a:extLst>
              <a:ext uri="{FF2B5EF4-FFF2-40B4-BE49-F238E27FC236}">
                <a16:creationId xmlns:a16="http://schemas.microsoft.com/office/drawing/2014/main" id="{D2E6D0FB-0F4D-47BE-B60C-4D611A155E55}"/>
              </a:ext>
            </a:extLst>
          </p:cNvPr>
          <p:cNvSpPr>
            <a:spLocks noGrp="1"/>
          </p:cNvSpPr>
          <p:nvPr>
            <p:ph type="body" sz="half" idx="2"/>
          </p:nvPr>
        </p:nvSpPr>
        <p:spPr>
          <a:xfrm>
            <a:off x="643465" y="3043050"/>
            <a:ext cx="3402755" cy="3689220"/>
          </a:xfrm>
        </p:spPr>
        <p:txBody>
          <a:bodyPr>
            <a:normAutofit lnSpcReduction="10000"/>
          </a:bodyPr>
          <a:lstStyle/>
          <a:p>
            <a:r>
              <a:rPr lang="en-US" dirty="0"/>
              <a:t>Richard Allen was born on February 14, 1760 and died March 26, 1831, .Richard Allen was a minister, educator, writer, and one of America's most active and influential Black leaders. In 1794, he founded the African Methodist Episcopal Church, the first independent Black denomination in the United States. He opened his first AME church in 1794 in Philadelphia, Pennsylvania.</a:t>
            </a:r>
          </a:p>
        </p:txBody>
      </p:sp>
    </p:spTree>
    <p:extLst>
      <p:ext uri="{BB962C8B-B14F-4D97-AF65-F5344CB8AC3E}">
        <p14:creationId xmlns:p14="http://schemas.microsoft.com/office/powerpoint/2010/main" val="2066102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“Just learn from your mistakes and forgive yourself and better yourself.”</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-Richard Allen </a:t>
            </a:r>
          </a:p>
        </p:txBody>
      </p:sp>
    </p:spTree>
    <p:extLst>
      <p:ext uri="{BB962C8B-B14F-4D97-AF65-F5344CB8AC3E}">
        <p14:creationId xmlns:p14="http://schemas.microsoft.com/office/powerpoint/2010/main" val="1958112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61D8A-8BB7-49BD-B8DB-4FCA1991F973}"/>
              </a:ext>
            </a:extLst>
          </p:cNvPr>
          <p:cNvSpPr>
            <a:spLocks noGrp="1"/>
          </p:cNvSpPr>
          <p:nvPr>
            <p:ph type="title"/>
          </p:nvPr>
        </p:nvSpPr>
        <p:spPr/>
        <p:txBody>
          <a:bodyPr/>
          <a:lstStyle/>
          <a:p>
            <a:r>
              <a:rPr lang="en-US" dirty="0"/>
              <a:t>Marie Van Britten Brown</a:t>
            </a:r>
          </a:p>
        </p:txBody>
      </p:sp>
      <p:pic>
        <p:nvPicPr>
          <p:cNvPr id="6" name="Content Placeholder 5">
            <a:extLst>
              <a:ext uri="{FF2B5EF4-FFF2-40B4-BE49-F238E27FC236}">
                <a16:creationId xmlns:a16="http://schemas.microsoft.com/office/drawing/2014/main" id="{9310F621-69D5-461D-A4FD-7DC6150A9B9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56406" y="-1"/>
            <a:ext cx="7535594" cy="6858001"/>
          </a:xfrm>
        </p:spPr>
      </p:pic>
      <p:sp>
        <p:nvSpPr>
          <p:cNvPr id="4" name="Text Placeholder 3">
            <a:extLst>
              <a:ext uri="{FF2B5EF4-FFF2-40B4-BE49-F238E27FC236}">
                <a16:creationId xmlns:a16="http://schemas.microsoft.com/office/drawing/2014/main" id="{6EF318D0-F178-4319-AB0E-2CAAA9C058FE}"/>
              </a:ext>
            </a:extLst>
          </p:cNvPr>
          <p:cNvSpPr>
            <a:spLocks noGrp="1"/>
          </p:cNvSpPr>
          <p:nvPr>
            <p:ph type="body" sz="half" idx="2"/>
          </p:nvPr>
        </p:nvSpPr>
        <p:spPr/>
        <p:txBody>
          <a:bodyPr>
            <a:normAutofit fontScale="92500" lnSpcReduction="20000"/>
          </a:bodyPr>
          <a:lstStyle/>
          <a:p>
            <a:r>
              <a:rPr lang="en-US" dirty="0"/>
              <a:t>Marie Van Britten Brown was born on October 30, 1922 and died on February 2, 1999. Marie Van Brittan Brown was a nurse and an inventor. She was the inventor of the home security system in 1966, along with her husband Albert Brown. In the same year, they jointly applied for a patent, which was granted in 1969. Brown was born in Jamaica, Queens, New York, she died there at the age of 76. </a:t>
            </a:r>
          </a:p>
        </p:txBody>
      </p:sp>
    </p:spTree>
    <p:extLst>
      <p:ext uri="{BB962C8B-B14F-4D97-AF65-F5344CB8AC3E}">
        <p14:creationId xmlns:p14="http://schemas.microsoft.com/office/powerpoint/2010/main" val="266171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“There was no found quote from her, but she still was an awesome person.”</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-DOMILOVE ￣︶￣</a:t>
            </a:r>
          </a:p>
        </p:txBody>
      </p:sp>
    </p:spTree>
    <p:extLst>
      <p:ext uri="{BB962C8B-B14F-4D97-AF65-F5344CB8AC3E}">
        <p14:creationId xmlns:p14="http://schemas.microsoft.com/office/powerpoint/2010/main" val="273133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“If you can’t fly then run, if you can’t run then walk, if you can’t walk then crawl, but whatever you do you have to keep moving forward.”</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Martin Luther king </a:t>
            </a:r>
            <a:r>
              <a:rPr lang="en-US" dirty="0" err="1">
                <a:solidFill>
                  <a:srgbClr val="FFFFFF"/>
                </a:solidFill>
              </a:rPr>
              <a:t>jr.</a:t>
            </a:r>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BD6BE76-1D45-4BD7-8252-6F0CE00BE26D}"/>
              </a:ext>
            </a:extLst>
          </p:cNvPr>
          <p:cNvSpPr>
            <a:spLocks noGrp="1"/>
          </p:cNvSpPr>
          <p:nvPr>
            <p:ph type="title"/>
          </p:nvPr>
        </p:nvSpPr>
        <p:spPr>
          <a:xfrm>
            <a:off x="643466" y="786383"/>
            <a:ext cx="3517567" cy="2093975"/>
          </a:xfrm>
        </p:spPr>
        <p:txBody>
          <a:bodyPr/>
          <a:lstStyle/>
          <a:p>
            <a:r>
              <a:rPr lang="en-US" dirty="0"/>
              <a:t>Black History Month Flag</a:t>
            </a:r>
          </a:p>
        </p:txBody>
      </p:sp>
      <p:pic>
        <p:nvPicPr>
          <p:cNvPr id="5" name="Picture 4" descr="Background pattern, rectangle&#10;&#10;Description automatically generated">
            <a:extLst>
              <a:ext uri="{FF2B5EF4-FFF2-40B4-BE49-F238E27FC236}">
                <a16:creationId xmlns:a16="http://schemas.microsoft.com/office/drawing/2014/main" id="{D9D5EC7F-B387-47E6-AFB5-E71165D615F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20126" y="0"/>
            <a:ext cx="9849854" cy="6858000"/>
          </a:xfrm>
          <a:prstGeom prst="rect">
            <a:avLst/>
          </a:prstGeom>
          <a:noFill/>
        </p:spPr>
      </p:pic>
      <p:sp>
        <p:nvSpPr>
          <p:cNvPr id="13" name="Text Placeholder 3">
            <a:extLst>
              <a:ext uri="{FF2B5EF4-FFF2-40B4-BE49-F238E27FC236}">
                <a16:creationId xmlns:a16="http://schemas.microsoft.com/office/drawing/2014/main" id="{FA525108-CACC-4C10-B445-7F62A46879E0}"/>
              </a:ext>
            </a:extLst>
          </p:cNvPr>
          <p:cNvSpPr>
            <a:spLocks noGrp="1"/>
          </p:cNvSpPr>
          <p:nvPr>
            <p:ph type="body" sz="half" idx="2"/>
          </p:nvPr>
        </p:nvSpPr>
        <p:spPr>
          <a:xfrm>
            <a:off x="643465" y="3043050"/>
            <a:ext cx="3517567" cy="3064505"/>
          </a:xfrm>
        </p:spPr>
        <p:txBody>
          <a:bodyPr vert="horz" lIns="91440" tIns="45720" rIns="91440" bIns="45720" rtlCol="0" anchor="t">
            <a:normAutofit fontScale="92500"/>
          </a:bodyPr>
          <a:lstStyle/>
          <a:p>
            <a:r>
              <a:rPr lang="en-US" dirty="0"/>
              <a:t>Did you see the flag at Yolanda’s King biography?  Oh, you did. Well, that flag’s colors represent something. </a:t>
            </a:r>
            <a:r>
              <a:rPr lang="en-US" b="1" dirty="0"/>
              <a:t>Red</a:t>
            </a:r>
            <a:r>
              <a:rPr lang="en-US" dirty="0"/>
              <a:t> is the color of blood which men must shed for their redemption and liberty. Black is the color of the noble and distinguished race to which we belong. G</a:t>
            </a:r>
            <a:r>
              <a:rPr lang="en-US" b="1" dirty="0"/>
              <a:t>reen</a:t>
            </a:r>
            <a:r>
              <a:rPr lang="en-US" dirty="0"/>
              <a:t> is the color of the luxuriant vegetation of our Motherland. </a:t>
            </a:r>
          </a:p>
        </p:txBody>
      </p:sp>
      <p:sp>
        <p:nvSpPr>
          <p:cNvPr id="6" name="TextBox 5">
            <a:extLst>
              <a:ext uri="{FF2B5EF4-FFF2-40B4-BE49-F238E27FC236}">
                <a16:creationId xmlns:a16="http://schemas.microsoft.com/office/drawing/2014/main" id="{4830999C-08D8-4D1E-B505-39EAF37CDA9F}"/>
              </a:ext>
            </a:extLst>
          </p:cNvPr>
          <p:cNvSpPr txBox="1"/>
          <p:nvPr/>
        </p:nvSpPr>
        <p:spPr>
          <a:xfrm flipH="1">
            <a:off x="11676086" y="4366348"/>
            <a:ext cx="45719" cy="45719"/>
          </a:xfrm>
          <a:prstGeom prst="rect">
            <a:avLst/>
          </a:prstGeom>
          <a:solidFill>
            <a:srgbClr val="000000"/>
          </a:solidFill>
        </p:spPr>
        <p:txBody>
          <a:bodyPr wrap="square" rtlCol="0">
            <a:spAutoFit/>
          </a:bodyPr>
          <a:lstStyle/>
          <a:p>
            <a:pPr algn="r">
              <a:spcAft>
                <a:spcPts val="600"/>
              </a:spcAft>
            </a:pPr>
            <a:endParaRPr lang="en-US" sz="700" dirty="0">
              <a:solidFill>
                <a:srgbClr val="FFFFFF"/>
              </a:solidFill>
            </a:endParaRPr>
          </a:p>
        </p:txBody>
      </p:sp>
      <mc:AlternateContent xmlns:mc="http://schemas.openxmlformats.org/markup-compatibility/2006" xmlns:p14="http://schemas.microsoft.com/office/powerpoint/2010/main">
        <mc:Choice Requires="p14">
          <p:contentPart p14:bwMode="auto" r:id="rId4">
            <p14:nvContentPartPr>
              <p14:cNvPr id="45" name="Ink 44">
                <a:extLst>
                  <a:ext uri="{FF2B5EF4-FFF2-40B4-BE49-F238E27FC236}">
                    <a16:creationId xmlns:a16="http://schemas.microsoft.com/office/drawing/2014/main" id="{81DDBB42-B159-4900-8D37-74949A2A9E16}"/>
                  </a:ext>
                </a:extLst>
              </p14:cNvPr>
              <p14:cNvContentPartPr/>
              <p14:nvPr/>
            </p14:nvContentPartPr>
            <p14:xfrm>
              <a:off x="9046260" y="1478803"/>
              <a:ext cx="232560" cy="682200"/>
            </p14:xfrm>
          </p:contentPart>
        </mc:Choice>
        <mc:Fallback xmlns="">
          <p:pic>
            <p:nvPicPr>
              <p:cNvPr id="45" name="Ink 44">
                <a:extLst>
                  <a:ext uri="{FF2B5EF4-FFF2-40B4-BE49-F238E27FC236}">
                    <a16:creationId xmlns:a16="http://schemas.microsoft.com/office/drawing/2014/main" id="{81DDBB42-B159-4900-8D37-74949A2A9E16}"/>
                  </a:ext>
                </a:extLst>
              </p:cNvPr>
              <p:cNvPicPr/>
              <p:nvPr/>
            </p:nvPicPr>
            <p:blipFill>
              <a:blip r:embed="rId5"/>
              <a:stretch>
                <a:fillRect/>
              </a:stretch>
            </p:blipFill>
            <p:spPr>
              <a:xfrm>
                <a:off x="8983260" y="1416163"/>
                <a:ext cx="358200" cy="807840"/>
              </a:xfrm>
              <a:prstGeom prst="rect">
                <a:avLst/>
              </a:prstGeom>
            </p:spPr>
          </p:pic>
        </mc:Fallback>
      </mc:AlternateContent>
    </p:spTree>
    <p:extLst>
      <p:ext uri="{BB962C8B-B14F-4D97-AF65-F5344CB8AC3E}">
        <p14:creationId xmlns:p14="http://schemas.microsoft.com/office/powerpoint/2010/main" val="233070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07C4-075E-43E8-B8AD-222E4912560E}"/>
              </a:ext>
            </a:extLst>
          </p:cNvPr>
          <p:cNvSpPr>
            <a:spLocks noGrp="1"/>
          </p:cNvSpPr>
          <p:nvPr>
            <p:ph type="title"/>
          </p:nvPr>
        </p:nvSpPr>
        <p:spPr>
          <a:xfrm>
            <a:off x="643466" y="786383"/>
            <a:ext cx="3517567" cy="2093975"/>
          </a:xfrm>
        </p:spPr>
        <p:txBody>
          <a:bodyPr anchor="b">
            <a:normAutofit/>
          </a:bodyPr>
          <a:lstStyle/>
          <a:p>
            <a:r>
              <a:rPr lang="en-US" dirty="0"/>
              <a:t>Yolanda King</a:t>
            </a:r>
          </a:p>
        </p:txBody>
      </p:sp>
      <p:pic>
        <p:nvPicPr>
          <p:cNvPr id="6" name="Content Placeholder 5" descr="A picture containing person&#10;&#10;Description automatically generated">
            <a:extLst>
              <a:ext uri="{FF2B5EF4-FFF2-40B4-BE49-F238E27FC236}">
                <a16:creationId xmlns:a16="http://schemas.microsoft.com/office/drawing/2014/main" id="{B3BCC48D-9070-475A-A827-2C1E8AB2E91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109" r="18382"/>
          <a:stretch/>
        </p:blipFill>
        <p:spPr>
          <a:xfrm>
            <a:off x="4688114" y="0"/>
            <a:ext cx="7618186" cy="6858000"/>
          </a:xfrm>
          <a:noFill/>
        </p:spPr>
      </p:pic>
      <p:sp>
        <p:nvSpPr>
          <p:cNvPr id="4" name="Text Placeholder 3">
            <a:extLst>
              <a:ext uri="{FF2B5EF4-FFF2-40B4-BE49-F238E27FC236}">
                <a16:creationId xmlns:a16="http://schemas.microsoft.com/office/drawing/2014/main" id="{B64DC29A-5C0F-452E-A235-DAFE7F7FD147}"/>
              </a:ext>
            </a:extLst>
          </p:cNvPr>
          <p:cNvSpPr>
            <a:spLocks noGrp="1"/>
          </p:cNvSpPr>
          <p:nvPr>
            <p:ph type="body" sz="half" idx="2"/>
          </p:nvPr>
        </p:nvSpPr>
        <p:spPr>
          <a:xfrm>
            <a:off x="643465" y="3043050"/>
            <a:ext cx="3517567" cy="3064505"/>
          </a:xfrm>
        </p:spPr>
        <p:txBody>
          <a:bodyPr>
            <a:normAutofit/>
          </a:bodyPr>
          <a:lstStyle/>
          <a:p>
            <a:pPr>
              <a:lnSpc>
                <a:spcPct val="100000"/>
              </a:lnSpc>
            </a:pPr>
            <a:r>
              <a:rPr lang="en-US" dirty="0"/>
              <a:t>Yolanda King  was born on November 17, 1955 .Yolanda Denise King was an African American activist and first-born child of civil rights leaders Martin Luther King Jr. and Coretta Scott King. She was also known for her artistic and entertainment endeavors and public speaking.</a:t>
            </a:r>
          </a:p>
        </p:txBody>
      </p:sp>
      <p:pic>
        <p:nvPicPr>
          <p:cNvPr id="8" name="Picture 7" descr="Background pattern, rectangle&#10;&#10;Description automatically generated">
            <a:extLst>
              <a:ext uri="{FF2B5EF4-FFF2-40B4-BE49-F238E27FC236}">
                <a16:creationId xmlns:a16="http://schemas.microsoft.com/office/drawing/2014/main" id="{76C3EC0C-979A-43AC-8A5A-7C2B9B213A3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7908" y="55515"/>
            <a:ext cx="1045029" cy="568176"/>
          </a:xfrm>
          <a:prstGeom prst="rect">
            <a:avLst/>
          </a:prstGeom>
        </p:spPr>
      </p:pic>
      <p:sp>
        <p:nvSpPr>
          <p:cNvPr id="9" name="TextBox 8">
            <a:extLst>
              <a:ext uri="{FF2B5EF4-FFF2-40B4-BE49-F238E27FC236}">
                <a16:creationId xmlns:a16="http://schemas.microsoft.com/office/drawing/2014/main" id="{2C7B6D2D-5761-4C3C-882B-1B61DCF4961C}"/>
              </a:ext>
            </a:extLst>
          </p:cNvPr>
          <p:cNvSpPr txBox="1"/>
          <p:nvPr/>
        </p:nvSpPr>
        <p:spPr>
          <a:xfrm>
            <a:off x="88900" y="6913515"/>
            <a:ext cx="5508171" cy="230832"/>
          </a:xfrm>
          <a:prstGeom prst="rect">
            <a:avLst/>
          </a:prstGeom>
          <a:noFill/>
        </p:spPr>
        <p:txBody>
          <a:bodyPr wrap="square" rtlCol="0">
            <a:spAutoFit/>
          </a:bodyPr>
          <a:lstStyle/>
          <a:p>
            <a:r>
              <a:rPr lang="en-US" sz="900">
                <a:hlinkClick r:id="rId4" tooltip="https://en.wikipedia.org/wiki/Afrocentrism"/>
              </a:rPr>
              <a:t>This Photo</a:t>
            </a:r>
            <a:r>
              <a:rPr lang="en-US" sz="900"/>
              <a:t> by Unknown Author is licensed under </a:t>
            </a:r>
            <a:r>
              <a:rPr lang="en-US" sz="900">
                <a:hlinkClick r:id="rId5" tooltip="https://creativecommons.org/licenses/by-sa/3.0/"/>
              </a:rPr>
              <a:t>CC BY-SA</a:t>
            </a:r>
            <a:endParaRPr lang="en-US" sz="900"/>
          </a:p>
        </p:txBody>
      </p:sp>
      <p:pic>
        <p:nvPicPr>
          <p:cNvPr id="11" name="Picture 10" descr="A picture containing person, blue&#10;&#10;Description automatically generated">
            <a:extLst>
              <a:ext uri="{FF2B5EF4-FFF2-40B4-BE49-F238E27FC236}">
                <a16:creationId xmlns:a16="http://schemas.microsoft.com/office/drawing/2014/main" id="{C57ED28D-BB2E-497F-97F8-99BBF8B8B3E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555672" y="-277586"/>
            <a:ext cx="7750628" cy="7135587"/>
          </a:xfrm>
          <a:prstGeom prst="rect">
            <a:avLst/>
          </a:prstGeom>
        </p:spPr>
      </p:pic>
    </p:spTree>
    <p:extLst>
      <p:ext uri="{BB962C8B-B14F-4D97-AF65-F5344CB8AC3E}">
        <p14:creationId xmlns:p14="http://schemas.microsoft.com/office/powerpoint/2010/main" val="3349796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“To do peace, you must up off your apathy.”</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-Yolanda King</a:t>
            </a:r>
          </a:p>
        </p:txBody>
      </p:sp>
    </p:spTree>
    <p:extLst>
      <p:ext uri="{BB962C8B-B14F-4D97-AF65-F5344CB8AC3E}">
        <p14:creationId xmlns:p14="http://schemas.microsoft.com/office/powerpoint/2010/main" val="371701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F58FD-93D6-4173-B6D6-A83471D93D79}"/>
              </a:ext>
            </a:extLst>
          </p:cNvPr>
          <p:cNvSpPr>
            <a:spLocks noGrp="1"/>
          </p:cNvSpPr>
          <p:nvPr>
            <p:ph type="title"/>
          </p:nvPr>
        </p:nvSpPr>
        <p:spPr>
          <a:xfrm>
            <a:off x="643464" y="298658"/>
            <a:ext cx="3517567" cy="2093975"/>
          </a:xfrm>
        </p:spPr>
        <p:txBody>
          <a:bodyPr anchor="b">
            <a:normAutofit/>
          </a:bodyPr>
          <a:lstStyle/>
          <a:p>
            <a:r>
              <a:rPr lang="en-US" dirty="0"/>
              <a:t>George Washington Carver</a:t>
            </a:r>
          </a:p>
        </p:txBody>
      </p:sp>
      <p:pic>
        <p:nvPicPr>
          <p:cNvPr id="6" name="Content Placeholder 5" descr="A picture containing text, person, person, wearing&#10;&#10;Description automatically generated">
            <a:extLst>
              <a:ext uri="{FF2B5EF4-FFF2-40B4-BE49-F238E27FC236}">
                <a16:creationId xmlns:a16="http://schemas.microsoft.com/office/drawing/2014/main" id="{AB6710E4-028F-4DCE-B9CD-19B16E14A4CE}"/>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238" b="28187"/>
          <a:stretch/>
        </p:blipFill>
        <p:spPr>
          <a:xfrm>
            <a:off x="4648200" y="1"/>
            <a:ext cx="7543800" cy="6858000"/>
          </a:xfrm>
          <a:noFill/>
        </p:spPr>
      </p:pic>
      <p:sp>
        <p:nvSpPr>
          <p:cNvPr id="4" name="Text Placeholder 3">
            <a:extLst>
              <a:ext uri="{FF2B5EF4-FFF2-40B4-BE49-F238E27FC236}">
                <a16:creationId xmlns:a16="http://schemas.microsoft.com/office/drawing/2014/main" id="{9498D113-0F47-421C-9ACA-8478C656AD6E}"/>
              </a:ext>
            </a:extLst>
          </p:cNvPr>
          <p:cNvSpPr>
            <a:spLocks noGrp="1"/>
          </p:cNvSpPr>
          <p:nvPr>
            <p:ph type="body" sz="half" idx="2"/>
          </p:nvPr>
        </p:nvSpPr>
        <p:spPr>
          <a:xfrm>
            <a:off x="643464" y="2781793"/>
            <a:ext cx="3517567" cy="3064505"/>
          </a:xfrm>
        </p:spPr>
        <p:txBody>
          <a:bodyPr>
            <a:normAutofit/>
          </a:bodyPr>
          <a:lstStyle/>
          <a:p>
            <a:pPr>
              <a:lnSpc>
                <a:spcPct val="100000"/>
              </a:lnSpc>
            </a:pPr>
            <a:r>
              <a:rPr lang="en-US" dirty="0"/>
              <a:t>George Washington Carver was born on January 1, 1864 and died on January 5, 1943. George Washington Carver was an American agricultural scientist and inventor who promoted alternative crops to cotton and methods to prevent soil depletion. He was the most prominent black scientist of the early 20th century.</a:t>
            </a:r>
          </a:p>
        </p:txBody>
      </p:sp>
      <p:sp>
        <p:nvSpPr>
          <p:cNvPr id="7" name="TextBox 6">
            <a:extLst>
              <a:ext uri="{FF2B5EF4-FFF2-40B4-BE49-F238E27FC236}">
                <a16:creationId xmlns:a16="http://schemas.microsoft.com/office/drawing/2014/main" id="{6E4A0CE3-8533-4325-A751-1CE6C8322865}"/>
              </a:ext>
            </a:extLst>
          </p:cNvPr>
          <p:cNvSpPr txBox="1"/>
          <p:nvPr/>
        </p:nvSpPr>
        <p:spPr>
          <a:xfrm flipH="1" flipV="1">
            <a:off x="1011432" y="6757972"/>
            <a:ext cx="45719" cy="200055"/>
          </a:xfrm>
          <a:prstGeom prst="rect">
            <a:avLst/>
          </a:prstGeom>
          <a:solidFill>
            <a:srgbClr val="000000"/>
          </a:solidFill>
        </p:spPr>
        <p:txBody>
          <a:bodyPr wrap="square" rtlCol="0">
            <a:spAutoFit/>
          </a:bodyPr>
          <a:lstStyle/>
          <a:p>
            <a:pPr algn="r">
              <a:spcAft>
                <a:spcPts val="600"/>
              </a:spcAft>
            </a:pPr>
            <a:r>
              <a:rPr lang="en-US" sz="700" dirty="0">
                <a:solidFill>
                  <a:srgbClr val="FFFFFF"/>
                </a:solidFill>
              </a:rPr>
              <a:t>\</a:t>
            </a:r>
          </a:p>
        </p:txBody>
      </p:sp>
    </p:spTree>
    <p:extLst>
      <p:ext uri="{BB962C8B-B14F-4D97-AF65-F5344CB8AC3E}">
        <p14:creationId xmlns:p14="http://schemas.microsoft.com/office/powerpoint/2010/main" val="57350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“Education is the key to unlock the golden door of freedom.”</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-George Washington Carver</a:t>
            </a:r>
          </a:p>
        </p:txBody>
      </p:sp>
    </p:spTree>
    <p:extLst>
      <p:ext uri="{BB962C8B-B14F-4D97-AF65-F5344CB8AC3E}">
        <p14:creationId xmlns:p14="http://schemas.microsoft.com/office/powerpoint/2010/main" val="173010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2211-A33E-4EA7-BA60-C969350FD7DF}"/>
              </a:ext>
            </a:extLst>
          </p:cNvPr>
          <p:cNvSpPr>
            <a:spLocks noGrp="1"/>
          </p:cNvSpPr>
          <p:nvPr>
            <p:ph type="title"/>
          </p:nvPr>
        </p:nvSpPr>
        <p:spPr>
          <a:xfrm>
            <a:off x="643464" y="345512"/>
            <a:ext cx="3517567" cy="2093975"/>
          </a:xfrm>
        </p:spPr>
        <p:txBody>
          <a:bodyPr/>
          <a:lstStyle/>
          <a:p>
            <a:r>
              <a:rPr lang="en-US" dirty="0"/>
              <a:t>Jackie Robinson</a:t>
            </a:r>
          </a:p>
        </p:txBody>
      </p:sp>
      <p:pic>
        <p:nvPicPr>
          <p:cNvPr id="6" name="Content Placeholder 5">
            <a:extLst>
              <a:ext uri="{FF2B5EF4-FFF2-40B4-BE49-F238E27FC236}">
                <a16:creationId xmlns:a16="http://schemas.microsoft.com/office/drawing/2014/main" id="{FBD00F8E-64E9-4D27-9BB1-BB2E6406383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22799" y="-571500"/>
            <a:ext cx="7868815" cy="7429500"/>
          </a:xfrm>
        </p:spPr>
      </p:pic>
      <p:sp>
        <p:nvSpPr>
          <p:cNvPr id="4" name="Text Placeholder 3">
            <a:extLst>
              <a:ext uri="{FF2B5EF4-FFF2-40B4-BE49-F238E27FC236}">
                <a16:creationId xmlns:a16="http://schemas.microsoft.com/office/drawing/2014/main" id="{4F3CDF2F-0FFA-4664-9E19-6BDBC253D810}"/>
              </a:ext>
            </a:extLst>
          </p:cNvPr>
          <p:cNvSpPr>
            <a:spLocks noGrp="1"/>
          </p:cNvSpPr>
          <p:nvPr>
            <p:ph type="body" sz="half" idx="2"/>
          </p:nvPr>
        </p:nvSpPr>
        <p:spPr/>
        <p:txBody>
          <a:bodyPr>
            <a:normAutofit fontScale="92500" lnSpcReduction="10000"/>
          </a:bodyPr>
          <a:lstStyle/>
          <a:p>
            <a:r>
              <a:rPr lang="en-US" dirty="0"/>
              <a:t>Jackie Robinson was born on January 31, 1919 and died on October 24, 1972 .Jack Roosevelt Robinson was an American professional baseball player who became the first African American to play in Major League Baseball in the modern era. Robinson broke the baseball color line when he started at first base for the Brooklyn Dodgers on April 15, 1947</a:t>
            </a:r>
          </a:p>
        </p:txBody>
      </p:sp>
    </p:spTree>
    <p:extLst>
      <p:ext uri="{BB962C8B-B14F-4D97-AF65-F5344CB8AC3E}">
        <p14:creationId xmlns:p14="http://schemas.microsoft.com/office/powerpoint/2010/main" val="52604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“I’m not concerned with your liking or disliking me All I ask is that you respect me as a human being.”</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-Jackie Robinson</a:t>
            </a:r>
          </a:p>
        </p:txBody>
      </p:sp>
    </p:spTree>
    <p:extLst>
      <p:ext uri="{BB962C8B-B14F-4D97-AF65-F5344CB8AC3E}">
        <p14:creationId xmlns:p14="http://schemas.microsoft.com/office/powerpoint/2010/main" val="1449392232"/>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83F2FB0E7B9940A4285B4668B92B08" ma:contentTypeVersion="12" ma:contentTypeDescription="Create a new document." ma:contentTypeScope="" ma:versionID="b6b5d1ca4a07f8e29660d3ef707907ea">
  <xsd:schema xmlns:xsd="http://www.w3.org/2001/XMLSchema" xmlns:xs="http://www.w3.org/2001/XMLSchema" xmlns:p="http://schemas.microsoft.com/office/2006/metadata/properties" xmlns:ns3="d94b3e79-4f8a-4a91-885a-fb85fb0c85e8" xmlns:ns4="7310faa9-e516-44e2-a40f-3083ff5f7d86" targetNamespace="http://schemas.microsoft.com/office/2006/metadata/properties" ma:root="true" ma:fieldsID="ae402674874fde1439c544bc41a07ca0" ns3:_="" ns4:_="">
    <xsd:import namespace="d94b3e79-4f8a-4a91-885a-fb85fb0c85e8"/>
    <xsd:import namespace="7310faa9-e516-44e2-a40f-3083ff5f7d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b3e79-4f8a-4a91-885a-fb85fb0c8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10faa9-e516-44e2-a40f-3083ff5f7d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08AE8F-F32C-4BE5-B9FC-803D513B21F7}">
  <ds:schemaRefs>
    <ds:schemaRef ds:uri="http://schemas.microsoft.com/sharepoint/v3/contenttype/forms"/>
  </ds:schemaRefs>
</ds:datastoreItem>
</file>

<file path=customXml/itemProps2.xml><?xml version="1.0" encoding="utf-8"?>
<ds:datastoreItem xmlns:ds="http://schemas.openxmlformats.org/officeDocument/2006/customXml" ds:itemID="{DAC38BCF-8ACA-4871-BFC3-51D46CED23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4b3e79-4f8a-4a91-885a-fb85fb0c85e8"/>
    <ds:schemaRef ds:uri="7310faa9-e516-44e2-a40f-3083ff5f7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747F10-38E6-4778-BEFB-506A4145E257}">
  <ds:schemaRefs>
    <ds:schemaRef ds:uri="http://schemas.openxmlformats.org/package/2006/metadata/core-properties"/>
    <ds:schemaRef ds:uri="http://purl.org/dc/elements/1.1/"/>
    <ds:schemaRef ds:uri="http://schemas.microsoft.com/office/2006/documentManagement/types"/>
    <ds:schemaRef ds:uri="http://purl.org/dc/dcmitype/"/>
    <ds:schemaRef ds:uri="d94b3e79-4f8a-4a91-885a-fb85fb0c85e8"/>
    <ds:schemaRef ds:uri="http://schemas.microsoft.com/office/infopath/2007/PartnerControls"/>
    <ds:schemaRef ds:uri="http://purl.org/dc/terms/"/>
    <ds:schemaRef ds:uri="7310faa9-e516-44e2-a40f-3083ff5f7d8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1378</Words>
  <Application>Microsoft Office PowerPoint</Application>
  <PresentationFormat>Widescreen</PresentationFormat>
  <Paragraphs>69</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Bookman Old Style</vt:lpstr>
      <vt:lpstr>Calibri</vt:lpstr>
      <vt:lpstr>Franklin Gothic Book</vt:lpstr>
      <vt:lpstr>1_RetrospectVTI</vt:lpstr>
      <vt:lpstr>Black History Month</vt:lpstr>
      <vt:lpstr>Martin Luther King Jr.</vt:lpstr>
      <vt:lpstr>“If you can’t fly then run, if you can’t run then walk, if you can’t walk then crawl, but whatever you do you have to keep moving forward.”</vt:lpstr>
      <vt:lpstr>Yolanda King</vt:lpstr>
      <vt:lpstr>“To do peace, you must up off your apathy.”</vt:lpstr>
      <vt:lpstr>George Washington Carver</vt:lpstr>
      <vt:lpstr>“Education is the key to unlock the golden door of freedom.”</vt:lpstr>
      <vt:lpstr>Jackie Robinson</vt:lpstr>
      <vt:lpstr>“I’m not concerned with your liking or disliking me All I ask is that you respect me as a human being.”</vt:lpstr>
      <vt:lpstr>John H. Johnson</vt:lpstr>
      <vt:lpstr>“Failure is a word I simply don’t accept.”</vt:lpstr>
      <vt:lpstr>Bessie Coleman</vt:lpstr>
      <vt:lpstr>“Tell them that as soon as I can walk, I'm going to fly!”</vt:lpstr>
      <vt:lpstr>Ruby Bridges</vt:lpstr>
      <vt:lpstr>“Don’t follow the path. Go where there is no path and begin the trail.”</vt:lpstr>
      <vt:lpstr>Harriet Tubman</vt:lpstr>
      <vt:lpstr>“Every great dreams begin with a dreamer. Always remember you have within you the strength, the patience, and the passion to reach for the stars.”</vt:lpstr>
      <vt:lpstr>Rosa Parks</vt:lpstr>
      <vt:lpstr>“Each person must live their life as a model for others.”</vt:lpstr>
      <vt:lpstr>James Baldwin</vt:lpstr>
      <vt:lpstr>“Love takes off masks that we fear we cannot live without and we know we cannot live within.”</vt:lpstr>
      <vt:lpstr>Otis Boykin</vt:lpstr>
      <vt:lpstr>“Gold is a living god and rules in scorn, All earthly things but virtue.”</vt:lpstr>
      <vt:lpstr>Mae C. Jemison</vt:lpstr>
      <vt:lpstr>“Don’t let anyone rob you of your imagination, your creativity, or your curiosity. It’s your place in the world, its your life. Go on and do all you can do with it and make it the life you want to live.”</vt:lpstr>
      <vt:lpstr>Richard Allen</vt:lpstr>
      <vt:lpstr>“Just learn from your mistakes and forgive yourself and better yourself.”</vt:lpstr>
      <vt:lpstr>Marie Van Britten Brown</vt:lpstr>
      <vt:lpstr>“There was no found quote from her, but she still was an awesome person.”</vt:lpstr>
      <vt:lpstr>Black History Month Flag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History Month</dc:title>
  <dc:creator/>
  <cp:lastModifiedBy/>
  <cp:revision>11</cp:revision>
  <dcterms:created xsi:type="dcterms:W3CDTF">2021-02-25T02:23:40Z</dcterms:created>
  <dcterms:modified xsi:type="dcterms:W3CDTF">2021-03-24T18:30:31Z</dcterms:modified>
</cp:coreProperties>
</file>