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61AD71-D960-4C69-8EB1-3C7AF7669EAE}">
  <a:tblStyle styleId="{AC61AD71-D960-4C69-8EB1-3C7AF7669E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FE2016-AEFF-4A7F-833E-780B8EBF65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a2988a3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a2988a3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7c6ffcf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7c6ffcf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7c6ffcf1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7c6ffcf1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b5f5068a2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b5f5068a2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a2988a32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a2988a32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aad7ecf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aad7ecf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Juan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aad7ecf6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aad7ecf6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aad7ecf6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aad7ecf6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aad7ecf6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aad7ecf6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aad7ecf6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aad7ecf6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aad7ecf6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aad7ecf6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aad7ecf6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aad7ecf6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4ea42685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4ea426850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98bbb16a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98bbb16a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bothell.nsd.org/counseling/running-start" TargetMode="External"/><Relationship Id="rId7" Type="http://schemas.openxmlformats.org/officeDocument/2006/relationships/hyperlink" Target="http://www.cascadia.edu/advising/sassresources/2020-21%20RS%20Contract%20Win%20Spr%20202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ascadia.edu/apply/accuplacer.aspx" TargetMode="External"/><Relationship Id="rId5" Type="http://schemas.openxmlformats.org/officeDocument/2006/relationships/hyperlink" Target="https://csprd.ctclink.us/psc/cbf/EMPLOYEE/SA/c/IP_AD_MNU.IP_AD_LOGIN_CMP.GBL?&amp;" TargetMode="External"/><Relationship Id="rId4" Type="http://schemas.openxmlformats.org/officeDocument/2006/relationships/hyperlink" Target="https://cascadia.instructure.com/courses/1358017/modul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be.wa.gov/our-work/graduation-pathway-op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wcollegecredi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972100" y="98450"/>
            <a:ext cx="5869200" cy="23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Advanced Placement &amp; College in the High School Night </a:t>
            </a:r>
            <a:endParaRPr sz="420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971900" y="2571750"/>
            <a:ext cx="5869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February 2021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Pacific NW College Credit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All classes offer 5 college credits unless otherwise noted below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371600"/>
            <a:ext cx="3999900" cy="31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600">
                <a:solidFill>
                  <a:srgbClr val="000000"/>
                </a:solidFill>
              </a:rPr>
              <a:t>Accounting, Beginning and Advanced </a:t>
            </a:r>
            <a:r>
              <a:rPr lang="en" sz="1100">
                <a:solidFill>
                  <a:srgbClr val="000000"/>
                </a:solidFill>
              </a:rPr>
              <a:t>(Up to 10CR)</a:t>
            </a:r>
            <a:endParaRPr sz="11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600">
                <a:solidFill>
                  <a:srgbClr val="000000"/>
                </a:solidFill>
              </a:rPr>
              <a:t>American Sign Language 100, 200, 300</a:t>
            </a:r>
            <a:r>
              <a:rPr lang="en" sz="1100">
                <a:solidFill>
                  <a:srgbClr val="000000"/>
                </a:solidFill>
              </a:rPr>
              <a:t> (Up to 15CR)</a:t>
            </a:r>
            <a:endParaRPr sz="11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Business Graphics</a:t>
            </a:r>
            <a:endParaRPr sz="16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Introduction to Business</a:t>
            </a:r>
            <a:endParaRPr sz="16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Business Management</a:t>
            </a:r>
            <a:endParaRPr sz="16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Composites Engineering and Manufacturing</a:t>
            </a:r>
            <a:endParaRPr sz="16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Beginning Computer Applications</a:t>
            </a:r>
            <a:endParaRPr sz="16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AP Computer Science A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600">
              <a:solidFill>
                <a:srgbClr val="000000"/>
              </a:solidFill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2"/>
          </p:nvPr>
        </p:nvSpPr>
        <p:spPr>
          <a:xfrm>
            <a:off x="4572000" y="1371600"/>
            <a:ext cx="3999900" cy="3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AP Computer Science Principles (5CR pending)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Advanced Projects in Computer Science (5CR Pending)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Fashion Merchandising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Marketing, Intro and Advanced (Up to 10CR)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Microsoft Applications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Personal Finance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Advanced Programming: Topics 1 &amp; 2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Retail Operations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Web Design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700" y="3800075"/>
            <a:ext cx="1412750" cy="12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381000"/>
            <a:ext cx="85206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Running Start</a:t>
            </a:r>
            <a:endParaRPr b="1"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218425" y="961825"/>
            <a:ext cx="8520600" cy="3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900">
                <a:solidFill>
                  <a:schemeClr val="dk1"/>
                </a:solidFill>
              </a:rPr>
              <a:t>Helpful information at the </a:t>
            </a:r>
            <a:r>
              <a:rPr lang="en" sz="2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BHS Counseling Link- website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BHS Running Start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00">
                <a:solidFill>
                  <a:schemeClr val="dk1"/>
                </a:solidFill>
              </a:rPr>
              <a:t>information session, online, February 24th, at 11 am.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>
                <a:solidFill>
                  <a:schemeClr val="dk1"/>
                </a:solidFill>
              </a:rPr>
              <a:t>A recording of the presentation will be available on our website.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Complete the 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online college application</a:t>
            </a:r>
            <a:r>
              <a:rPr lang="en" sz="1900">
                <a:solidFill>
                  <a:schemeClr val="dk1"/>
                </a:solidFill>
              </a:rPr>
              <a:t>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Take the placement assessment and qualify for placement into college-level English (English 101), typically by taking the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6"/>
              </a:rPr>
              <a:t>ACCUPLACER exam</a:t>
            </a:r>
            <a:r>
              <a:rPr lang="en" sz="1900">
                <a:solidFill>
                  <a:schemeClr val="dk1"/>
                </a:solidFill>
              </a:rPr>
              <a:t>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Apply to the Running Start program by submitting the</a:t>
            </a:r>
            <a:r>
              <a:rPr lang="en" sz="19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900" u="sng">
                <a:solidFill>
                  <a:schemeClr val="hlink"/>
                </a:solidFill>
                <a:hlinkClick r:id="rId7"/>
              </a:rPr>
              <a:t>Running Start contract</a:t>
            </a:r>
            <a:r>
              <a:rPr lang="en" sz="1900">
                <a:solidFill>
                  <a:schemeClr val="dk1"/>
                </a:solidFill>
              </a:rPr>
              <a:t>/required paperwork to the college’s Running Start office.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28225" y="3770250"/>
            <a:ext cx="1173025" cy="10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7675"/>
            <a:ext cx="85206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Running Start</a:t>
            </a:r>
            <a:endParaRPr b="1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3379550"/>
            <a:ext cx="1933575" cy="16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995975"/>
            <a:ext cx="3183900" cy="3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Tuition funding is based upon the following BHS class to college class ratio: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graphicFrame>
        <p:nvGraphicFramePr>
          <p:cNvPr id="142" name="Google Shape;142;p25"/>
          <p:cNvGraphicFramePr/>
          <p:nvPr/>
        </p:nvGraphicFramePr>
        <p:xfrm>
          <a:off x="3614750" y="108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{F9FE2016-AEFF-4A7F-833E-780B8EBF655F}</a:tableStyleId>
              </a:tblPr>
              <a:tblGrid>
                <a:gridCol w="16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Classes at BHS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 College Credits (each qtr)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10-11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5-6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6-7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1425" anchor="b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452500" y="445025"/>
            <a:ext cx="83799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Financial Savings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3618125"/>
            <a:ext cx="8520600" cy="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*Based on 2020-2021 tuition rates.</a:t>
            </a: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49" name="Google Shape;149;p26"/>
          <p:cNvGraphicFramePr/>
          <p:nvPr/>
        </p:nvGraphicFramePr>
        <p:xfrm>
          <a:off x="452488" y="124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{F9FE2016-AEFF-4A7F-833E-780B8EBF655F}</a:tableStyleId>
              </a:tblPr>
              <a:tblGrid>
                <a:gridCol w="313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Earning 10 credits</a:t>
                      </a:r>
                      <a:endParaRPr sz="2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Earning 25 credits</a:t>
                      </a:r>
                      <a:endParaRPr sz="2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Seattle University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$10,780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$26,950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Washington Seattle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$3,520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$8,800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3379550"/>
            <a:ext cx="1933575" cy="16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Skills and Academic Preparedness</a:t>
            </a:r>
            <a:endParaRPr b="1"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Variety of options, formats and expense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Academic rigor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Career and college readiness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Potential for cost savings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</a:rPr>
              <a:t>Potential for transferable college credits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25" y="3379550"/>
            <a:ext cx="1933575" cy="16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5825" y="4177500"/>
            <a:ext cx="1008175" cy="8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65275"/>
            <a:ext cx="8520600" cy="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Agenda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750" y="3018025"/>
            <a:ext cx="2319705" cy="20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97850" y="971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Introductions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Spanish Version - Zoom ID: 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835 2808 0395 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Passcode: 214787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Graduation Requirements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Advanced Placement (AP) Opportunities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College in the High School (CIHS) Opportunities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Running Start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Pacific NW College Credit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Financial Savings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Time for 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850" y="3117275"/>
            <a:ext cx="2204600" cy="19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High School Graduation Requirements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sp>
        <p:nvSpPr>
          <p:cNvPr id="75" name="Google Shape;75;p16"/>
          <p:cNvSpPr txBox="1"/>
          <p:nvPr/>
        </p:nvSpPr>
        <p:spPr>
          <a:xfrm>
            <a:off x="311700" y="1000500"/>
            <a:ext cx="4260300" cy="3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24 Total Credits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17 Core</a:t>
            </a:r>
            <a:endParaRPr sz="20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4 credits of English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3 credits of Math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3 credits of Science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3 credits of Social Studies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1 credit of Art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1 credit of Career &amp; Tech.  Ed.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.5 credit of Health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.5 credit of Life Fitness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1 credit of PE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7 Flexible Credits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046600" y="1352550"/>
            <a:ext cx="4745100" cy="2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6"/>
          <p:cNvSpPr txBox="1"/>
          <p:nvPr/>
        </p:nvSpPr>
        <p:spPr>
          <a:xfrm>
            <a:off x="4020000" y="1000500"/>
            <a:ext cx="48123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Four-year college credit requirements</a:t>
            </a:r>
            <a:endParaRPr sz="24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 credits of a World Language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Senior Year Math-Based Course*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Graduation Requirements </a:t>
            </a:r>
            <a:endParaRPr sz="3000" b="1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750" y="3018025"/>
            <a:ext cx="2319705" cy="20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High School &amp; Beyond Plan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Washington State History (7th grade)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Graduation Pathways</a:t>
            </a:r>
            <a:endParaRPr sz="28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Smarter Balanced Assessment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AP, CHS, Running Start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CTE Pathway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>
                <a:solidFill>
                  <a:schemeClr val="dk1"/>
                </a:solidFill>
              </a:rPr>
              <a:t>Military Pathway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2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OSPI link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61950"/>
            <a:ext cx="85206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Advanced Placement at Bothell High School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225" y="3151225"/>
            <a:ext cx="2165225" cy="1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58550" y="1162050"/>
            <a:ext cx="8826900" cy="3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Opportunity to earn college credit by passing </a:t>
            </a:r>
            <a:endParaRPr sz="20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AP exams in May of every year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Pass with a 3, 4, or 5 (depending on school)</a:t>
            </a:r>
            <a:endParaRPr sz="16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AP exams $104 each (no cost if student qualifies for free/reduced lunch)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Standard curriculum set by the College Board for all courses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All BHS classes taught by BHS Teachers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Course options at all grade levels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247650"/>
            <a:ext cx="85206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Advanced Placement at Bothell High School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24925" y="1000125"/>
            <a:ext cx="3999900" cy="3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Biology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Calculus AB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Chemistry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Computer Science A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Computer Science Principles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English Language &amp; Composition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English Literature &amp; Composition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Environmental Science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German Language &amp; Culture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4675" y="3324950"/>
            <a:ext cx="1963775" cy="16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614975" y="1000125"/>
            <a:ext cx="3999900" cy="3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Human Geography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Music Theory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Physics 1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Physics 2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Psychology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Statistics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United States History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U.S. Government &amp; Politics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 World History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14325"/>
            <a:ext cx="85206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College in the High School</a:t>
            </a:r>
            <a:r>
              <a:rPr lang="en"/>
              <a:t> </a:t>
            </a:r>
            <a:r>
              <a:rPr lang="en" b="1"/>
              <a:t>(CIHS)</a:t>
            </a:r>
            <a:r>
              <a:rPr lang="en"/>
              <a:t>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at Bothell High School </a:t>
            </a:r>
            <a:endParaRPr b="1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750" y="3018025"/>
            <a:ext cx="2319705" cy="20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625" y="1314450"/>
            <a:ext cx="8520600" cy="3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Classes from specific colleges &amp; universities taught at BHS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Classes taught by BHS teachers</a:t>
            </a:r>
            <a:r>
              <a:rPr lang="en">
                <a:solidFill>
                  <a:srgbClr val="000000"/>
                </a:solidFill>
              </a:rPr>
              <a:t> approved by the college/university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Available for 10th - 12th grade students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CIHS credits accepted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All Washington public colleges/universities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Many private and out-of-state college/universities.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Reduced college tuition rate based on 5 credit course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UW $325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EWU $325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Cascadia College $215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Edmonds College $215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0102" y="3664150"/>
            <a:ext cx="1601750" cy="1381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21"/>
          <p:cNvGraphicFramePr/>
          <p:nvPr/>
        </p:nvGraphicFramePr>
        <p:xfrm>
          <a:off x="1195850" y="177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{AC61AD71-D960-4C69-8EB1-3C7AF7669EAE}</a:tableStyleId>
              </a:tblPr>
              <a:tblGrid>
                <a:gridCol w="250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CIHS Course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Institution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College Credits 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English Composition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Cascadia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Intro to Literature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Cascadia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Japanese III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Cascadia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Japanese IV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Cascadia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American Government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Cascadia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Intro to Environmental Science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Eastern Washington University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Pre-Calculus I &amp; II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Edmonds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10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Calculus I &amp; II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Edmonds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10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Calculus III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Edmonds College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Elementary French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University of Washington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Elementary Spanish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University of Washington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Intermediate Spanish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University of Washington 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19100" y="323850"/>
            <a:ext cx="8413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Pacific NW College Credit</a:t>
            </a:r>
            <a:endParaRPr b="1"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19100" y="1025475"/>
            <a:ext cx="8413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Career &amp; Technical Education (CTE)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Community/Technical college credit for high school courses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Pay $50 Fee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PNWCollegeCredit.org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Complete approved course with a B or higher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750" y="3018025"/>
            <a:ext cx="2319705" cy="20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Macintosh PowerPoint</Application>
  <PresentationFormat>On-screen Show (16:9)</PresentationFormat>
  <Paragraphs>194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Roboto</vt:lpstr>
      <vt:lpstr>Simple Light</vt:lpstr>
      <vt:lpstr>Advanced Placement &amp; College in the High School Night </vt:lpstr>
      <vt:lpstr>Agenda   </vt:lpstr>
      <vt:lpstr>High School Graduation Requirements   </vt:lpstr>
      <vt:lpstr>Graduation Requirements </vt:lpstr>
      <vt:lpstr>Advanced Placement at Bothell High School    </vt:lpstr>
      <vt:lpstr>Advanced Placement at Bothell High School  </vt:lpstr>
      <vt:lpstr>College in the High School (CIHS)  at Bothell High School </vt:lpstr>
      <vt:lpstr>PowerPoint Presentation</vt:lpstr>
      <vt:lpstr>Pacific NW College Credit</vt:lpstr>
      <vt:lpstr>Pacific NW College Credit All classes offer 5 college credits unless otherwise noted below </vt:lpstr>
      <vt:lpstr>Running Start</vt:lpstr>
      <vt:lpstr>Running Start</vt:lpstr>
      <vt:lpstr>Financial Savings</vt:lpstr>
      <vt:lpstr>Skills and Academic Preparedness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&amp; College in the High School Night </dc:title>
  <cp:lastModifiedBy>Microsoft Office User</cp:lastModifiedBy>
  <cp:revision>1</cp:revision>
  <dcterms:modified xsi:type="dcterms:W3CDTF">2021-02-13T00:09:59Z</dcterms:modified>
</cp:coreProperties>
</file>