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6" r:id="rId1"/>
  </p:sldMasterIdLst>
  <p:notesMasterIdLst>
    <p:notesMasterId r:id="rId12"/>
  </p:notesMasterIdLst>
  <p:sldIdLst>
    <p:sldId id="256" r:id="rId2"/>
    <p:sldId id="258" r:id="rId3"/>
    <p:sldId id="259" r:id="rId4"/>
    <p:sldId id="260" r:id="rId5"/>
    <p:sldId id="261" r:id="rId6"/>
    <p:sldId id="262" r:id="rId7"/>
    <p:sldId id="265" r:id="rId8"/>
    <p:sldId id="263" r:id="rId9"/>
    <p:sldId id="264"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33FFF5C-26E0-4D11-B765-B26128A95905}">
          <p14:sldIdLst>
            <p14:sldId id="256"/>
            <p14:sldId id="258"/>
            <p14:sldId id="259"/>
            <p14:sldId id="260"/>
            <p14:sldId id="261"/>
            <p14:sldId id="262"/>
            <p14:sldId id="265"/>
            <p14:sldId id="263"/>
            <p14:sldId id="264"/>
            <p14:sldId id="266"/>
          </p14:sldIdLst>
        </p14:section>
        <p14:section name="Untitled Section" id="{DE55FBB1-ADAB-48F6-9C8E-8F1D8695AFF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7" d="100"/>
          <a:sy n="87" d="100"/>
        </p:scale>
        <p:origin x="51"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cap="none" spc="50" baseline="0">
                <a:solidFill>
                  <a:schemeClr val="tx1">
                    <a:lumMod val="65000"/>
                    <a:lumOff val="35000"/>
                  </a:schemeClr>
                </a:solidFill>
                <a:latin typeface="+mn-lt"/>
                <a:ea typeface="+mn-ea"/>
                <a:cs typeface="+mn-cs"/>
              </a:defRPr>
            </a:pPr>
            <a:r>
              <a:rPr lang="en-US"/>
              <a:t>2018-19</a:t>
            </a:r>
          </a:p>
          <a:p>
            <a:pPr>
              <a:defRPr/>
            </a:pPr>
            <a:r>
              <a:rPr lang="en-US"/>
              <a:t>DOR's Reentry Educational Advocates </a:t>
            </a:r>
          </a:p>
          <a:p>
            <a:pPr>
              <a:defRPr/>
            </a:pPr>
            <a:r>
              <a:rPr lang="en-US"/>
              <a:t> School Retention Summary </a:t>
            </a:r>
          </a:p>
          <a:p>
            <a:pPr>
              <a:defRPr/>
            </a:pPr>
            <a:r>
              <a:rPr lang="en-US"/>
              <a:t> </a:t>
            </a:r>
          </a:p>
        </c:rich>
      </c:tx>
      <c:overlay val="0"/>
      <c:spPr>
        <a:noFill/>
        <a:ln>
          <a:noFill/>
        </a:ln>
        <a:effectLst/>
      </c:spPr>
      <c:txPr>
        <a:bodyPr rot="0" spcFirstLastPara="1" vertOverflow="ellipsis" vert="horz" wrap="square" anchor="ctr" anchorCtr="1"/>
        <a:lstStyle/>
        <a:p>
          <a:pPr>
            <a:defRPr sz="1800" b="0" i="0" u="none" strike="noStrike" kern="1200" cap="none" spc="5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'EA Data Chart Summary '!$C$21</c:f>
              <c:strCache>
                <c:ptCount val="1"/>
                <c:pt idx="0">
                  <c:v>JR King</c:v>
                </c:pt>
              </c:strCache>
            </c:strRef>
          </c:tx>
          <c:spPr>
            <a:noFill/>
            <a:ln w="25400" cap="flat" cmpd="sng" algn="ctr">
              <a:solidFill>
                <a:schemeClr val="accent1"/>
              </a:solidFill>
              <a:miter lim="800000"/>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65000"/>
                        <a:lumOff val="3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'EA Data Chart Summary '!$D$20:$I$20</c:f>
              <c:strCache>
                <c:ptCount val="6"/>
                <c:pt idx="0">
                  <c:v>ProgramEnrollments</c:v>
                </c:pt>
                <c:pt idx="1">
                  <c:v>AverageAge</c:v>
                </c:pt>
                <c:pt idx="2">
                  <c:v>SecondaryCompletion </c:v>
                </c:pt>
                <c:pt idx="3">
                  <c:v>AverageDaysServed</c:v>
                </c:pt>
                <c:pt idx="4">
                  <c:v>ReturnRetainedInSchool </c:v>
                </c:pt>
                <c:pt idx="5">
                  <c:v>School Rention Rate</c:v>
                </c:pt>
              </c:strCache>
            </c:strRef>
          </c:cat>
          <c:val>
            <c:numRef>
              <c:f>'EA Data Chart Summary '!$D$21:$I$21</c:f>
              <c:numCache>
                <c:formatCode>General</c:formatCode>
                <c:ptCount val="6"/>
                <c:pt idx="0">
                  <c:v>42</c:v>
                </c:pt>
                <c:pt idx="1">
                  <c:v>17.399999999999999</c:v>
                </c:pt>
                <c:pt idx="2">
                  <c:v>2</c:v>
                </c:pt>
                <c:pt idx="3">
                  <c:v>118</c:v>
                </c:pt>
                <c:pt idx="4">
                  <c:v>42</c:v>
                </c:pt>
                <c:pt idx="5" formatCode="0.00%">
                  <c:v>1</c:v>
                </c:pt>
              </c:numCache>
            </c:numRef>
          </c:val>
          <c:extLst>
            <c:ext xmlns:c16="http://schemas.microsoft.com/office/drawing/2014/chart" uri="{C3380CC4-5D6E-409C-BE32-E72D297353CC}">
              <c16:uniqueId val="{00000000-E63C-4B5D-A410-C840E5FCAA1C}"/>
            </c:ext>
          </c:extLst>
        </c:ser>
        <c:ser>
          <c:idx val="1"/>
          <c:order val="1"/>
          <c:tx>
            <c:strRef>
              <c:f>'EA Data Chart Summary '!$C$22</c:f>
              <c:strCache>
                <c:ptCount val="1"/>
                <c:pt idx="0">
                  <c:v>JR Pierce</c:v>
                </c:pt>
              </c:strCache>
            </c:strRef>
          </c:tx>
          <c:spPr>
            <a:noFill/>
            <a:ln w="25400" cap="flat" cmpd="sng" algn="ctr">
              <a:solidFill>
                <a:schemeClr val="accent2"/>
              </a:solidFill>
              <a:miter lim="800000"/>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65000"/>
                        <a:lumOff val="3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'EA Data Chart Summary '!$D$20:$I$20</c:f>
              <c:strCache>
                <c:ptCount val="6"/>
                <c:pt idx="0">
                  <c:v>ProgramEnrollments</c:v>
                </c:pt>
                <c:pt idx="1">
                  <c:v>AverageAge</c:v>
                </c:pt>
                <c:pt idx="2">
                  <c:v>SecondaryCompletion </c:v>
                </c:pt>
                <c:pt idx="3">
                  <c:v>AverageDaysServed</c:v>
                </c:pt>
                <c:pt idx="4">
                  <c:v>ReturnRetainedInSchool </c:v>
                </c:pt>
                <c:pt idx="5">
                  <c:v>School Rention Rate</c:v>
                </c:pt>
              </c:strCache>
            </c:strRef>
          </c:cat>
          <c:val>
            <c:numRef>
              <c:f>'EA Data Chart Summary '!$D$22:$I$22</c:f>
              <c:numCache>
                <c:formatCode>General</c:formatCode>
                <c:ptCount val="6"/>
                <c:pt idx="0">
                  <c:v>28</c:v>
                </c:pt>
                <c:pt idx="1">
                  <c:v>17.5</c:v>
                </c:pt>
                <c:pt idx="2">
                  <c:v>5</c:v>
                </c:pt>
                <c:pt idx="3">
                  <c:v>151</c:v>
                </c:pt>
                <c:pt idx="4">
                  <c:v>27</c:v>
                </c:pt>
                <c:pt idx="5" formatCode="0.00%">
                  <c:v>0.9642857142857143</c:v>
                </c:pt>
              </c:numCache>
            </c:numRef>
          </c:val>
          <c:extLst>
            <c:ext xmlns:c16="http://schemas.microsoft.com/office/drawing/2014/chart" uri="{C3380CC4-5D6E-409C-BE32-E72D297353CC}">
              <c16:uniqueId val="{00000001-E63C-4B5D-A410-C840E5FCAA1C}"/>
            </c:ext>
          </c:extLst>
        </c:ser>
        <c:ser>
          <c:idx val="2"/>
          <c:order val="2"/>
          <c:tx>
            <c:strRef>
              <c:f>'EA Data Chart Summary '!$C$23</c:f>
              <c:strCache>
                <c:ptCount val="1"/>
                <c:pt idx="0">
                  <c:v>RemannHall</c:v>
                </c:pt>
              </c:strCache>
            </c:strRef>
          </c:tx>
          <c:spPr>
            <a:noFill/>
            <a:ln w="25400" cap="flat" cmpd="sng" algn="ctr">
              <a:solidFill>
                <a:schemeClr val="accent3"/>
              </a:solidFill>
              <a:miter lim="800000"/>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65000"/>
                        <a:lumOff val="3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'EA Data Chart Summary '!$D$20:$I$20</c:f>
              <c:strCache>
                <c:ptCount val="6"/>
                <c:pt idx="0">
                  <c:v>ProgramEnrollments</c:v>
                </c:pt>
                <c:pt idx="1">
                  <c:v>AverageAge</c:v>
                </c:pt>
                <c:pt idx="2">
                  <c:v>SecondaryCompletion </c:v>
                </c:pt>
                <c:pt idx="3">
                  <c:v>AverageDaysServed</c:v>
                </c:pt>
                <c:pt idx="4">
                  <c:v>ReturnRetainedInSchool </c:v>
                </c:pt>
                <c:pt idx="5">
                  <c:v>School Rention Rate</c:v>
                </c:pt>
              </c:strCache>
            </c:strRef>
          </c:cat>
          <c:val>
            <c:numRef>
              <c:f>'EA Data Chart Summary '!$D$23:$I$23</c:f>
              <c:numCache>
                <c:formatCode>General</c:formatCode>
                <c:ptCount val="6"/>
                <c:pt idx="0">
                  <c:v>21</c:v>
                </c:pt>
                <c:pt idx="1">
                  <c:v>15</c:v>
                </c:pt>
                <c:pt idx="2">
                  <c:v>0</c:v>
                </c:pt>
                <c:pt idx="3">
                  <c:v>100</c:v>
                </c:pt>
                <c:pt idx="4">
                  <c:v>16</c:v>
                </c:pt>
                <c:pt idx="5" formatCode="0.00%">
                  <c:v>0.76190476190476186</c:v>
                </c:pt>
              </c:numCache>
            </c:numRef>
          </c:val>
          <c:extLst>
            <c:ext xmlns:c16="http://schemas.microsoft.com/office/drawing/2014/chart" uri="{C3380CC4-5D6E-409C-BE32-E72D297353CC}">
              <c16:uniqueId val="{00000002-E63C-4B5D-A410-C840E5FCAA1C}"/>
            </c:ext>
          </c:extLst>
        </c:ser>
        <c:ser>
          <c:idx val="4"/>
          <c:order val="4"/>
          <c:tx>
            <c:strRef>
              <c:f>'EA Data Chart Summary '!$C$25</c:f>
              <c:strCache>
                <c:ptCount val="1"/>
                <c:pt idx="0">
                  <c:v>Total </c:v>
                </c:pt>
              </c:strCache>
            </c:strRef>
          </c:tx>
          <c:spPr>
            <a:noFill/>
            <a:ln w="25400" cap="flat" cmpd="sng" algn="ctr">
              <a:solidFill>
                <a:schemeClr val="accent5"/>
              </a:solidFill>
              <a:miter lim="800000"/>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65000"/>
                        <a:lumOff val="3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'EA Data Chart Summary '!$D$20:$I$20</c:f>
              <c:strCache>
                <c:ptCount val="6"/>
                <c:pt idx="0">
                  <c:v>ProgramEnrollments</c:v>
                </c:pt>
                <c:pt idx="1">
                  <c:v>AverageAge</c:v>
                </c:pt>
                <c:pt idx="2">
                  <c:v>SecondaryCompletion </c:v>
                </c:pt>
                <c:pt idx="3">
                  <c:v>AverageDaysServed</c:v>
                </c:pt>
                <c:pt idx="4">
                  <c:v>ReturnRetainedInSchool </c:v>
                </c:pt>
                <c:pt idx="5">
                  <c:v>School Rention Rate</c:v>
                </c:pt>
              </c:strCache>
            </c:strRef>
          </c:cat>
          <c:val>
            <c:numRef>
              <c:f>'EA Data Chart Summary '!$D$25:$I$25</c:f>
              <c:numCache>
                <c:formatCode>0.00</c:formatCode>
                <c:ptCount val="6"/>
                <c:pt idx="0" formatCode="General">
                  <c:v>91</c:v>
                </c:pt>
                <c:pt idx="1">
                  <c:v>16.633333333333333</c:v>
                </c:pt>
                <c:pt idx="2" formatCode="General">
                  <c:v>7</c:v>
                </c:pt>
                <c:pt idx="3" formatCode="General">
                  <c:v>123</c:v>
                </c:pt>
                <c:pt idx="4" formatCode="General">
                  <c:v>85</c:v>
                </c:pt>
                <c:pt idx="5" formatCode="0.00%">
                  <c:v>0.93406593406593408</c:v>
                </c:pt>
              </c:numCache>
            </c:numRef>
          </c:val>
          <c:extLst>
            <c:ext xmlns:c16="http://schemas.microsoft.com/office/drawing/2014/chart" uri="{C3380CC4-5D6E-409C-BE32-E72D297353CC}">
              <c16:uniqueId val="{00000003-E63C-4B5D-A410-C840E5FCAA1C}"/>
            </c:ext>
          </c:extLst>
        </c:ser>
        <c:dLbls>
          <c:dLblPos val="outEnd"/>
          <c:showLegendKey val="0"/>
          <c:showVal val="1"/>
          <c:showCatName val="0"/>
          <c:showSerName val="0"/>
          <c:showPercent val="0"/>
          <c:showBubbleSize val="0"/>
        </c:dLbls>
        <c:gapWidth val="227"/>
        <c:overlap val="-48"/>
        <c:axId val="1281881903"/>
        <c:axId val="1048571599"/>
        <c:extLst>
          <c:ext xmlns:c15="http://schemas.microsoft.com/office/drawing/2012/chart" uri="{02D57815-91ED-43cb-92C2-25804820EDAC}">
            <c15:filteredBarSeries>
              <c15:ser>
                <c:idx val="3"/>
                <c:order val="3"/>
                <c:tx>
                  <c:strRef>
                    <c:extLst>
                      <c:ext uri="{02D57815-91ED-43cb-92C2-25804820EDAC}">
                        <c15:formulaRef>
                          <c15:sqref>'EA Data Chart Summary '!$C$24</c15:sqref>
                        </c15:formulaRef>
                      </c:ext>
                    </c:extLst>
                    <c:strCache>
                      <c:ptCount val="1"/>
                    </c:strCache>
                  </c:strRef>
                </c:tx>
                <c:spPr>
                  <a:noFill/>
                  <a:ln w="25400" cap="flat" cmpd="sng" algn="ctr">
                    <a:solidFill>
                      <a:schemeClr val="accent4"/>
                    </a:solidFill>
                    <a:miter lim="800000"/>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65000"/>
                              <a:lumOff val="3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'EA Data Chart Summary '!$D$20:$I$20</c15:sqref>
                        </c15:formulaRef>
                      </c:ext>
                    </c:extLst>
                    <c:strCache>
                      <c:ptCount val="6"/>
                      <c:pt idx="0">
                        <c:v>ProgramEnrollments</c:v>
                      </c:pt>
                      <c:pt idx="1">
                        <c:v>AverageAge</c:v>
                      </c:pt>
                      <c:pt idx="2">
                        <c:v>SecondaryCompletion </c:v>
                      </c:pt>
                      <c:pt idx="3">
                        <c:v>AverageDaysServed</c:v>
                      </c:pt>
                      <c:pt idx="4">
                        <c:v>ReturnRetainedInSchool </c:v>
                      </c:pt>
                      <c:pt idx="5">
                        <c:v>School Rention Rate</c:v>
                      </c:pt>
                    </c:strCache>
                  </c:strRef>
                </c:cat>
                <c:val>
                  <c:numRef>
                    <c:extLst>
                      <c:ext uri="{02D57815-91ED-43cb-92C2-25804820EDAC}">
                        <c15:formulaRef>
                          <c15:sqref>'EA Data Chart Summary '!$D$24:$I$24</c15:sqref>
                        </c15:formulaRef>
                      </c:ext>
                    </c:extLst>
                    <c:numCache>
                      <c:formatCode>General</c:formatCode>
                      <c:ptCount val="6"/>
                    </c:numCache>
                  </c:numRef>
                </c:val>
                <c:extLst>
                  <c:ext xmlns:c16="http://schemas.microsoft.com/office/drawing/2014/chart" uri="{C3380CC4-5D6E-409C-BE32-E72D297353CC}">
                    <c16:uniqueId val="{00000004-E63C-4B5D-A410-C840E5FCAA1C}"/>
                  </c:ext>
                </c:extLst>
              </c15:ser>
            </c15:filteredBarSeries>
            <c15:filteredBarSeries>
              <c15:ser>
                <c:idx val="5"/>
                <c:order val="5"/>
                <c:tx>
                  <c:strRef>
                    <c:extLst xmlns:c15="http://schemas.microsoft.com/office/drawing/2012/chart">
                      <c:ext xmlns:c15="http://schemas.microsoft.com/office/drawing/2012/chart" uri="{02D57815-91ED-43cb-92C2-25804820EDAC}">
                        <c15:formulaRef>
                          <c15:sqref>'EA Data Chart Summary '!$C$26</c15:sqref>
                        </c15:formulaRef>
                      </c:ext>
                    </c:extLst>
                    <c:strCache>
                      <c:ptCount val="1"/>
                    </c:strCache>
                  </c:strRef>
                </c:tx>
                <c:spPr>
                  <a:noFill/>
                  <a:ln w="25400" cap="flat" cmpd="sng" algn="ctr">
                    <a:solidFill>
                      <a:schemeClr val="accent6"/>
                    </a:solidFill>
                    <a:miter lim="800000"/>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65000"/>
                              <a:lumOff val="3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'EA Data Chart Summary '!$D$20:$I$20</c15:sqref>
                        </c15:formulaRef>
                      </c:ext>
                    </c:extLst>
                    <c:strCache>
                      <c:ptCount val="6"/>
                      <c:pt idx="0">
                        <c:v>ProgramEnrollments</c:v>
                      </c:pt>
                      <c:pt idx="1">
                        <c:v>AverageAge</c:v>
                      </c:pt>
                      <c:pt idx="2">
                        <c:v>SecondaryCompletion </c:v>
                      </c:pt>
                      <c:pt idx="3">
                        <c:v>AverageDaysServed</c:v>
                      </c:pt>
                      <c:pt idx="4">
                        <c:v>ReturnRetainedInSchool </c:v>
                      </c:pt>
                      <c:pt idx="5">
                        <c:v>School Rention Rate</c:v>
                      </c:pt>
                    </c:strCache>
                  </c:strRef>
                </c:cat>
                <c:val>
                  <c:numRef>
                    <c:extLst xmlns:c15="http://schemas.microsoft.com/office/drawing/2012/chart">
                      <c:ext xmlns:c15="http://schemas.microsoft.com/office/drawing/2012/chart" uri="{02D57815-91ED-43cb-92C2-25804820EDAC}">
                        <c15:formulaRef>
                          <c15:sqref>'EA Data Chart Summary '!$D$26:$I$26</c15:sqref>
                        </c15:formulaRef>
                      </c:ext>
                    </c:extLst>
                    <c:numCache>
                      <c:formatCode>General</c:formatCode>
                      <c:ptCount val="6"/>
                    </c:numCache>
                  </c:numRef>
                </c:val>
                <c:extLst xmlns:c15="http://schemas.microsoft.com/office/drawing/2012/chart">
                  <c:ext xmlns:c16="http://schemas.microsoft.com/office/drawing/2014/chart" uri="{C3380CC4-5D6E-409C-BE32-E72D297353CC}">
                    <c16:uniqueId val="{00000005-E63C-4B5D-A410-C840E5FCAA1C}"/>
                  </c:ext>
                </c:extLst>
              </c15:ser>
            </c15:filteredBarSeries>
          </c:ext>
        </c:extLst>
      </c:barChart>
      <c:catAx>
        <c:axId val="1281881903"/>
        <c:scaling>
          <c:orientation val="minMax"/>
        </c:scaling>
        <c:delete val="0"/>
        <c:axPos val="l"/>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en-US"/>
          </a:p>
        </c:txPr>
        <c:crossAx val="1048571599"/>
        <c:crosses val="autoZero"/>
        <c:auto val="1"/>
        <c:lblAlgn val="ctr"/>
        <c:lblOffset val="100"/>
        <c:noMultiLvlLbl val="0"/>
      </c:catAx>
      <c:valAx>
        <c:axId val="1048571599"/>
        <c:scaling>
          <c:orientation val="minMax"/>
        </c:scaling>
        <c:delete val="0"/>
        <c:axPos val="b"/>
        <c:numFmt formatCode="General" sourceLinked="1"/>
        <c:majorTickMark val="none"/>
        <c:minorTickMark val="none"/>
        <c:tickLblPos val="nextTo"/>
        <c:spPr>
          <a:noFill/>
          <a:ln w="9525">
            <a:solidFill>
              <a:schemeClr val="tx1">
                <a:lumMod val="15000"/>
                <a:lumOff val="85000"/>
              </a:schemeClr>
            </a:solidFill>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en-US"/>
          </a:p>
        </c:txPr>
        <c:crossAx val="1281881903"/>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900" b="0" i="0" u="none" strike="noStrike" kern="1200" baseline="0">
                <a:solidFill>
                  <a:schemeClr val="tx1">
                    <a:lumMod val="50000"/>
                    <a:lumOff val="50000"/>
                  </a:schemeClr>
                </a:solidFill>
                <a:latin typeface="+mn-lt"/>
                <a:ea typeface="+mn-ea"/>
                <a:cs typeface="+mn-cs"/>
              </a:defRPr>
            </a:pPr>
            <a:endParaRPr lang="en-US"/>
          </a:p>
        </c:txPr>
      </c:dTable>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4">
  <cs:axisTitle>
    <cs:lnRef idx="0"/>
    <cs:fillRef idx="0"/>
    <cs:effectRef idx="0"/>
    <cs:fontRef idx="minor">
      <a:schemeClr val="tx1">
        <a:lumMod val="50000"/>
        <a:lumOff val="50000"/>
      </a:schemeClr>
    </cs:fontRef>
    <cs:defRPr sz="900" kern="1200"/>
  </cs:axisTitle>
  <cs:categoryAxis>
    <cs:lnRef idx="0"/>
    <cs:fillRef idx="0"/>
    <cs:effectRef idx="0"/>
    <cs:fontRef idx="minor">
      <a:schemeClr val="tx1">
        <a:lumMod val="50000"/>
        <a:lumOff val="50000"/>
      </a:schemeClr>
    </cs:fontRef>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bg1"/>
    </cs:fontRef>
    <cs:spPr>
      <a:solidFill>
        <a:schemeClr val="tx1">
          <a:lumMod val="35000"/>
          <a:lumOff val="65000"/>
        </a:schemeClr>
      </a:solidFill>
    </cs:spPr>
    <cs:defRPr sz="900"/>
    <cs:bodyPr rot="0" spcFirstLastPara="1" vertOverflow="clip" horzOverflow="clip" vert="horz" wrap="square" lIns="36576" tIns="18288" rIns="36576" bIns="18288" anchor="ctr" anchorCtr="1">
      <a:spAutoFit/>
    </cs:bodyPr>
  </cs:dataLabelCallout>
  <cs:dataPoint>
    <cs:lnRef idx="0">
      <cs:styleClr val="auto"/>
    </cs:lnRef>
    <cs:fillRef idx="0"/>
    <cs:effectRef idx="0"/>
    <cs:fontRef idx="minor">
      <a:schemeClr val="dk1"/>
    </cs:fontRef>
    <cs:spPr>
      <a:noFill/>
      <a:ln w="25400" cap="flat" cmpd="sng" algn="ctr">
        <a:solidFill>
          <a:schemeClr val="phClr"/>
        </a:solidFill>
        <a:miter lim="800000"/>
      </a:ln>
    </cs:spPr>
  </cs:dataPoint>
  <cs:dataPoint3D>
    <cs:lnRef idx="0">
      <cs:styleClr val="auto"/>
    </cs:lnRef>
    <cs:fillRef idx="0">
      <cs:styleClr val="auto"/>
    </cs:fillRef>
    <cs:effectRef idx="0"/>
    <cs:fontRef idx="minor">
      <a:schemeClr val="dk1"/>
    </cs:fontRef>
    <cs:spPr>
      <a:ln w="19050" cap="flat" cmpd="sng" algn="ctr">
        <a:solidFill>
          <a:schemeClr val="phClr"/>
        </a:solidFill>
        <a:miter lim="800000"/>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ln w="19050" cap="rnd">
        <a:solidFill>
          <a:schemeClr val="phClr"/>
        </a:solidFill>
        <a:round/>
      </a:ln>
    </cs:spPr>
  </cs:dataPointMarker>
  <cs:dataPointMarkerLayout symbol="circle" size="6"/>
  <cs:dataPointWireframe>
    <cs:lnRef idx="0">
      <cs:styleClr val="auto"/>
    </cs:lnRef>
    <cs:fillRef idx="1"/>
    <cs:effectRef idx="0"/>
    <cs:fontRef idx="minor">
      <a:schemeClr val="tx1"/>
    </cs:fontRef>
    <cs:spPr>
      <a:ln w="9525">
        <a:solidFill>
          <a:schemeClr val="phClr"/>
        </a:solidFill>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cap="flat" cmpd="sng" algn="ctr">
        <a:solidFill>
          <a:schemeClr val="tx1">
            <a:lumMod val="50000"/>
            <a:lumOff val="50000"/>
          </a:schemeClr>
        </a:solidFill>
        <a:round/>
      </a:ln>
    </cs:spPr>
  </cs:downBar>
  <cs:dropLine>
    <cs:lnRef idx="0"/>
    <cs:fillRef idx="0"/>
    <cs:effectRef idx="0"/>
    <cs:fontRef idx="minor">
      <a:schemeClr val="dk1"/>
    </cs:fontRef>
    <cs:spPr>
      <a:ln w="9525" cap="flat" cmpd="sng" algn="ctr">
        <a:solidFill>
          <a:schemeClr val="tx1">
            <a:lumMod val="35000"/>
            <a:lumOff val="65000"/>
          </a:schemeClr>
        </a:solidFill>
        <a:round/>
      </a:ln>
    </cs:spPr>
  </cs:dropLine>
  <cs:errorBar>
    <cs:lnRef idx="0"/>
    <cs:fillRef idx="0"/>
    <cs:effectRef idx="0"/>
    <cs:fontRef idx="minor">
      <a:schemeClr val="dk1"/>
    </cs:fontRef>
    <cs:spPr>
      <a:ln w="9525" cap="flat" cmpd="sng" algn="ctr">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a:solidFill>
          <a:schemeClr val="tx1">
            <a:lumMod val="15000"/>
            <a:lumOff val="85000"/>
          </a:schemeClr>
        </a:solidFill>
      </a:ln>
    </cs:spPr>
  </cs:gridlineMajor>
  <cs:gridlineMinor>
    <cs:lnRef idx="0"/>
    <cs:fillRef idx="0"/>
    <cs:effectRef idx="0"/>
    <cs:fontRef idx="minor">
      <a:schemeClr val="dk1"/>
    </cs:fontRef>
    <cs:spPr>
      <a:ln w="9525">
        <a:solidFill>
          <a:schemeClr val="tx1">
            <a:lumMod val="5000"/>
            <a:lumOff val="95000"/>
          </a:schemeClr>
        </a:solidFill>
      </a:ln>
    </cs:spPr>
  </cs:gridlineMinor>
  <cs:hiLoLine>
    <cs:lnRef idx="0"/>
    <cs:fillRef idx="0"/>
    <cs:effectRef idx="0"/>
    <cs:fontRef idx="minor">
      <a:schemeClr val="dk1"/>
    </cs:fontRef>
    <cs:spPr>
      <a:ln w="9525" cap="flat" cmpd="sng" algn="ctr">
        <a:solidFill>
          <a:schemeClr val="tx1">
            <a:lumMod val="35000"/>
            <a:lumOff val="65000"/>
          </a:schemeClr>
        </a:solidFill>
        <a:round/>
      </a:ln>
    </cs:spPr>
  </cs:hiLoLine>
  <cs:leaderLine>
    <cs:lnRef idx="0"/>
    <cs:fillRef idx="0"/>
    <cs:effectRef idx="0"/>
    <cs:fontRef idx="minor">
      <a:schemeClr val="dk1"/>
    </cs:fontRef>
    <cs:spPr>
      <a:ln w="9525" cap="flat" cmpd="sng" algn="ctr">
        <a:solidFill>
          <a:schemeClr val="tx1">
            <a:lumMod val="35000"/>
            <a:lumOff val="65000"/>
          </a:schemeClr>
        </a:solidFill>
        <a:round/>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defRPr sz="900" kern="1200"/>
  </cs:seriesAxis>
  <cs:seriesLine>
    <cs:lnRef idx="0"/>
    <cs:fillRef idx="0"/>
    <cs:effectRef idx="0"/>
    <cs:fontRef idx="minor">
      <a:schemeClr val="dk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00" b="0" kern="1200" cap="none" spc="50" baseline="0"/>
  </cs:title>
  <cs:trendline>
    <cs:lnRef idx="0">
      <cs:styleClr val="auto"/>
    </cs:lnRef>
    <cs:fillRef idx="0"/>
    <cs:effectRef idx="0"/>
    <cs:fontRef idx="minor">
      <a:schemeClr val="dk1"/>
    </cs:fontRef>
    <cs:spPr>
      <a:ln w="19050" cap="rnd">
        <a:solidFill>
          <a:schemeClr val="phClr"/>
        </a:solidFill>
        <a:prstDash val="sysDot"/>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cap="flat" cmpd="sng" algn="ctr">
        <a:solidFill>
          <a:schemeClr val="tx1">
            <a:lumMod val="50000"/>
            <a:lumOff val="50000"/>
          </a:schemeClr>
        </a:solidFill>
        <a:round/>
      </a:ln>
    </cs:spPr>
  </cs:upBar>
  <cs:valueAxis>
    <cs:lnRef idx="0"/>
    <cs:fillRef idx="0"/>
    <cs:effectRef idx="0"/>
    <cs:fontRef idx="minor">
      <a:schemeClr val="tx1">
        <a:lumMod val="50000"/>
        <a:lumOff val="50000"/>
      </a:schemeClr>
    </cs:fontRef>
    <cs:spPr>
      <a:ln w="9525">
        <a:solidFill>
          <a:schemeClr val="tx1">
            <a:lumMod val="15000"/>
            <a:lumOff val="85000"/>
          </a:schemeClr>
        </a:solidFill>
      </a:ln>
    </cs:spPr>
    <cs:defRPr sz="900" kern="1200"/>
  </cs:valueAxis>
  <cs:wall>
    <cs:lnRef idx="0"/>
    <cs:fillRef idx="0"/>
    <cs:effectRef idx="0"/>
    <cs:fontRef idx="minor">
      <a:schemeClr val="dk1"/>
    </cs:fontRef>
  </cs:wall>
</cs:chartStyle>
</file>

<file path=ppt/diagrams/_rels/data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_rels/drawing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data1.xml><?xml version="1.0" encoding="utf-8"?>
<dgm:dataModel xmlns:dgm="http://schemas.openxmlformats.org/drawingml/2006/diagram" xmlns:a="http://schemas.openxmlformats.org/drawingml/2006/main">
  <dgm:ptLst>
    <dgm:pt modelId="{9A4124C6-7F7C-490F-8D20-67BD10EAC85A}" type="doc">
      <dgm:prSet loTypeId="urn:microsoft.com/office/officeart/2005/8/layout/process4" loCatId="process" qsTypeId="urn:microsoft.com/office/officeart/2005/8/quickstyle/simple1" qsCatId="simple" csTypeId="urn:microsoft.com/office/officeart/2005/8/colors/colorful1" csCatId="colorful"/>
      <dgm:spPr/>
      <dgm:t>
        <a:bodyPr/>
        <a:lstStyle/>
        <a:p>
          <a:endParaRPr lang="en-US"/>
        </a:p>
      </dgm:t>
    </dgm:pt>
    <dgm:pt modelId="{4C4935B9-F93B-4391-9894-6C4986A905C8}">
      <dgm:prSet/>
      <dgm:spPr/>
      <dgm:t>
        <a:bodyPr/>
        <a:lstStyle/>
        <a:p>
          <a:r>
            <a:rPr lang="en-US"/>
            <a:t>- The educational advocate acts as a </a:t>
          </a:r>
          <a:r>
            <a:rPr lang="en-US" b="1"/>
            <a:t>liaison between families and school district staff</a:t>
          </a:r>
          <a:r>
            <a:rPr lang="en-US"/>
            <a:t> in resolving disagreements and facilitating a collaborative working relationship needed to negotiate services for the child.</a:t>
          </a:r>
        </a:p>
      </dgm:t>
    </dgm:pt>
    <dgm:pt modelId="{09AB8943-CA1C-4F6B-991A-1AD2E949BCBE}" type="parTrans" cxnId="{06BEBA5F-D746-4DB7-94B4-70114012FC20}">
      <dgm:prSet/>
      <dgm:spPr/>
      <dgm:t>
        <a:bodyPr/>
        <a:lstStyle/>
        <a:p>
          <a:endParaRPr lang="en-US"/>
        </a:p>
      </dgm:t>
    </dgm:pt>
    <dgm:pt modelId="{51B26FEC-F57B-4B65-B569-186D2F87C938}" type="sibTrans" cxnId="{06BEBA5F-D746-4DB7-94B4-70114012FC20}">
      <dgm:prSet/>
      <dgm:spPr/>
      <dgm:t>
        <a:bodyPr/>
        <a:lstStyle/>
        <a:p>
          <a:endParaRPr lang="en-US"/>
        </a:p>
      </dgm:t>
    </dgm:pt>
    <dgm:pt modelId="{6DABE38B-A0C0-43F9-9532-F8D448C4109A}">
      <dgm:prSet/>
      <dgm:spPr/>
      <dgm:t>
        <a:bodyPr/>
        <a:lstStyle/>
        <a:p>
          <a:r>
            <a:rPr lang="en-US"/>
            <a:t>We aim to reduce violence, reduce youth incarceration rates, and increase graduation rates by providing student centered supports and opportunities for all students to thrive. </a:t>
          </a:r>
        </a:p>
      </dgm:t>
    </dgm:pt>
    <dgm:pt modelId="{E1D9D23B-8C9D-47D0-935E-F5AAE3368DA6}" type="parTrans" cxnId="{E087DD4C-1317-4614-8DDE-D7FC47EC0881}">
      <dgm:prSet/>
      <dgm:spPr/>
      <dgm:t>
        <a:bodyPr/>
        <a:lstStyle/>
        <a:p>
          <a:endParaRPr lang="en-US"/>
        </a:p>
      </dgm:t>
    </dgm:pt>
    <dgm:pt modelId="{6DC8B472-2706-42CF-BDC9-4915EFD50317}" type="sibTrans" cxnId="{E087DD4C-1317-4614-8DDE-D7FC47EC0881}">
      <dgm:prSet/>
      <dgm:spPr/>
      <dgm:t>
        <a:bodyPr/>
        <a:lstStyle/>
        <a:p>
          <a:endParaRPr lang="en-US"/>
        </a:p>
      </dgm:t>
    </dgm:pt>
    <dgm:pt modelId="{C25B73D9-FB16-452E-BB02-42A38CF5A88C}">
      <dgm:prSet/>
      <dgm:spPr/>
      <dgm:t>
        <a:bodyPr/>
        <a:lstStyle/>
        <a:p>
          <a:r>
            <a:rPr lang="en-US"/>
            <a:t>Re-engage all youth and their families in the academic experience </a:t>
          </a:r>
        </a:p>
      </dgm:t>
    </dgm:pt>
    <dgm:pt modelId="{C5C55C06-6F2E-48B6-B0F1-87F7762FAE1D}" type="parTrans" cxnId="{01C41F6D-D91F-400D-AFFA-247BB3CBC481}">
      <dgm:prSet/>
      <dgm:spPr/>
      <dgm:t>
        <a:bodyPr/>
        <a:lstStyle/>
        <a:p>
          <a:endParaRPr lang="en-US"/>
        </a:p>
      </dgm:t>
    </dgm:pt>
    <dgm:pt modelId="{84DE1181-6E19-4274-9132-B9001D926F97}" type="sibTrans" cxnId="{01C41F6D-D91F-400D-AFFA-247BB3CBC481}">
      <dgm:prSet/>
      <dgm:spPr/>
      <dgm:t>
        <a:bodyPr/>
        <a:lstStyle/>
        <a:p>
          <a:endParaRPr lang="en-US"/>
        </a:p>
      </dgm:t>
    </dgm:pt>
    <dgm:pt modelId="{DD673035-8D6C-4ED7-9D4C-B7D0AABDC3E3}">
      <dgm:prSet/>
      <dgm:spPr/>
      <dgm:t>
        <a:bodyPr/>
        <a:lstStyle/>
        <a:p>
          <a:r>
            <a:rPr lang="en-US"/>
            <a:t>Build success plans that are individual to the youth and family </a:t>
          </a:r>
        </a:p>
      </dgm:t>
    </dgm:pt>
    <dgm:pt modelId="{FD0986DE-8BBF-44BA-993A-0F2612045CFB}" type="parTrans" cxnId="{B980FD2C-5908-4CDC-87E3-FA1202BB4E4D}">
      <dgm:prSet/>
      <dgm:spPr/>
      <dgm:t>
        <a:bodyPr/>
        <a:lstStyle/>
        <a:p>
          <a:endParaRPr lang="en-US"/>
        </a:p>
      </dgm:t>
    </dgm:pt>
    <dgm:pt modelId="{304B78F2-1613-47C2-BB98-25E300A38AFF}" type="sibTrans" cxnId="{B980FD2C-5908-4CDC-87E3-FA1202BB4E4D}">
      <dgm:prSet/>
      <dgm:spPr/>
      <dgm:t>
        <a:bodyPr/>
        <a:lstStyle/>
        <a:p>
          <a:endParaRPr lang="en-US"/>
        </a:p>
      </dgm:t>
    </dgm:pt>
    <dgm:pt modelId="{7A77836E-02FF-4996-B7E1-E2EE3D696DAF}">
      <dgm:prSet/>
      <dgm:spPr/>
      <dgm:t>
        <a:bodyPr/>
        <a:lstStyle/>
        <a:p>
          <a:r>
            <a:rPr lang="en-US"/>
            <a:t>Facilitate community collaboration and networking</a:t>
          </a:r>
        </a:p>
      </dgm:t>
    </dgm:pt>
    <dgm:pt modelId="{FAF48800-6058-48C3-B505-3A6C76A87A28}" type="parTrans" cxnId="{B6A4D513-2105-4D74-9CC1-ACEB5E2BDBE3}">
      <dgm:prSet/>
      <dgm:spPr/>
      <dgm:t>
        <a:bodyPr/>
        <a:lstStyle/>
        <a:p>
          <a:endParaRPr lang="en-US"/>
        </a:p>
      </dgm:t>
    </dgm:pt>
    <dgm:pt modelId="{BB387478-ADFE-4C0E-A6BD-F6ADB61E9D29}" type="sibTrans" cxnId="{B6A4D513-2105-4D74-9CC1-ACEB5E2BDBE3}">
      <dgm:prSet/>
      <dgm:spPr/>
      <dgm:t>
        <a:bodyPr/>
        <a:lstStyle/>
        <a:p>
          <a:endParaRPr lang="en-US"/>
        </a:p>
      </dgm:t>
    </dgm:pt>
    <dgm:pt modelId="{1528259F-4E85-4B1D-B77A-B77A6F046E0F}">
      <dgm:prSet/>
      <dgm:spPr/>
      <dgm:t>
        <a:bodyPr/>
        <a:lstStyle/>
        <a:p>
          <a:r>
            <a:rPr lang="en-US"/>
            <a:t>Improve student academic success by strengthening social and academic skills</a:t>
          </a:r>
        </a:p>
      </dgm:t>
    </dgm:pt>
    <dgm:pt modelId="{A6D451AD-08FA-4B80-B940-556084EE176D}" type="parTrans" cxnId="{2405E2BD-CE70-420D-A7D6-331519F34A27}">
      <dgm:prSet/>
      <dgm:spPr/>
      <dgm:t>
        <a:bodyPr/>
        <a:lstStyle/>
        <a:p>
          <a:endParaRPr lang="en-US"/>
        </a:p>
      </dgm:t>
    </dgm:pt>
    <dgm:pt modelId="{158859D1-EEF0-46A9-A74F-5DAF65879CFE}" type="sibTrans" cxnId="{2405E2BD-CE70-420D-A7D6-331519F34A27}">
      <dgm:prSet/>
      <dgm:spPr/>
      <dgm:t>
        <a:bodyPr/>
        <a:lstStyle/>
        <a:p>
          <a:endParaRPr lang="en-US"/>
        </a:p>
      </dgm:t>
    </dgm:pt>
    <dgm:pt modelId="{601603C0-C731-4675-AFA4-1D447509FF97}" type="pres">
      <dgm:prSet presAssocID="{9A4124C6-7F7C-490F-8D20-67BD10EAC85A}" presName="Name0" presStyleCnt="0">
        <dgm:presLayoutVars>
          <dgm:dir/>
          <dgm:animLvl val="lvl"/>
          <dgm:resizeHandles val="exact"/>
        </dgm:presLayoutVars>
      </dgm:prSet>
      <dgm:spPr/>
    </dgm:pt>
    <dgm:pt modelId="{5EB95CE7-CC3B-491F-8D9A-78A11C1FEB8D}" type="pres">
      <dgm:prSet presAssocID="{6DABE38B-A0C0-43F9-9532-F8D448C4109A}" presName="boxAndChildren" presStyleCnt="0"/>
      <dgm:spPr/>
    </dgm:pt>
    <dgm:pt modelId="{E7367641-F996-4098-8E6A-7765D2C4D858}" type="pres">
      <dgm:prSet presAssocID="{6DABE38B-A0C0-43F9-9532-F8D448C4109A}" presName="parentTextBox" presStyleLbl="node1" presStyleIdx="0" presStyleCnt="2"/>
      <dgm:spPr/>
    </dgm:pt>
    <dgm:pt modelId="{D7799C26-E723-45A6-9042-B0AE57814585}" type="pres">
      <dgm:prSet presAssocID="{6DABE38B-A0C0-43F9-9532-F8D448C4109A}" presName="entireBox" presStyleLbl="node1" presStyleIdx="0" presStyleCnt="2"/>
      <dgm:spPr/>
    </dgm:pt>
    <dgm:pt modelId="{888CDFFB-0FF8-404F-B4EE-9AC9A3085DD2}" type="pres">
      <dgm:prSet presAssocID="{6DABE38B-A0C0-43F9-9532-F8D448C4109A}" presName="descendantBox" presStyleCnt="0"/>
      <dgm:spPr/>
    </dgm:pt>
    <dgm:pt modelId="{236FB8CD-8D4A-4A38-A581-875E1D9378D9}" type="pres">
      <dgm:prSet presAssocID="{C25B73D9-FB16-452E-BB02-42A38CF5A88C}" presName="childTextBox" presStyleLbl="fgAccFollowNode1" presStyleIdx="0" presStyleCnt="4">
        <dgm:presLayoutVars>
          <dgm:bulletEnabled val="1"/>
        </dgm:presLayoutVars>
      </dgm:prSet>
      <dgm:spPr/>
    </dgm:pt>
    <dgm:pt modelId="{40519D52-2157-441C-B39F-8B939DF1B08B}" type="pres">
      <dgm:prSet presAssocID="{DD673035-8D6C-4ED7-9D4C-B7D0AABDC3E3}" presName="childTextBox" presStyleLbl="fgAccFollowNode1" presStyleIdx="1" presStyleCnt="4">
        <dgm:presLayoutVars>
          <dgm:bulletEnabled val="1"/>
        </dgm:presLayoutVars>
      </dgm:prSet>
      <dgm:spPr/>
    </dgm:pt>
    <dgm:pt modelId="{CAA47CBF-7E23-4CA6-94E6-06A62F605100}" type="pres">
      <dgm:prSet presAssocID="{7A77836E-02FF-4996-B7E1-E2EE3D696DAF}" presName="childTextBox" presStyleLbl="fgAccFollowNode1" presStyleIdx="2" presStyleCnt="4">
        <dgm:presLayoutVars>
          <dgm:bulletEnabled val="1"/>
        </dgm:presLayoutVars>
      </dgm:prSet>
      <dgm:spPr/>
    </dgm:pt>
    <dgm:pt modelId="{E7EF0D5F-31CB-4A9C-B1EE-02F37D81CD5A}" type="pres">
      <dgm:prSet presAssocID="{1528259F-4E85-4B1D-B77A-B77A6F046E0F}" presName="childTextBox" presStyleLbl="fgAccFollowNode1" presStyleIdx="3" presStyleCnt="4">
        <dgm:presLayoutVars>
          <dgm:bulletEnabled val="1"/>
        </dgm:presLayoutVars>
      </dgm:prSet>
      <dgm:spPr/>
    </dgm:pt>
    <dgm:pt modelId="{40B823FE-287F-4776-90BC-8A53D278ECC0}" type="pres">
      <dgm:prSet presAssocID="{51B26FEC-F57B-4B65-B569-186D2F87C938}" presName="sp" presStyleCnt="0"/>
      <dgm:spPr/>
    </dgm:pt>
    <dgm:pt modelId="{4FA5CEF0-18FA-41AE-A205-41456F9C04B1}" type="pres">
      <dgm:prSet presAssocID="{4C4935B9-F93B-4391-9894-6C4986A905C8}" presName="arrowAndChildren" presStyleCnt="0"/>
      <dgm:spPr/>
    </dgm:pt>
    <dgm:pt modelId="{9076DE9C-E48F-408D-AA84-80ECA3501274}" type="pres">
      <dgm:prSet presAssocID="{4C4935B9-F93B-4391-9894-6C4986A905C8}" presName="parentTextArrow" presStyleLbl="node1" presStyleIdx="1" presStyleCnt="2"/>
      <dgm:spPr/>
    </dgm:pt>
  </dgm:ptLst>
  <dgm:cxnLst>
    <dgm:cxn modelId="{B6A4D513-2105-4D74-9CC1-ACEB5E2BDBE3}" srcId="{6DABE38B-A0C0-43F9-9532-F8D448C4109A}" destId="{7A77836E-02FF-4996-B7E1-E2EE3D696DAF}" srcOrd="2" destOrd="0" parTransId="{FAF48800-6058-48C3-B505-3A6C76A87A28}" sibTransId="{BB387478-ADFE-4C0E-A6BD-F6ADB61E9D29}"/>
    <dgm:cxn modelId="{5CB2E72A-B3B8-4878-BC46-9E7FF2018A5A}" type="presOf" srcId="{4C4935B9-F93B-4391-9894-6C4986A905C8}" destId="{9076DE9C-E48F-408D-AA84-80ECA3501274}" srcOrd="0" destOrd="0" presId="urn:microsoft.com/office/officeart/2005/8/layout/process4"/>
    <dgm:cxn modelId="{B980FD2C-5908-4CDC-87E3-FA1202BB4E4D}" srcId="{6DABE38B-A0C0-43F9-9532-F8D448C4109A}" destId="{DD673035-8D6C-4ED7-9D4C-B7D0AABDC3E3}" srcOrd="1" destOrd="0" parTransId="{FD0986DE-8BBF-44BA-993A-0F2612045CFB}" sibTransId="{304B78F2-1613-47C2-BB98-25E300A38AFF}"/>
    <dgm:cxn modelId="{60123D2F-28C3-4592-8069-B5C5BB7009ED}" type="presOf" srcId="{6DABE38B-A0C0-43F9-9532-F8D448C4109A}" destId="{D7799C26-E723-45A6-9042-B0AE57814585}" srcOrd="1" destOrd="0" presId="urn:microsoft.com/office/officeart/2005/8/layout/process4"/>
    <dgm:cxn modelId="{06BEBA5F-D746-4DB7-94B4-70114012FC20}" srcId="{9A4124C6-7F7C-490F-8D20-67BD10EAC85A}" destId="{4C4935B9-F93B-4391-9894-6C4986A905C8}" srcOrd="0" destOrd="0" parTransId="{09AB8943-CA1C-4F6B-991A-1AD2E949BCBE}" sibTransId="{51B26FEC-F57B-4B65-B569-186D2F87C938}"/>
    <dgm:cxn modelId="{E087DD4C-1317-4614-8DDE-D7FC47EC0881}" srcId="{9A4124C6-7F7C-490F-8D20-67BD10EAC85A}" destId="{6DABE38B-A0C0-43F9-9532-F8D448C4109A}" srcOrd="1" destOrd="0" parTransId="{E1D9D23B-8C9D-47D0-935E-F5AAE3368DA6}" sibTransId="{6DC8B472-2706-42CF-BDC9-4915EFD50317}"/>
    <dgm:cxn modelId="{01C41F6D-D91F-400D-AFFA-247BB3CBC481}" srcId="{6DABE38B-A0C0-43F9-9532-F8D448C4109A}" destId="{C25B73D9-FB16-452E-BB02-42A38CF5A88C}" srcOrd="0" destOrd="0" parTransId="{C5C55C06-6F2E-48B6-B0F1-87F7762FAE1D}" sibTransId="{84DE1181-6E19-4274-9132-B9001D926F97}"/>
    <dgm:cxn modelId="{C224888C-1709-400A-AF3A-3F63B881EA85}" type="presOf" srcId="{7A77836E-02FF-4996-B7E1-E2EE3D696DAF}" destId="{CAA47CBF-7E23-4CA6-94E6-06A62F605100}" srcOrd="0" destOrd="0" presId="urn:microsoft.com/office/officeart/2005/8/layout/process4"/>
    <dgm:cxn modelId="{159C379C-580B-43F7-8167-54B5F4A35D5B}" type="presOf" srcId="{DD673035-8D6C-4ED7-9D4C-B7D0AABDC3E3}" destId="{40519D52-2157-441C-B39F-8B939DF1B08B}" srcOrd="0" destOrd="0" presId="urn:microsoft.com/office/officeart/2005/8/layout/process4"/>
    <dgm:cxn modelId="{3FD21BA1-8C09-4653-A96D-3F8146B81700}" type="presOf" srcId="{9A4124C6-7F7C-490F-8D20-67BD10EAC85A}" destId="{601603C0-C731-4675-AFA4-1D447509FF97}" srcOrd="0" destOrd="0" presId="urn:microsoft.com/office/officeart/2005/8/layout/process4"/>
    <dgm:cxn modelId="{EC89A1A9-2846-420C-853B-C359E6FF98E6}" type="presOf" srcId="{1528259F-4E85-4B1D-B77A-B77A6F046E0F}" destId="{E7EF0D5F-31CB-4A9C-B1EE-02F37D81CD5A}" srcOrd="0" destOrd="0" presId="urn:microsoft.com/office/officeart/2005/8/layout/process4"/>
    <dgm:cxn modelId="{2405E2BD-CE70-420D-A7D6-331519F34A27}" srcId="{6DABE38B-A0C0-43F9-9532-F8D448C4109A}" destId="{1528259F-4E85-4B1D-B77A-B77A6F046E0F}" srcOrd="3" destOrd="0" parTransId="{A6D451AD-08FA-4B80-B940-556084EE176D}" sibTransId="{158859D1-EEF0-46A9-A74F-5DAF65879CFE}"/>
    <dgm:cxn modelId="{6D7A36EF-3D81-4271-BB82-C46470490896}" type="presOf" srcId="{6DABE38B-A0C0-43F9-9532-F8D448C4109A}" destId="{E7367641-F996-4098-8E6A-7765D2C4D858}" srcOrd="0" destOrd="0" presId="urn:microsoft.com/office/officeart/2005/8/layout/process4"/>
    <dgm:cxn modelId="{D74A27F9-920A-45A9-B8A2-EECD5CDB5238}" type="presOf" srcId="{C25B73D9-FB16-452E-BB02-42A38CF5A88C}" destId="{236FB8CD-8D4A-4A38-A581-875E1D9378D9}" srcOrd="0" destOrd="0" presId="urn:microsoft.com/office/officeart/2005/8/layout/process4"/>
    <dgm:cxn modelId="{8CFA2E46-A8F1-4B7A-B5D3-DE847D139B13}" type="presParOf" srcId="{601603C0-C731-4675-AFA4-1D447509FF97}" destId="{5EB95CE7-CC3B-491F-8D9A-78A11C1FEB8D}" srcOrd="0" destOrd="0" presId="urn:microsoft.com/office/officeart/2005/8/layout/process4"/>
    <dgm:cxn modelId="{78F756C4-8945-4649-8059-C5452DBEB56A}" type="presParOf" srcId="{5EB95CE7-CC3B-491F-8D9A-78A11C1FEB8D}" destId="{E7367641-F996-4098-8E6A-7765D2C4D858}" srcOrd="0" destOrd="0" presId="urn:microsoft.com/office/officeart/2005/8/layout/process4"/>
    <dgm:cxn modelId="{5322F0CA-B8D0-42E2-911A-4B00FF1FB433}" type="presParOf" srcId="{5EB95CE7-CC3B-491F-8D9A-78A11C1FEB8D}" destId="{D7799C26-E723-45A6-9042-B0AE57814585}" srcOrd="1" destOrd="0" presId="urn:microsoft.com/office/officeart/2005/8/layout/process4"/>
    <dgm:cxn modelId="{CB563A16-9833-47DA-94F3-84A5740A51C1}" type="presParOf" srcId="{5EB95CE7-CC3B-491F-8D9A-78A11C1FEB8D}" destId="{888CDFFB-0FF8-404F-B4EE-9AC9A3085DD2}" srcOrd="2" destOrd="0" presId="urn:microsoft.com/office/officeart/2005/8/layout/process4"/>
    <dgm:cxn modelId="{22992392-8137-4C3E-8F80-2C5535663EEB}" type="presParOf" srcId="{888CDFFB-0FF8-404F-B4EE-9AC9A3085DD2}" destId="{236FB8CD-8D4A-4A38-A581-875E1D9378D9}" srcOrd="0" destOrd="0" presId="urn:microsoft.com/office/officeart/2005/8/layout/process4"/>
    <dgm:cxn modelId="{99A9E3C4-39BB-430F-AF6E-18D3AFAA41C1}" type="presParOf" srcId="{888CDFFB-0FF8-404F-B4EE-9AC9A3085DD2}" destId="{40519D52-2157-441C-B39F-8B939DF1B08B}" srcOrd="1" destOrd="0" presId="urn:microsoft.com/office/officeart/2005/8/layout/process4"/>
    <dgm:cxn modelId="{A3527DC9-3C86-46EC-82DD-B5118C2A9063}" type="presParOf" srcId="{888CDFFB-0FF8-404F-B4EE-9AC9A3085DD2}" destId="{CAA47CBF-7E23-4CA6-94E6-06A62F605100}" srcOrd="2" destOrd="0" presId="urn:microsoft.com/office/officeart/2005/8/layout/process4"/>
    <dgm:cxn modelId="{DED2444F-9FC0-4CA7-A54F-1B976FDE82E8}" type="presParOf" srcId="{888CDFFB-0FF8-404F-B4EE-9AC9A3085DD2}" destId="{E7EF0D5F-31CB-4A9C-B1EE-02F37D81CD5A}" srcOrd="3" destOrd="0" presId="urn:microsoft.com/office/officeart/2005/8/layout/process4"/>
    <dgm:cxn modelId="{A0FE866A-AA24-4709-9CBF-C9763A7EFA52}" type="presParOf" srcId="{601603C0-C731-4675-AFA4-1D447509FF97}" destId="{40B823FE-287F-4776-90BC-8A53D278ECC0}" srcOrd="1" destOrd="0" presId="urn:microsoft.com/office/officeart/2005/8/layout/process4"/>
    <dgm:cxn modelId="{666436A2-188F-4A1B-93CA-F2AB5E15DB1B}" type="presParOf" srcId="{601603C0-C731-4675-AFA4-1D447509FF97}" destId="{4FA5CEF0-18FA-41AE-A205-41456F9C04B1}" srcOrd="2" destOrd="0" presId="urn:microsoft.com/office/officeart/2005/8/layout/process4"/>
    <dgm:cxn modelId="{48ED7C89-88AA-4FCA-8085-DD7D5FAB07F6}" type="presParOf" srcId="{4FA5CEF0-18FA-41AE-A205-41456F9C04B1}" destId="{9076DE9C-E48F-408D-AA84-80ECA3501274}"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D39A49-3FBD-46CE-AE34-98DEC848374D}"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3C43788F-8B06-4F1F-830D-FFD398F88A41}">
      <dgm:prSet/>
      <dgm:spPr/>
      <dgm:t>
        <a:bodyPr/>
        <a:lstStyle/>
        <a:p>
          <a:r>
            <a:rPr lang="en-US"/>
            <a:t>Advocacy Support:</a:t>
          </a:r>
        </a:p>
      </dgm:t>
    </dgm:pt>
    <dgm:pt modelId="{CF22B448-7675-4B73-91B9-7FE4A89C2399}" type="parTrans" cxnId="{B473A066-7313-4500-9B10-975C8B1F2BA9}">
      <dgm:prSet/>
      <dgm:spPr/>
      <dgm:t>
        <a:bodyPr/>
        <a:lstStyle/>
        <a:p>
          <a:endParaRPr lang="en-US"/>
        </a:p>
      </dgm:t>
    </dgm:pt>
    <dgm:pt modelId="{3AE98C26-463D-414E-8B23-FDFE4D2AD2A3}" type="sibTrans" cxnId="{B473A066-7313-4500-9B10-975C8B1F2BA9}">
      <dgm:prSet/>
      <dgm:spPr/>
      <dgm:t>
        <a:bodyPr/>
        <a:lstStyle/>
        <a:p>
          <a:endParaRPr lang="en-US"/>
        </a:p>
      </dgm:t>
    </dgm:pt>
    <dgm:pt modelId="{E5D7B269-7A22-40F7-890D-65803A3C0451}">
      <dgm:prSet/>
      <dgm:spPr/>
      <dgm:t>
        <a:bodyPr/>
        <a:lstStyle/>
        <a:p>
          <a:r>
            <a:rPr lang="en-US"/>
            <a:t>Education Advocate helps break down barriers for enrollment</a:t>
          </a:r>
        </a:p>
      </dgm:t>
    </dgm:pt>
    <dgm:pt modelId="{4D13ED55-F851-4A0E-A65B-5AF4B2994232}" type="parTrans" cxnId="{9DBC10E4-60E8-4650-9347-171B145E36B0}">
      <dgm:prSet/>
      <dgm:spPr/>
      <dgm:t>
        <a:bodyPr/>
        <a:lstStyle/>
        <a:p>
          <a:endParaRPr lang="en-US"/>
        </a:p>
      </dgm:t>
    </dgm:pt>
    <dgm:pt modelId="{340C4511-98C2-48A9-9B3B-38BC80FDF5ED}" type="sibTrans" cxnId="{9DBC10E4-60E8-4650-9347-171B145E36B0}">
      <dgm:prSet/>
      <dgm:spPr/>
      <dgm:t>
        <a:bodyPr/>
        <a:lstStyle/>
        <a:p>
          <a:endParaRPr lang="en-US"/>
        </a:p>
      </dgm:t>
    </dgm:pt>
    <dgm:pt modelId="{2A32F98A-49D5-42C6-9E06-1756A55DE5D6}">
      <dgm:prSet/>
      <dgm:spPr/>
      <dgm:t>
        <a:bodyPr/>
        <a:lstStyle/>
        <a:p>
          <a:r>
            <a:rPr lang="en-US"/>
            <a:t>EA assures equitable education opportunities</a:t>
          </a:r>
        </a:p>
      </dgm:t>
    </dgm:pt>
    <dgm:pt modelId="{49244191-BB57-4CEA-8A79-4E864CA38219}" type="parTrans" cxnId="{70B02388-D1ED-4CED-8217-9E4D55E37D19}">
      <dgm:prSet/>
      <dgm:spPr/>
      <dgm:t>
        <a:bodyPr/>
        <a:lstStyle/>
        <a:p>
          <a:endParaRPr lang="en-US"/>
        </a:p>
      </dgm:t>
    </dgm:pt>
    <dgm:pt modelId="{7EA3877B-1D33-4333-A790-CA408AF03675}" type="sibTrans" cxnId="{70B02388-D1ED-4CED-8217-9E4D55E37D19}">
      <dgm:prSet/>
      <dgm:spPr/>
      <dgm:t>
        <a:bodyPr/>
        <a:lstStyle/>
        <a:p>
          <a:endParaRPr lang="en-US"/>
        </a:p>
      </dgm:t>
    </dgm:pt>
    <dgm:pt modelId="{74586262-090E-40DB-9B01-99CC2A6A142C}">
      <dgm:prSet/>
      <dgm:spPr/>
      <dgm:t>
        <a:bodyPr/>
        <a:lstStyle/>
        <a:p>
          <a:r>
            <a:rPr lang="en-US"/>
            <a:t>EA provides information to schools around the transition process for students releasing from any juvenile facility</a:t>
          </a:r>
        </a:p>
      </dgm:t>
    </dgm:pt>
    <dgm:pt modelId="{AD6509B0-DD1F-4EC7-B4FA-A0A55BDC72FC}" type="parTrans" cxnId="{F8775DE3-83F4-485F-9768-7990C9303549}">
      <dgm:prSet/>
      <dgm:spPr/>
      <dgm:t>
        <a:bodyPr/>
        <a:lstStyle/>
        <a:p>
          <a:endParaRPr lang="en-US"/>
        </a:p>
      </dgm:t>
    </dgm:pt>
    <dgm:pt modelId="{1B038789-FB78-4007-AABE-C148956B14FE}" type="sibTrans" cxnId="{F8775DE3-83F4-485F-9768-7990C9303549}">
      <dgm:prSet/>
      <dgm:spPr/>
      <dgm:t>
        <a:bodyPr/>
        <a:lstStyle/>
        <a:p>
          <a:endParaRPr lang="en-US"/>
        </a:p>
      </dgm:t>
    </dgm:pt>
    <dgm:pt modelId="{F430580F-632B-4B12-87A7-DD5378DBFE3B}">
      <dgm:prSet/>
      <dgm:spPr/>
      <dgm:t>
        <a:bodyPr/>
        <a:lstStyle/>
        <a:p>
          <a:r>
            <a:rPr lang="en-US"/>
            <a:t>EA provides information to schools around the DBT skills learned in Juvenile Rehabilitation to assist in emotional support for student.</a:t>
          </a:r>
        </a:p>
      </dgm:t>
    </dgm:pt>
    <dgm:pt modelId="{1956B1B1-1F16-433D-B22D-EA52B95FC761}" type="parTrans" cxnId="{1031F77F-49A6-4F41-9BB8-6C5175DED113}">
      <dgm:prSet/>
      <dgm:spPr/>
      <dgm:t>
        <a:bodyPr/>
        <a:lstStyle/>
        <a:p>
          <a:endParaRPr lang="en-US"/>
        </a:p>
      </dgm:t>
    </dgm:pt>
    <dgm:pt modelId="{75FC655F-5E5E-428A-BA14-E55693464802}" type="sibTrans" cxnId="{1031F77F-49A6-4F41-9BB8-6C5175DED113}">
      <dgm:prSet/>
      <dgm:spPr/>
      <dgm:t>
        <a:bodyPr/>
        <a:lstStyle/>
        <a:p>
          <a:endParaRPr lang="en-US"/>
        </a:p>
      </dgm:t>
    </dgm:pt>
    <dgm:pt modelId="{AD38E09B-A1A7-42A9-B269-10ACBA102ECF}">
      <dgm:prSet/>
      <dgm:spPr/>
      <dgm:t>
        <a:bodyPr/>
        <a:lstStyle/>
        <a:p>
          <a:r>
            <a:rPr lang="en-US"/>
            <a:t>Goal Setting:</a:t>
          </a:r>
        </a:p>
      </dgm:t>
    </dgm:pt>
    <dgm:pt modelId="{180B5BA3-F2A8-4660-BA43-68F4DCD6B68E}" type="parTrans" cxnId="{311295BB-D998-40B9-B3F0-3A205B3FA5AD}">
      <dgm:prSet/>
      <dgm:spPr/>
      <dgm:t>
        <a:bodyPr/>
        <a:lstStyle/>
        <a:p>
          <a:endParaRPr lang="en-US"/>
        </a:p>
      </dgm:t>
    </dgm:pt>
    <dgm:pt modelId="{71BD7401-6DBC-4842-BE07-AF1C74447176}" type="sibTrans" cxnId="{311295BB-D998-40B9-B3F0-3A205B3FA5AD}">
      <dgm:prSet/>
      <dgm:spPr/>
      <dgm:t>
        <a:bodyPr/>
        <a:lstStyle/>
        <a:p>
          <a:endParaRPr lang="en-US"/>
        </a:p>
      </dgm:t>
    </dgm:pt>
    <dgm:pt modelId="{425593AB-AF6D-481E-ADE6-D95AB172D5EE}">
      <dgm:prSet/>
      <dgm:spPr/>
      <dgm:t>
        <a:bodyPr/>
        <a:lstStyle/>
        <a:p>
          <a:r>
            <a:rPr lang="en-US"/>
            <a:t>Continuous  SMART goal worksheet holding both youth, parent support, and Educational Advocate accountable for student success.</a:t>
          </a:r>
        </a:p>
      </dgm:t>
    </dgm:pt>
    <dgm:pt modelId="{6984FD5A-D3A2-4FEB-ACB9-7DB056DBF563}" type="parTrans" cxnId="{82AC4536-7494-4BD8-9818-A9D20E7D51A9}">
      <dgm:prSet/>
      <dgm:spPr/>
      <dgm:t>
        <a:bodyPr/>
        <a:lstStyle/>
        <a:p>
          <a:endParaRPr lang="en-US"/>
        </a:p>
      </dgm:t>
    </dgm:pt>
    <dgm:pt modelId="{6BA74A83-9C59-40FA-8B24-A728AA249FA1}" type="sibTrans" cxnId="{82AC4536-7494-4BD8-9818-A9D20E7D51A9}">
      <dgm:prSet/>
      <dgm:spPr/>
      <dgm:t>
        <a:bodyPr/>
        <a:lstStyle/>
        <a:p>
          <a:endParaRPr lang="en-US"/>
        </a:p>
      </dgm:t>
    </dgm:pt>
    <dgm:pt modelId="{A40049AF-D216-4220-A715-CDA828EA2E26}">
      <dgm:prSet/>
      <dgm:spPr/>
      <dgm:t>
        <a:bodyPr/>
        <a:lstStyle/>
        <a:p>
          <a:r>
            <a:rPr lang="en-US"/>
            <a:t>Academic Support:</a:t>
          </a:r>
        </a:p>
      </dgm:t>
    </dgm:pt>
    <dgm:pt modelId="{63BF80D8-D45C-45AD-AA77-FBF13D2A2D33}" type="parTrans" cxnId="{380823DC-A64B-4F50-A6F8-249F167B85F7}">
      <dgm:prSet/>
      <dgm:spPr/>
      <dgm:t>
        <a:bodyPr/>
        <a:lstStyle/>
        <a:p>
          <a:endParaRPr lang="en-US"/>
        </a:p>
      </dgm:t>
    </dgm:pt>
    <dgm:pt modelId="{E0778BB5-D7AD-41F9-B7D8-C7BEF6382C56}" type="sibTrans" cxnId="{380823DC-A64B-4F50-A6F8-249F167B85F7}">
      <dgm:prSet/>
      <dgm:spPr/>
      <dgm:t>
        <a:bodyPr/>
        <a:lstStyle/>
        <a:p>
          <a:endParaRPr lang="en-US"/>
        </a:p>
      </dgm:t>
    </dgm:pt>
    <dgm:pt modelId="{0ED79307-3046-44BC-8BB3-F5E139F9EA26}">
      <dgm:prSet/>
      <dgm:spPr/>
      <dgm:t>
        <a:bodyPr/>
        <a:lstStyle/>
        <a:p>
          <a:r>
            <a:rPr lang="en-US"/>
            <a:t>School Enrollment</a:t>
          </a:r>
        </a:p>
      </dgm:t>
    </dgm:pt>
    <dgm:pt modelId="{8D6853B0-CC04-4A7C-9113-E64DC6BDEA9C}" type="parTrans" cxnId="{FDB64B2E-4D60-4323-AE8D-AF476D35DE9C}">
      <dgm:prSet/>
      <dgm:spPr/>
      <dgm:t>
        <a:bodyPr/>
        <a:lstStyle/>
        <a:p>
          <a:endParaRPr lang="en-US"/>
        </a:p>
      </dgm:t>
    </dgm:pt>
    <dgm:pt modelId="{DCA11EC1-FB34-4506-853F-E0BA02CDA000}" type="sibTrans" cxnId="{FDB64B2E-4D60-4323-AE8D-AF476D35DE9C}">
      <dgm:prSet/>
      <dgm:spPr/>
      <dgm:t>
        <a:bodyPr/>
        <a:lstStyle/>
        <a:p>
          <a:endParaRPr lang="en-US"/>
        </a:p>
      </dgm:t>
    </dgm:pt>
    <dgm:pt modelId="{0FEFA26F-9460-4E4C-9134-F4B1C3BFD84F}">
      <dgm:prSet/>
      <dgm:spPr/>
      <dgm:t>
        <a:bodyPr/>
        <a:lstStyle/>
        <a:p>
          <a:r>
            <a:rPr lang="en-US"/>
            <a:t>Transcript and IEP requests</a:t>
          </a:r>
        </a:p>
      </dgm:t>
    </dgm:pt>
    <dgm:pt modelId="{B1EA715C-CE76-4947-8421-C71504F51766}" type="parTrans" cxnId="{7E4C5DF9-5910-40C6-B989-0A8375EC982A}">
      <dgm:prSet/>
      <dgm:spPr/>
      <dgm:t>
        <a:bodyPr/>
        <a:lstStyle/>
        <a:p>
          <a:endParaRPr lang="en-US"/>
        </a:p>
      </dgm:t>
    </dgm:pt>
    <dgm:pt modelId="{4C6E4887-76F5-4BE1-B5D9-E01F794C3DFB}" type="sibTrans" cxnId="{7E4C5DF9-5910-40C6-B989-0A8375EC982A}">
      <dgm:prSet/>
      <dgm:spPr/>
      <dgm:t>
        <a:bodyPr/>
        <a:lstStyle/>
        <a:p>
          <a:endParaRPr lang="en-US"/>
        </a:p>
      </dgm:t>
    </dgm:pt>
    <dgm:pt modelId="{31D4498B-41CD-4335-9724-68A90F31D25F}">
      <dgm:prSet/>
      <dgm:spPr/>
      <dgm:t>
        <a:bodyPr/>
        <a:lstStyle/>
        <a:p>
          <a:r>
            <a:rPr lang="en-US"/>
            <a:t>Continued check ins on academic progress (grades, attendance, and school meetings with students)</a:t>
          </a:r>
        </a:p>
      </dgm:t>
    </dgm:pt>
    <dgm:pt modelId="{1BC2E1D9-9DA6-4F1E-BEAA-44334216CA40}" type="parTrans" cxnId="{77E640D2-4526-437B-B4CB-722DDE901471}">
      <dgm:prSet/>
      <dgm:spPr/>
      <dgm:t>
        <a:bodyPr/>
        <a:lstStyle/>
        <a:p>
          <a:endParaRPr lang="en-US"/>
        </a:p>
      </dgm:t>
    </dgm:pt>
    <dgm:pt modelId="{30EE3C09-E272-4A6E-855C-314631E58876}" type="sibTrans" cxnId="{77E640D2-4526-437B-B4CB-722DDE901471}">
      <dgm:prSet/>
      <dgm:spPr/>
      <dgm:t>
        <a:bodyPr/>
        <a:lstStyle/>
        <a:p>
          <a:endParaRPr lang="en-US"/>
        </a:p>
      </dgm:t>
    </dgm:pt>
    <dgm:pt modelId="{FE22F919-DB61-463C-B2F8-BC9387005B7D}">
      <dgm:prSet/>
      <dgm:spPr/>
      <dgm:t>
        <a:bodyPr/>
        <a:lstStyle/>
        <a:p>
          <a:r>
            <a:rPr lang="en-US"/>
            <a:t>EA attends any school meetings such as disciplinary, IEP, 504, etc. </a:t>
          </a:r>
        </a:p>
      </dgm:t>
    </dgm:pt>
    <dgm:pt modelId="{6384CA2A-5FDA-4F9D-8C35-4BC1FF915F77}" type="parTrans" cxnId="{356BB5A5-4D09-4798-B8DB-93BC0EF008B6}">
      <dgm:prSet/>
      <dgm:spPr/>
      <dgm:t>
        <a:bodyPr/>
        <a:lstStyle/>
        <a:p>
          <a:endParaRPr lang="en-US"/>
        </a:p>
      </dgm:t>
    </dgm:pt>
    <dgm:pt modelId="{C631FDEC-F59A-44DF-95B4-5C83DBEFEEC6}" type="sibTrans" cxnId="{356BB5A5-4D09-4798-B8DB-93BC0EF008B6}">
      <dgm:prSet/>
      <dgm:spPr/>
      <dgm:t>
        <a:bodyPr/>
        <a:lstStyle/>
        <a:p>
          <a:endParaRPr lang="en-US"/>
        </a:p>
      </dgm:t>
    </dgm:pt>
    <dgm:pt modelId="{37189141-4968-4443-9884-42C08A4A98B9}">
      <dgm:prSet/>
      <dgm:spPr/>
      <dgm:t>
        <a:bodyPr/>
        <a:lstStyle/>
        <a:p>
          <a:r>
            <a:rPr lang="en-US"/>
            <a:t>Community Based Referrals:</a:t>
          </a:r>
        </a:p>
      </dgm:t>
    </dgm:pt>
    <dgm:pt modelId="{8C0A86E0-CE8C-451A-B318-E25293243386}" type="parTrans" cxnId="{C657EA5D-4EAB-4625-B937-47F2A15A8713}">
      <dgm:prSet/>
      <dgm:spPr/>
      <dgm:t>
        <a:bodyPr/>
        <a:lstStyle/>
        <a:p>
          <a:endParaRPr lang="en-US"/>
        </a:p>
      </dgm:t>
    </dgm:pt>
    <dgm:pt modelId="{025AD304-CAAD-4DFA-A477-032D1E04EC03}" type="sibTrans" cxnId="{C657EA5D-4EAB-4625-B937-47F2A15A8713}">
      <dgm:prSet/>
      <dgm:spPr/>
      <dgm:t>
        <a:bodyPr/>
        <a:lstStyle/>
        <a:p>
          <a:endParaRPr lang="en-US"/>
        </a:p>
      </dgm:t>
    </dgm:pt>
    <dgm:pt modelId="{2C8E9AAD-3497-4D69-8122-785FE68879F0}">
      <dgm:prSet/>
      <dgm:spPr/>
      <dgm:t>
        <a:bodyPr/>
        <a:lstStyle/>
        <a:p>
          <a:r>
            <a:rPr lang="en-US"/>
            <a:t>Upon request Education Advocate refers students to other community based services to help assist with housing, mental health, substance use, medical, etc. </a:t>
          </a:r>
        </a:p>
      </dgm:t>
    </dgm:pt>
    <dgm:pt modelId="{8F66A189-8DB8-48FB-B16E-DDB0713F8725}" type="parTrans" cxnId="{3B668881-4058-490E-A754-4ADB2820BD7F}">
      <dgm:prSet/>
      <dgm:spPr/>
      <dgm:t>
        <a:bodyPr/>
        <a:lstStyle/>
        <a:p>
          <a:endParaRPr lang="en-US"/>
        </a:p>
      </dgm:t>
    </dgm:pt>
    <dgm:pt modelId="{0CB1CA97-7433-4465-BCC9-CCCD7C73634C}" type="sibTrans" cxnId="{3B668881-4058-490E-A754-4ADB2820BD7F}">
      <dgm:prSet/>
      <dgm:spPr/>
      <dgm:t>
        <a:bodyPr/>
        <a:lstStyle/>
        <a:p>
          <a:endParaRPr lang="en-US"/>
        </a:p>
      </dgm:t>
    </dgm:pt>
    <dgm:pt modelId="{449DD72D-BC8B-42A5-B13B-B965E51429D7}" type="pres">
      <dgm:prSet presAssocID="{0ED39A49-3FBD-46CE-AE34-98DEC848374D}" presName="linear" presStyleCnt="0">
        <dgm:presLayoutVars>
          <dgm:dir/>
          <dgm:animLvl val="lvl"/>
          <dgm:resizeHandles val="exact"/>
        </dgm:presLayoutVars>
      </dgm:prSet>
      <dgm:spPr/>
    </dgm:pt>
    <dgm:pt modelId="{74B9099C-9237-43FE-A2D5-F17BB78C2E1A}" type="pres">
      <dgm:prSet presAssocID="{3C43788F-8B06-4F1F-830D-FFD398F88A41}" presName="parentLin" presStyleCnt="0"/>
      <dgm:spPr/>
    </dgm:pt>
    <dgm:pt modelId="{D664B02A-2BBF-4A45-A442-AAEA4880E2E4}" type="pres">
      <dgm:prSet presAssocID="{3C43788F-8B06-4F1F-830D-FFD398F88A41}" presName="parentLeftMargin" presStyleLbl="node1" presStyleIdx="0" presStyleCnt="4"/>
      <dgm:spPr/>
    </dgm:pt>
    <dgm:pt modelId="{58F37ED3-5591-4F47-8CCA-707E79ED8724}" type="pres">
      <dgm:prSet presAssocID="{3C43788F-8B06-4F1F-830D-FFD398F88A41}" presName="parentText" presStyleLbl="node1" presStyleIdx="0" presStyleCnt="4">
        <dgm:presLayoutVars>
          <dgm:chMax val="0"/>
          <dgm:bulletEnabled val="1"/>
        </dgm:presLayoutVars>
      </dgm:prSet>
      <dgm:spPr/>
    </dgm:pt>
    <dgm:pt modelId="{B9E459F0-3D10-4250-B3C1-E95296EBF855}" type="pres">
      <dgm:prSet presAssocID="{3C43788F-8B06-4F1F-830D-FFD398F88A41}" presName="negativeSpace" presStyleCnt="0"/>
      <dgm:spPr/>
    </dgm:pt>
    <dgm:pt modelId="{D8C9BF91-2FCF-43EC-80AF-704002DEEDBA}" type="pres">
      <dgm:prSet presAssocID="{3C43788F-8B06-4F1F-830D-FFD398F88A41}" presName="childText" presStyleLbl="conFgAcc1" presStyleIdx="0" presStyleCnt="4">
        <dgm:presLayoutVars>
          <dgm:bulletEnabled val="1"/>
        </dgm:presLayoutVars>
      </dgm:prSet>
      <dgm:spPr/>
    </dgm:pt>
    <dgm:pt modelId="{469A6342-4C3F-4F9D-A473-4DC66E500914}" type="pres">
      <dgm:prSet presAssocID="{3AE98C26-463D-414E-8B23-FDFE4D2AD2A3}" presName="spaceBetweenRectangles" presStyleCnt="0"/>
      <dgm:spPr/>
    </dgm:pt>
    <dgm:pt modelId="{00843E2F-DD95-4064-B8CE-ADB3C546BDC4}" type="pres">
      <dgm:prSet presAssocID="{AD38E09B-A1A7-42A9-B269-10ACBA102ECF}" presName="parentLin" presStyleCnt="0"/>
      <dgm:spPr/>
    </dgm:pt>
    <dgm:pt modelId="{85A7351E-D2FA-4EB3-9510-2AD81C63D942}" type="pres">
      <dgm:prSet presAssocID="{AD38E09B-A1A7-42A9-B269-10ACBA102ECF}" presName="parentLeftMargin" presStyleLbl="node1" presStyleIdx="0" presStyleCnt="4"/>
      <dgm:spPr/>
    </dgm:pt>
    <dgm:pt modelId="{E24CE4E8-F69C-451D-8DBD-20902E340427}" type="pres">
      <dgm:prSet presAssocID="{AD38E09B-A1A7-42A9-B269-10ACBA102ECF}" presName="parentText" presStyleLbl="node1" presStyleIdx="1" presStyleCnt="4">
        <dgm:presLayoutVars>
          <dgm:chMax val="0"/>
          <dgm:bulletEnabled val="1"/>
        </dgm:presLayoutVars>
      </dgm:prSet>
      <dgm:spPr/>
    </dgm:pt>
    <dgm:pt modelId="{91ED929C-8399-4CD9-BE07-8377115BA03F}" type="pres">
      <dgm:prSet presAssocID="{AD38E09B-A1A7-42A9-B269-10ACBA102ECF}" presName="negativeSpace" presStyleCnt="0"/>
      <dgm:spPr/>
    </dgm:pt>
    <dgm:pt modelId="{98A89221-1072-4067-8A03-E7F777188881}" type="pres">
      <dgm:prSet presAssocID="{AD38E09B-A1A7-42A9-B269-10ACBA102ECF}" presName="childText" presStyleLbl="conFgAcc1" presStyleIdx="1" presStyleCnt="4">
        <dgm:presLayoutVars>
          <dgm:bulletEnabled val="1"/>
        </dgm:presLayoutVars>
      </dgm:prSet>
      <dgm:spPr/>
    </dgm:pt>
    <dgm:pt modelId="{1720B9F3-6FF9-4815-A843-9533CC7DE4E6}" type="pres">
      <dgm:prSet presAssocID="{71BD7401-6DBC-4842-BE07-AF1C74447176}" presName="spaceBetweenRectangles" presStyleCnt="0"/>
      <dgm:spPr/>
    </dgm:pt>
    <dgm:pt modelId="{11862251-C927-4E95-8404-C6B2F11EFCB4}" type="pres">
      <dgm:prSet presAssocID="{A40049AF-D216-4220-A715-CDA828EA2E26}" presName="parentLin" presStyleCnt="0"/>
      <dgm:spPr/>
    </dgm:pt>
    <dgm:pt modelId="{7CAE7D89-AF3A-4F16-876A-4F3A3C57EA92}" type="pres">
      <dgm:prSet presAssocID="{A40049AF-D216-4220-A715-CDA828EA2E26}" presName="parentLeftMargin" presStyleLbl="node1" presStyleIdx="1" presStyleCnt="4"/>
      <dgm:spPr/>
    </dgm:pt>
    <dgm:pt modelId="{B6BC2937-58D4-4E0D-8270-7F05C438A7EE}" type="pres">
      <dgm:prSet presAssocID="{A40049AF-D216-4220-A715-CDA828EA2E26}" presName="parentText" presStyleLbl="node1" presStyleIdx="2" presStyleCnt="4">
        <dgm:presLayoutVars>
          <dgm:chMax val="0"/>
          <dgm:bulletEnabled val="1"/>
        </dgm:presLayoutVars>
      </dgm:prSet>
      <dgm:spPr/>
    </dgm:pt>
    <dgm:pt modelId="{FA05691E-FB86-4020-851C-8CDB69D409FE}" type="pres">
      <dgm:prSet presAssocID="{A40049AF-D216-4220-A715-CDA828EA2E26}" presName="negativeSpace" presStyleCnt="0"/>
      <dgm:spPr/>
    </dgm:pt>
    <dgm:pt modelId="{093D4D33-DCC8-4901-AF98-421AA97AA9D9}" type="pres">
      <dgm:prSet presAssocID="{A40049AF-D216-4220-A715-CDA828EA2E26}" presName="childText" presStyleLbl="conFgAcc1" presStyleIdx="2" presStyleCnt="4">
        <dgm:presLayoutVars>
          <dgm:bulletEnabled val="1"/>
        </dgm:presLayoutVars>
      </dgm:prSet>
      <dgm:spPr/>
    </dgm:pt>
    <dgm:pt modelId="{73D4D286-7D62-45D6-9AAF-31A1E4B15FFC}" type="pres">
      <dgm:prSet presAssocID="{E0778BB5-D7AD-41F9-B7D8-C7BEF6382C56}" presName="spaceBetweenRectangles" presStyleCnt="0"/>
      <dgm:spPr/>
    </dgm:pt>
    <dgm:pt modelId="{A86284A6-B33C-4E02-B7AA-C182C3193FA1}" type="pres">
      <dgm:prSet presAssocID="{37189141-4968-4443-9884-42C08A4A98B9}" presName="parentLin" presStyleCnt="0"/>
      <dgm:spPr/>
    </dgm:pt>
    <dgm:pt modelId="{7AAF0893-A966-474A-85B3-1D4BC4E0BAAD}" type="pres">
      <dgm:prSet presAssocID="{37189141-4968-4443-9884-42C08A4A98B9}" presName="parentLeftMargin" presStyleLbl="node1" presStyleIdx="2" presStyleCnt="4"/>
      <dgm:spPr/>
    </dgm:pt>
    <dgm:pt modelId="{0A15BC54-B276-4AD9-ABF3-67E2DC17579A}" type="pres">
      <dgm:prSet presAssocID="{37189141-4968-4443-9884-42C08A4A98B9}" presName="parentText" presStyleLbl="node1" presStyleIdx="3" presStyleCnt="4">
        <dgm:presLayoutVars>
          <dgm:chMax val="0"/>
          <dgm:bulletEnabled val="1"/>
        </dgm:presLayoutVars>
      </dgm:prSet>
      <dgm:spPr/>
    </dgm:pt>
    <dgm:pt modelId="{6962D772-D10C-4D16-81C1-59D8A1C3EB30}" type="pres">
      <dgm:prSet presAssocID="{37189141-4968-4443-9884-42C08A4A98B9}" presName="negativeSpace" presStyleCnt="0"/>
      <dgm:spPr/>
    </dgm:pt>
    <dgm:pt modelId="{D35A0B35-5397-48F5-9D55-57C391054A1D}" type="pres">
      <dgm:prSet presAssocID="{37189141-4968-4443-9884-42C08A4A98B9}" presName="childText" presStyleLbl="conFgAcc1" presStyleIdx="3" presStyleCnt="4">
        <dgm:presLayoutVars>
          <dgm:bulletEnabled val="1"/>
        </dgm:presLayoutVars>
      </dgm:prSet>
      <dgm:spPr/>
    </dgm:pt>
  </dgm:ptLst>
  <dgm:cxnLst>
    <dgm:cxn modelId="{D94D8503-BA0F-4672-9076-B588045AD2D3}" type="presOf" srcId="{0ED79307-3046-44BC-8BB3-F5E139F9EA26}" destId="{093D4D33-DCC8-4901-AF98-421AA97AA9D9}" srcOrd="0" destOrd="0" presId="urn:microsoft.com/office/officeart/2005/8/layout/list1"/>
    <dgm:cxn modelId="{F41D8E0D-C4A5-4938-A269-BFAD07D97E63}" type="presOf" srcId="{0ED39A49-3FBD-46CE-AE34-98DEC848374D}" destId="{449DD72D-BC8B-42A5-B13B-B965E51429D7}" srcOrd="0" destOrd="0" presId="urn:microsoft.com/office/officeart/2005/8/layout/list1"/>
    <dgm:cxn modelId="{36EFFD0E-00BA-45FB-AA38-02DE81C7AD9B}" type="presOf" srcId="{A40049AF-D216-4220-A715-CDA828EA2E26}" destId="{7CAE7D89-AF3A-4F16-876A-4F3A3C57EA92}" srcOrd="0" destOrd="0" presId="urn:microsoft.com/office/officeart/2005/8/layout/list1"/>
    <dgm:cxn modelId="{87923320-0335-4DA1-8902-95A24FF185BF}" type="presOf" srcId="{37189141-4968-4443-9884-42C08A4A98B9}" destId="{0A15BC54-B276-4AD9-ABF3-67E2DC17579A}" srcOrd="1" destOrd="0" presId="urn:microsoft.com/office/officeart/2005/8/layout/list1"/>
    <dgm:cxn modelId="{06D92829-DC32-4028-BFAF-A3A698C8EC8C}" type="presOf" srcId="{31D4498B-41CD-4335-9724-68A90F31D25F}" destId="{093D4D33-DCC8-4901-AF98-421AA97AA9D9}" srcOrd="0" destOrd="2" presId="urn:microsoft.com/office/officeart/2005/8/layout/list1"/>
    <dgm:cxn modelId="{FDB64B2E-4D60-4323-AE8D-AF476D35DE9C}" srcId="{A40049AF-D216-4220-A715-CDA828EA2E26}" destId="{0ED79307-3046-44BC-8BB3-F5E139F9EA26}" srcOrd="0" destOrd="0" parTransId="{8D6853B0-CC04-4A7C-9113-E64DC6BDEA9C}" sibTransId="{DCA11EC1-FB34-4506-853F-E0BA02CDA000}"/>
    <dgm:cxn modelId="{3377A42F-E503-4CC0-A503-F2DBB4AB8A06}" type="presOf" srcId="{2C8E9AAD-3497-4D69-8122-785FE68879F0}" destId="{D35A0B35-5397-48F5-9D55-57C391054A1D}" srcOrd="0" destOrd="0" presId="urn:microsoft.com/office/officeart/2005/8/layout/list1"/>
    <dgm:cxn modelId="{B32D2831-31FF-4AE6-9209-EA46C41418C7}" type="presOf" srcId="{2A32F98A-49D5-42C6-9E06-1756A55DE5D6}" destId="{D8C9BF91-2FCF-43EC-80AF-704002DEEDBA}" srcOrd="0" destOrd="1" presId="urn:microsoft.com/office/officeart/2005/8/layout/list1"/>
    <dgm:cxn modelId="{82AC4536-7494-4BD8-9818-A9D20E7D51A9}" srcId="{AD38E09B-A1A7-42A9-B269-10ACBA102ECF}" destId="{425593AB-AF6D-481E-ADE6-D95AB172D5EE}" srcOrd="0" destOrd="0" parTransId="{6984FD5A-D3A2-4FEB-ACB9-7DB056DBF563}" sibTransId="{6BA74A83-9C59-40FA-8B24-A728AA249FA1}"/>
    <dgm:cxn modelId="{C657EA5D-4EAB-4625-B937-47F2A15A8713}" srcId="{0ED39A49-3FBD-46CE-AE34-98DEC848374D}" destId="{37189141-4968-4443-9884-42C08A4A98B9}" srcOrd="3" destOrd="0" parTransId="{8C0A86E0-CE8C-451A-B318-E25293243386}" sibTransId="{025AD304-CAAD-4DFA-A477-032D1E04EC03}"/>
    <dgm:cxn modelId="{B473A066-7313-4500-9B10-975C8B1F2BA9}" srcId="{0ED39A49-3FBD-46CE-AE34-98DEC848374D}" destId="{3C43788F-8B06-4F1F-830D-FFD398F88A41}" srcOrd="0" destOrd="0" parTransId="{CF22B448-7675-4B73-91B9-7FE4A89C2399}" sibTransId="{3AE98C26-463D-414E-8B23-FDFE4D2AD2A3}"/>
    <dgm:cxn modelId="{6663B06A-4819-4A0F-9C2B-A86B0B33743B}" type="presOf" srcId="{FE22F919-DB61-463C-B2F8-BC9387005B7D}" destId="{093D4D33-DCC8-4901-AF98-421AA97AA9D9}" srcOrd="0" destOrd="3" presId="urn:microsoft.com/office/officeart/2005/8/layout/list1"/>
    <dgm:cxn modelId="{8CB9FD6D-DCEB-4980-9DD0-951C34C6CF3D}" type="presOf" srcId="{0FEFA26F-9460-4E4C-9134-F4B1C3BFD84F}" destId="{093D4D33-DCC8-4901-AF98-421AA97AA9D9}" srcOrd="0" destOrd="1" presId="urn:microsoft.com/office/officeart/2005/8/layout/list1"/>
    <dgm:cxn modelId="{53F83350-3E61-46B4-B182-3C0ABC151CD6}" type="presOf" srcId="{425593AB-AF6D-481E-ADE6-D95AB172D5EE}" destId="{98A89221-1072-4067-8A03-E7F777188881}" srcOrd="0" destOrd="0" presId="urn:microsoft.com/office/officeart/2005/8/layout/list1"/>
    <dgm:cxn modelId="{0B9FA275-D209-46A4-8B0D-B817FA079B2F}" type="presOf" srcId="{3C43788F-8B06-4F1F-830D-FFD398F88A41}" destId="{D664B02A-2BBF-4A45-A442-AAEA4880E2E4}" srcOrd="0" destOrd="0" presId="urn:microsoft.com/office/officeart/2005/8/layout/list1"/>
    <dgm:cxn modelId="{CA9B1D58-AB64-4371-802C-BEA4A94CE744}" type="presOf" srcId="{E5D7B269-7A22-40F7-890D-65803A3C0451}" destId="{D8C9BF91-2FCF-43EC-80AF-704002DEEDBA}" srcOrd="0" destOrd="0" presId="urn:microsoft.com/office/officeart/2005/8/layout/list1"/>
    <dgm:cxn modelId="{21EFE478-3CD4-44CE-BB60-DAEF22FA102D}" type="presOf" srcId="{74586262-090E-40DB-9B01-99CC2A6A142C}" destId="{D8C9BF91-2FCF-43EC-80AF-704002DEEDBA}" srcOrd="0" destOrd="2" presId="urn:microsoft.com/office/officeart/2005/8/layout/list1"/>
    <dgm:cxn modelId="{4DBEF259-0D95-4CF2-9802-3FBEB0CF58CB}" type="presOf" srcId="{37189141-4968-4443-9884-42C08A4A98B9}" destId="{7AAF0893-A966-474A-85B3-1D4BC4E0BAAD}" srcOrd="0" destOrd="0" presId="urn:microsoft.com/office/officeart/2005/8/layout/list1"/>
    <dgm:cxn modelId="{87061A7A-E32A-4765-B2CA-C41E5AE3C0DF}" type="presOf" srcId="{AD38E09B-A1A7-42A9-B269-10ACBA102ECF}" destId="{85A7351E-D2FA-4EB3-9510-2AD81C63D942}" srcOrd="0" destOrd="0" presId="urn:microsoft.com/office/officeart/2005/8/layout/list1"/>
    <dgm:cxn modelId="{1FB8917D-77E8-4DE3-82CA-7450B773BBA6}" type="presOf" srcId="{F430580F-632B-4B12-87A7-DD5378DBFE3B}" destId="{D8C9BF91-2FCF-43EC-80AF-704002DEEDBA}" srcOrd="0" destOrd="3" presId="urn:microsoft.com/office/officeart/2005/8/layout/list1"/>
    <dgm:cxn modelId="{1031F77F-49A6-4F41-9BB8-6C5175DED113}" srcId="{3C43788F-8B06-4F1F-830D-FFD398F88A41}" destId="{F430580F-632B-4B12-87A7-DD5378DBFE3B}" srcOrd="3" destOrd="0" parTransId="{1956B1B1-1F16-433D-B22D-EA52B95FC761}" sibTransId="{75FC655F-5E5E-428A-BA14-E55693464802}"/>
    <dgm:cxn modelId="{3B668881-4058-490E-A754-4ADB2820BD7F}" srcId="{37189141-4968-4443-9884-42C08A4A98B9}" destId="{2C8E9AAD-3497-4D69-8122-785FE68879F0}" srcOrd="0" destOrd="0" parTransId="{8F66A189-8DB8-48FB-B16E-DDB0713F8725}" sibTransId="{0CB1CA97-7433-4465-BCC9-CCCD7C73634C}"/>
    <dgm:cxn modelId="{70B02388-D1ED-4CED-8217-9E4D55E37D19}" srcId="{3C43788F-8B06-4F1F-830D-FFD398F88A41}" destId="{2A32F98A-49D5-42C6-9E06-1756A55DE5D6}" srcOrd="1" destOrd="0" parTransId="{49244191-BB57-4CEA-8A79-4E864CA38219}" sibTransId="{7EA3877B-1D33-4333-A790-CA408AF03675}"/>
    <dgm:cxn modelId="{F673409E-42C5-4A71-90BA-FCB770B498AD}" type="presOf" srcId="{A40049AF-D216-4220-A715-CDA828EA2E26}" destId="{B6BC2937-58D4-4E0D-8270-7F05C438A7EE}" srcOrd="1" destOrd="0" presId="urn:microsoft.com/office/officeart/2005/8/layout/list1"/>
    <dgm:cxn modelId="{02DDA4A2-DCFB-4243-83B3-414AE58FC9FB}" type="presOf" srcId="{AD38E09B-A1A7-42A9-B269-10ACBA102ECF}" destId="{E24CE4E8-F69C-451D-8DBD-20902E340427}" srcOrd="1" destOrd="0" presId="urn:microsoft.com/office/officeart/2005/8/layout/list1"/>
    <dgm:cxn modelId="{356BB5A5-4D09-4798-B8DB-93BC0EF008B6}" srcId="{A40049AF-D216-4220-A715-CDA828EA2E26}" destId="{FE22F919-DB61-463C-B2F8-BC9387005B7D}" srcOrd="3" destOrd="0" parTransId="{6384CA2A-5FDA-4F9D-8C35-4BC1FF915F77}" sibTransId="{C631FDEC-F59A-44DF-95B4-5C83DBEFEEC6}"/>
    <dgm:cxn modelId="{311295BB-D998-40B9-B3F0-3A205B3FA5AD}" srcId="{0ED39A49-3FBD-46CE-AE34-98DEC848374D}" destId="{AD38E09B-A1A7-42A9-B269-10ACBA102ECF}" srcOrd="1" destOrd="0" parTransId="{180B5BA3-F2A8-4660-BA43-68F4DCD6B68E}" sibTransId="{71BD7401-6DBC-4842-BE07-AF1C74447176}"/>
    <dgm:cxn modelId="{77E640D2-4526-437B-B4CB-722DDE901471}" srcId="{A40049AF-D216-4220-A715-CDA828EA2E26}" destId="{31D4498B-41CD-4335-9724-68A90F31D25F}" srcOrd="2" destOrd="0" parTransId="{1BC2E1D9-9DA6-4F1E-BEAA-44334216CA40}" sibTransId="{30EE3C09-E272-4A6E-855C-314631E58876}"/>
    <dgm:cxn modelId="{B09F84D2-71B7-464C-AD61-472056F06853}" type="presOf" srcId="{3C43788F-8B06-4F1F-830D-FFD398F88A41}" destId="{58F37ED3-5591-4F47-8CCA-707E79ED8724}" srcOrd="1" destOrd="0" presId="urn:microsoft.com/office/officeart/2005/8/layout/list1"/>
    <dgm:cxn modelId="{380823DC-A64B-4F50-A6F8-249F167B85F7}" srcId="{0ED39A49-3FBD-46CE-AE34-98DEC848374D}" destId="{A40049AF-D216-4220-A715-CDA828EA2E26}" srcOrd="2" destOrd="0" parTransId="{63BF80D8-D45C-45AD-AA77-FBF13D2A2D33}" sibTransId="{E0778BB5-D7AD-41F9-B7D8-C7BEF6382C56}"/>
    <dgm:cxn modelId="{F8775DE3-83F4-485F-9768-7990C9303549}" srcId="{3C43788F-8B06-4F1F-830D-FFD398F88A41}" destId="{74586262-090E-40DB-9B01-99CC2A6A142C}" srcOrd="2" destOrd="0" parTransId="{AD6509B0-DD1F-4EC7-B4FA-A0A55BDC72FC}" sibTransId="{1B038789-FB78-4007-AABE-C148956B14FE}"/>
    <dgm:cxn modelId="{9DBC10E4-60E8-4650-9347-171B145E36B0}" srcId="{3C43788F-8B06-4F1F-830D-FFD398F88A41}" destId="{E5D7B269-7A22-40F7-890D-65803A3C0451}" srcOrd="0" destOrd="0" parTransId="{4D13ED55-F851-4A0E-A65B-5AF4B2994232}" sibTransId="{340C4511-98C2-48A9-9B3B-38BC80FDF5ED}"/>
    <dgm:cxn modelId="{7E4C5DF9-5910-40C6-B989-0A8375EC982A}" srcId="{A40049AF-D216-4220-A715-CDA828EA2E26}" destId="{0FEFA26F-9460-4E4C-9134-F4B1C3BFD84F}" srcOrd="1" destOrd="0" parTransId="{B1EA715C-CE76-4947-8421-C71504F51766}" sibTransId="{4C6E4887-76F5-4BE1-B5D9-E01F794C3DFB}"/>
    <dgm:cxn modelId="{72804401-D475-470E-9A80-7F5F495F9519}" type="presParOf" srcId="{449DD72D-BC8B-42A5-B13B-B965E51429D7}" destId="{74B9099C-9237-43FE-A2D5-F17BB78C2E1A}" srcOrd="0" destOrd="0" presId="urn:microsoft.com/office/officeart/2005/8/layout/list1"/>
    <dgm:cxn modelId="{1089BF72-9180-4042-B947-56B53B9E32F4}" type="presParOf" srcId="{74B9099C-9237-43FE-A2D5-F17BB78C2E1A}" destId="{D664B02A-2BBF-4A45-A442-AAEA4880E2E4}" srcOrd="0" destOrd="0" presId="urn:microsoft.com/office/officeart/2005/8/layout/list1"/>
    <dgm:cxn modelId="{3C8D62CB-F841-492E-9D8B-963B008ECC24}" type="presParOf" srcId="{74B9099C-9237-43FE-A2D5-F17BB78C2E1A}" destId="{58F37ED3-5591-4F47-8CCA-707E79ED8724}" srcOrd="1" destOrd="0" presId="urn:microsoft.com/office/officeart/2005/8/layout/list1"/>
    <dgm:cxn modelId="{4D0993D1-B537-4451-944C-F5668F0ABC90}" type="presParOf" srcId="{449DD72D-BC8B-42A5-B13B-B965E51429D7}" destId="{B9E459F0-3D10-4250-B3C1-E95296EBF855}" srcOrd="1" destOrd="0" presId="urn:microsoft.com/office/officeart/2005/8/layout/list1"/>
    <dgm:cxn modelId="{BA2A238F-6AE5-4156-829C-B3141B2E8F8C}" type="presParOf" srcId="{449DD72D-BC8B-42A5-B13B-B965E51429D7}" destId="{D8C9BF91-2FCF-43EC-80AF-704002DEEDBA}" srcOrd="2" destOrd="0" presId="urn:microsoft.com/office/officeart/2005/8/layout/list1"/>
    <dgm:cxn modelId="{4B33367C-58BA-4C66-B974-CC96080D5B3D}" type="presParOf" srcId="{449DD72D-BC8B-42A5-B13B-B965E51429D7}" destId="{469A6342-4C3F-4F9D-A473-4DC66E500914}" srcOrd="3" destOrd="0" presId="urn:microsoft.com/office/officeart/2005/8/layout/list1"/>
    <dgm:cxn modelId="{93503595-1048-4D24-88AD-A9AD797A34D7}" type="presParOf" srcId="{449DD72D-BC8B-42A5-B13B-B965E51429D7}" destId="{00843E2F-DD95-4064-B8CE-ADB3C546BDC4}" srcOrd="4" destOrd="0" presId="urn:microsoft.com/office/officeart/2005/8/layout/list1"/>
    <dgm:cxn modelId="{1EF0934C-3C59-44A8-94D8-9437F8B6D0BB}" type="presParOf" srcId="{00843E2F-DD95-4064-B8CE-ADB3C546BDC4}" destId="{85A7351E-D2FA-4EB3-9510-2AD81C63D942}" srcOrd="0" destOrd="0" presId="urn:microsoft.com/office/officeart/2005/8/layout/list1"/>
    <dgm:cxn modelId="{3C83121D-7A8F-45F6-8AEA-E27E6FE34BE8}" type="presParOf" srcId="{00843E2F-DD95-4064-B8CE-ADB3C546BDC4}" destId="{E24CE4E8-F69C-451D-8DBD-20902E340427}" srcOrd="1" destOrd="0" presId="urn:microsoft.com/office/officeart/2005/8/layout/list1"/>
    <dgm:cxn modelId="{70BF83D6-03A4-4282-9F61-27647DCE2C81}" type="presParOf" srcId="{449DD72D-BC8B-42A5-B13B-B965E51429D7}" destId="{91ED929C-8399-4CD9-BE07-8377115BA03F}" srcOrd="5" destOrd="0" presId="urn:microsoft.com/office/officeart/2005/8/layout/list1"/>
    <dgm:cxn modelId="{7034465F-7C67-4CE3-B5AF-3D2109DD534C}" type="presParOf" srcId="{449DD72D-BC8B-42A5-B13B-B965E51429D7}" destId="{98A89221-1072-4067-8A03-E7F777188881}" srcOrd="6" destOrd="0" presId="urn:microsoft.com/office/officeart/2005/8/layout/list1"/>
    <dgm:cxn modelId="{CA9398CB-BEC8-4CD5-BFD1-D440EAC05416}" type="presParOf" srcId="{449DD72D-BC8B-42A5-B13B-B965E51429D7}" destId="{1720B9F3-6FF9-4815-A843-9533CC7DE4E6}" srcOrd="7" destOrd="0" presId="urn:microsoft.com/office/officeart/2005/8/layout/list1"/>
    <dgm:cxn modelId="{E50DF569-1D44-4B04-B62A-F9784BF06526}" type="presParOf" srcId="{449DD72D-BC8B-42A5-B13B-B965E51429D7}" destId="{11862251-C927-4E95-8404-C6B2F11EFCB4}" srcOrd="8" destOrd="0" presId="urn:microsoft.com/office/officeart/2005/8/layout/list1"/>
    <dgm:cxn modelId="{4D7D241C-5E11-4707-B039-ACDE1F89F374}" type="presParOf" srcId="{11862251-C927-4E95-8404-C6B2F11EFCB4}" destId="{7CAE7D89-AF3A-4F16-876A-4F3A3C57EA92}" srcOrd="0" destOrd="0" presId="urn:microsoft.com/office/officeart/2005/8/layout/list1"/>
    <dgm:cxn modelId="{14A06ECE-D9FF-429C-B01F-60840B6C4F73}" type="presParOf" srcId="{11862251-C927-4E95-8404-C6B2F11EFCB4}" destId="{B6BC2937-58D4-4E0D-8270-7F05C438A7EE}" srcOrd="1" destOrd="0" presId="urn:microsoft.com/office/officeart/2005/8/layout/list1"/>
    <dgm:cxn modelId="{D46FB5A4-8F48-468D-B6A2-06090FE88A59}" type="presParOf" srcId="{449DD72D-BC8B-42A5-B13B-B965E51429D7}" destId="{FA05691E-FB86-4020-851C-8CDB69D409FE}" srcOrd="9" destOrd="0" presId="urn:microsoft.com/office/officeart/2005/8/layout/list1"/>
    <dgm:cxn modelId="{B2CCE269-8840-442B-BEE2-EE774B6C7411}" type="presParOf" srcId="{449DD72D-BC8B-42A5-B13B-B965E51429D7}" destId="{093D4D33-DCC8-4901-AF98-421AA97AA9D9}" srcOrd="10" destOrd="0" presId="urn:microsoft.com/office/officeart/2005/8/layout/list1"/>
    <dgm:cxn modelId="{F57145A0-3DFC-47E4-892A-212F0D675630}" type="presParOf" srcId="{449DD72D-BC8B-42A5-B13B-B965E51429D7}" destId="{73D4D286-7D62-45D6-9AAF-31A1E4B15FFC}" srcOrd="11" destOrd="0" presId="urn:microsoft.com/office/officeart/2005/8/layout/list1"/>
    <dgm:cxn modelId="{D51A9BD3-602E-40A9-924A-3E01C04732F5}" type="presParOf" srcId="{449DD72D-BC8B-42A5-B13B-B965E51429D7}" destId="{A86284A6-B33C-4E02-B7AA-C182C3193FA1}" srcOrd="12" destOrd="0" presId="urn:microsoft.com/office/officeart/2005/8/layout/list1"/>
    <dgm:cxn modelId="{DDA0F3B6-F883-4F3E-949F-84B97D7741E8}" type="presParOf" srcId="{A86284A6-B33C-4E02-B7AA-C182C3193FA1}" destId="{7AAF0893-A966-474A-85B3-1D4BC4E0BAAD}" srcOrd="0" destOrd="0" presId="urn:microsoft.com/office/officeart/2005/8/layout/list1"/>
    <dgm:cxn modelId="{0DE65BDE-81CD-42E5-96AE-8561420630B5}" type="presParOf" srcId="{A86284A6-B33C-4E02-B7AA-C182C3193FA1}" destId="{0A15BC54-B276-4AD9-ABF3-67E2DC17579A}" srcOrd="1" destOrd="0" presId="urn:microsoft.com/office/officeart/2005/8/layout/list1"/>
    <dgm:cxn modelId="{02393D49-4281-4C56-8117-F429BCF6E132}" type="presParOf" srcId="{449DD72D-BC8B-42A5-B13B-B965E51429D7}" destId="{6962D772-D10C-4D16-81C1-59D8A1C3EB30}" srcOrd="13" destOrd="0" presId="urn:microsoft.com/office/officeart/2005/8/layout/list1"/>
    <dgm:cxn modelId="{04E3E565-C183-4EF8-975A-9BCBA1D6580D}" type="presParOf" srcId="{449DD72D-BC8B-42A5-B13B-B965E51429D7}" destId="{D35A0B35-5397-48F5-9D55-57C391054A1D}"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05F7933-F5DA-4069-BEE9-AA4A30EA1D9D}" type="doc">
      <dgm:prSet loTypeId="urn:microsoft.com/office/officeart/2016/7/layout/VerticalDownArrowProcess" loCatId="process" qsTypeId="urn:microsoft.com/office/officeart/2005/8/quickstyle/simple1" qsCatId="simple" csTypeId="urn:microsoft.com/office/officeart/2005/8/colors/colorful2" csCatId="colorful"/>
      <dgm:spPr/>
      <dgm:t>
        <a:bodyPr/>
        <a:lstStyle/>
        <a:p>
          <a:endParaRPr lang="en-US"/>
        </a:p>
      </dgm:t>
    </dgm:pt>
    <dgm:pt modelId="{6D2E2C9A-58E1-49A2-8E87-C660E77BE265}">
      <dgm:prSet/>
      <dgm:spPr/>
      <dgm:t>
        <a:bodyPr/>
        <a:lstStyle/>
        <a:p>
          <a:r>
            <a:rPr lang="en-US"/>
            <a:t>Step 1</a:t>
          </a:r>
        </a:p>
      </dgm:t>
    </dgm:pt>
    <dgm:pt modelId="{D033E80D-C710-4C0C-8425-963691FBAF24}" type="parTrans" cxnId="{96813E00-77EF-44AA-B938-BC8E3B7E410A}">
      <dgm:prSet/>
      <dgm:spPr/>
      <dgm:t>
        <a:bodyPr/>
        <a:lstStyle/>
        <a:p>
          <a:endParaRPr lang="en-US"/>
        </a:p>
      </dgm:t>
    </dgm:pt>
    <dgm:pt modelId="{285EEF4A-EB3D-41AB-8E43-E97D26EAFD9A}" type="sibTrans" cxnId="{96813E00-77EF-44AA-B938-BC8E3B7E410A}">
      <dgm:prSet/>
      <dgm:spPr/>
      <dgm:t>
        <a:bodyPr/>
        <a:lstStyle/>
        <a:p>
          <a:endParaRPr lang="en-US"/>
        </a:p>
      </dgm:t>
    </dgm:pt>
    <dgm:pt modelId="{3FBBA7AC-B355-4A44-A06F-65A04C859D48}">
      <dgm:prSet/>
      <dgm:spPr/>
      <dgm:t>
        <a:bodyPr/>
        <a:lstStyle/>
        <a:p>
          <a:r>
            <a:rPr lang="en-US"/>
            <a:t>Referral-  Referral sent from JR, Remann Hall, or School Staff</a:t>
          </a:r>
        </a:p>
      </dgm:t>
    </dgm:pt>
    <dgm:pt modelId="{C5AE5C10-820B-4D4F-B50D-46793B1BF21E}" type="parTrans" cxnId="{CCACE5B6-8CE8-4DCC-9500-A7F9B46C9DDC}">
      <dgm:prSet/>
      <dgm:spPr/>
      <dgm:t>
        <a:bodyPr/>
        <a:lstStyle/>
        <a:p>
          <a:endParaRPr lang="en-US"/>
        </a:p>
      </dgm:t>
    </dgm:pt>
    <dgm:pt modelId="{15A4E147-8A49-45E0-B152-0EA3DECBFFD2}" type="sibTrans" cxnId="{CCACE5B6-8CE8-4DCC-9500-A7F9B46C9DDC}">
      <dgm:prSet/>
      <dgm:spPr/>
      <dgm:t>
        <a:bodyPr/>
        <a:lstStyle/>
        <a:p>
          <a:endParaRPr lang="en-US"/>
        </a:p>
      </dgm:t>
    </dgm:pt>
    <dgm:pt modelId="{CC2F7633-21D2-4914-A874-DA36E223F2D5}">
      <dgm:prSet/>
      <dgm:spPr/>
      <dgm:t>
        <a:bodyPr/>
        <a:lstStyle/>
        <a:p>
          <a:r>
            <a:rPr lang="en-US"/>
            <a:t>Step 2</a:t>
          </a:r>
        </a:p>
      </dgm:t>
    </dgm:pt>
    <dgm:pt modelId="{AE1E0636-2E1D-48C0-9A6A-4AAF584181F2}" type="parTrans" cxnId="{996BC526-E0A0-42F6-AE8C-660FA828940E}">
      <dgm:prSet/>
      <dgm:spPr/>
      <dgm:t>
        <a:bodyPr/>
        <a:lstStyle/>
        <a:p>
          <a:endParaRPr lang="en-US"/>
        </a:p>
      </dgm:t>
    </dgm:pt>
    <dgm:pt modelId="{D3EF69FD-44DE-494D-8D49-C0DE62A11553}" type="sibTrans" cxnId="{996BC526-E0A0-42F6-AE8C-660FA828940E}">
      <dgm:prSet/>
      <dgm:spPr/>
      <dgm:t>
        <a:bodyPr/>
        <a:lstStyle/>
        <a:p>
          <a:endParaRPr lang="en-US"/>
        </a:p>
      </dgm:t>
    </dgm:pt>
    <dgm:pt modelId="{B5439394-0F64-4FE3-BF31-DACBB6CDE7D6}">
      <dgm:prSet/>
      <dgm:spPr/>
      <dgm:t>
        <a:bodyPr/>
        <a:lstStyle/>
        <a:p>
          <a:r>
            <a:rPr lang="en-US"/>
            <a:t>Education Advocate Services Enrollment: </a:t>
          </a:r>
        </a:p>
      </dgm:t>
    </dgm:pt>
    <dgm:pt modelId="{110D6532-84A8-4F91-9A4C-E7AE521E58BD}" type="parTrans" cxnId="{4B9ACCA1-B6B6-4258-A75A-9FE2BA3DBF48}">
      <dgm:prSet/>
      <dgm:spPr/>
      <dgm:t>
        <a:bodyPr/>
        <a:lstStyle/>
        <a:p>
          <a:endParaRPr lang="en-US"/>
        </a:p>
      </dgm:t>
    </dgm:pt>
    <dgm:pt modelId="{2E6301FD-1AB3-4686-8205-CF2613520516}" type="sibTrans" cxnId="{4B9ACCA1-B6B6-4258-A75A-9FE2BA3DBF48}">
      <dgm:prSet/>
      <dgm:spPr/>
      <dgm:t>
        <a:bodyPr/>
        <a:lstStyle/>
        <a:p>
          <a:endParaRPr lang="en-US"/>
        </a:p>
      </dgm:t>
    </dgm:pt>
    <dgm:pt modelId="{960D4D6F-F770-409B-9571-CF621E07EEC0}">
      <dgm:prSet/>
      <dgm:spPr/>
      <dgm:t>
        <a:bodyPr/>
        <a:lstStyle/>
        <a:p>
          <a:r>
            <a:rPr lang="en-US"/>
            <a:t>EA meets with family to complete intake and create a success plan</a:t>
          </a:r>
        </a:p>
      </dgm:t>
    </dgm:pt>
    <dgm:pt modelId="{E8806EA0-7A28-4F8C-A135-4107AE33C8E3}" type="parTrans" cxnId="{D33CD9C4-B04C-4BC3-BCC2-D565417814F8}">
      <dgm:prSet/>
      <dgm:spPr/>
      <dgm:t>
        <a:bodyPr/>
        <a:lstStyle/>
        <a:p>
          <a:endParaRPr lang="en-US"/>
        </a:p>
      </dgm:t>
    </dgm:pt>
    <dgm:pt modelId="{27C4F750-8F5F-4428-9C05-B53B4B4E9BC9}" type="sibTrans" cxnId="{D33CD9C4-B04C-4BC3-BCC2-D565417814F8}">
      <dgm:prSet/>
      <dgm:spPr/>
      <dgm:t>
        <a:bodyPr/>
        <a:lstStyle/>
        <a:p>
          <a:endParaRPr lang="en-US"/>
        </a:p>
      </dgm:t>
    </dgm:pt>
    <dgm:pt modelId="{CB14E7D3-7C9E-47CE-8DDE-F4858E60058E}">
      <dgm:prSet/>
      <dgm:spPr/>
      <dgm:t>
        <a:bodyPr/>
        <a:lstStyle/>
        <a:p>
          <a:r>
            <a:rPr lang="en-US"/>
            <a:t>School Enrollment for program are sent to all probation officers</a:t>
          </a:r>
        </a:p>
      </dgm:t>
    </dgm:pt>
    <dgm:pt modelId="{2688A97C-1C84-4B89-AF62-880CE0503F59}" type="parTrans" cxnId="{B37C5AC2-B944-45CF-AA4A-42342D4ADAA7}">
      <dgm:prSet/>
      <dgm:spPr/>
      <dgm:t>
        <a:bodyPr/>
        <a:lstStyle/>
        <a:p>
          <a:endParaRPr lang="en-US"/>
        </a:p>
      </dgm:t>
    </dgm:pt>
    <dgm:pt modelId="{B0BACC2E-D8B7-439D-AE72-CC2635F2BA26}" type="sibTrans" cxnId="{B37C5AC2-B944-45CF-AA4A-42342D4ADAA7}">
      <dgm:prSet/>
      <dgm:spPr/>
      <dgm:t>
        <a:bodyPr/>
        <a:lstStyle/>
        <a:p>
          <a:endParaRPr lang="en-US"/>
        </a:p>
      </dgm:t>
    </dgm:pt>
    <dgm:pt modelId="{CB843F82-0D12-4091-9B24-9CAFB78E5729}">
      <dgm:prSet/>
      <dgm:spPr/>
      <dgm:t>
        <a:bodyPr/>
        <a:lstStyle/>
        <a:p>
          <a:r>
            <a:rPr lang="en-US"/>
            <a:t>Step 3</a:t>
          </a:r>
        </a:p>
      </dgm:t>
    </dgm:pt>
    <dgm:pt modelId="{D9DA9298-849B-41E1-8751-D82CEB030DD9}" type="parTrans" cxnId="{65046AE8-8E30-45F9-9D9A-E343C7CF8C65}">
      <dgm:prSet/>
      <dgm:spPr/>
      <dgm:t>
        <a:bodyPr/>
        <a:lstStyle/>
        <a:p>
          <a:endParaRPr lang="en-US"/>
        </a:p>
      </dgm:t>
    </dgm:pt>
    <dgm:pt modelId="{E2B4660D-F3F0-4606-B7BF-A2022BAC4D30}" type="sibTrans" cxnId="{65046AE8-8E30-45F9-9D9A-E343C7CF8C65}">
      <dgm:prSet/>
      <dgm:spPr/>
      <dgm:t>
        <a:bodyPr/>
        <a:lstStyle/>
        <a:p>
          <a:endParaRPr lang="en-US"/>
        </a:p>
      </dgm:t>
    </dgm:pt>
    <dgm:pt modelId="{A22E8BCF-27D5-4530-9A9E-4CEFA393983B}">
      <dgm:prSet/>
      <dgm:spPr/>
      <dgm:t>
        <a:bodyPr/>
        <a:lstStyle/>
        <a:p>
          <a:r>
            <a:rPr lang="en-US"/>
            <a:t>School Enrollment</a:t>
          </a:r>
        </a:p>
      </dgm:t>
    </dgm:pt>
    <dgm:pt modelId="{FD4E7C9E-4D0B-43E7-B362-BACAF57B849B}" type="parTrans" cxnId="{366EFBA2-7A7C-486C-8C4D-1098737C0F52}">
      <dgm:prSet/>
      <dgm:spPr/>
      <dgm:t>
        <a:bodyPr/>
        <a:lstStyle/>
        <a:p>
          <a:endParaRPr lang="en-US"/>
        </a:p>
      </dgm:t>
    </dgm:pt>
    <dgm:pt modelId="{957D36D8-76E2-4C5D-9195-0008E89BF36E}" type="sibTrans" cxnId="{366EFBA2-7A7C-486C-8C4D-1098737C0F52}">
      <dgm:prSet/>
      <dgm:spPr/>
      <dgm:t>
        <a:bodyPr/>
        <a:lstStyle/>
        <a:p>
          <a:endParaRPr lang="en-US"/>
        </a:p>
      </dgm:t>
    </dgm:pt>
    <dgm:pt modelId="{0291A343-A21D-4521-A20D-E1F87892846D}">
      <dgm:prSet/>
      <dgm:spPr/>
      <dgm:t>
        <a:bodyPr/>
        <a:lstStyle/>
        <a:p>
          <a:r>
            <a:rPr lang="en-US"/>
            <a:t>EA finds program that fits the needs of the youth and family and that is in alignment with success plan</a:t>
          </a:r>
        </a:p>
      </dgm:t>
    </dgm:pt>
    <dgm:pt modelId="{D4712344-E867-4BA3-A966-0DB36A1509E5}" type="parTrans" cxnId="{4203943B-D0BD-4F43-AD99-544D8CB7E97F}">
      <dgm:prSet/>
      <dgm:spPr/>
      <dgm:t>
        <a:bodyPr/>
        <a:lstStyle/>
        <a:p>
          <a:endParaRPr lang="en-US"/>
        </a:p>
      </dgm:t>
    </dgm:pt>
    <dgm:pt modelId="{9398DD0E-F57F-431E-95CB-194B42C63E65}" type="sibTrans" cxnId="{4203943B-D0BD-4F43-AD99-544D8CB7E97F}">
      <dgm:prSet/>
      <dgm:spPr/>
      <dgm:t>
        <a:bodyPr/>
        <a:lstStyle/>
        <a:p>
          <a:endParaRPr lang="en-US"/>
        </a:p>
      </dgm:t>
    </dgm:pt>
    <dgm:pt modelId="{E279AD94-F0F2-43B4-A814-44655A01C363}">
      <dgm:prSet/>
      <dgm:spPr/>
      <dgm:t>
        <a:bodyPr/>
        <a:lstStyle/>
        <a:p>
          <a:r>
            <a:rPr lang="en-US"/>
            <a:t>EA assists in enrollment </a:t>
          </a:r>
        </a:p>
      </dgm:t>
    </dgm:pt>
    <dgm:pt modelId="{E70049D2-B34D-42E7-80DA-990F32A182BA}" type="parTrans" cxnId="{A083E830-7020-41E9-9034-F7B03D53149F}">
      <dgm:prSet/>
      <dgm:spPr/>
      <dgm:t>
        <a:bodyPr/>
        <a:lstStyle/>
        <a:p>
          <a:endParaRPr lang="en-US"/>
        </a:p>
      </dgm:t>
    </dgm:pt>
    <dgm:pt modelId="{08FF76BB-3285-4460-82B8-F647B97F498C}" type="sibTrans" cxnId="{A083E830-7020-41E9-9034-F7B03D53149F}">
      <dgm:prSet/>
      <dgm:spPr/>
      <dgm:t>
        <a:bodyPr/>
        <a:lstStyle/>
        <a:p>
          <a:endParaRPr lang="en-US"/>
        </a:p>
      </dgm:t>
    </dgm:pt>
    <dgm:pt modelId="{B56110DC-B296-4112-811A-DE9552D146E9}">
      <dgm:prSet/>
      <dgm:spPr/>
      <dgm:t>
        <a:bodyPr/>
        <a:lstStyle/>
        <a:p>
          <a:r>
            <a:rPr lang="en-US"/>
            <a:t>EA advocates for support and accommodations needed for student success</a:t>
          </a:r>
        </a:p>
      </dgm:t>
    </dgm:pt>
    <dgm:pt modelId="{D5817C0A-DA26-4831-8E81-97FEA3030A37}" type="parTrans" cxnId="{76C8303B-736F-4EDA-B927-C1C34D1328E3}">
      <dgm:prSet/>
      <dgm:spPr/>
      <dgm:t>
        <a:bodyPr/>
        <a:lstStyle/>
        <a:p>
          <a:endParaRPr lang="en-US"/>
        </a:p>
      </dgm:t>
    </dgm:pt>
    <dgm:pt modelId="{114BA338-7DE7-4221-87F0-0DA0737F6859}" type="sibTrans" cxnId="{76C8303B-736F-4EDA-B927-C1C34D1328E3}">
      <dgm:prSet/>
      <dgm:spPr/>
      <dgm:t>
        <a:bodyPr/>
        <a:lstStyle/>
        <a:p>
          <a:endParaRPr lang="en-US"/>
        </a:p>
      </dgm:t>
    </dgm:pt>
    <dgm:pt modelId="{40F03A90-7DF9-4E5E-93B3-43BC1EC00CEA}">
      <dgm:prSet/>
      <dgm:spPr/>
      <dgm:t>
        <a:bodyPr/>
        <a:lstStyle/>
        <a:p>
          <a:r>
            <a:rPr lang="en-US"/>
            <a:t>Step 4</a:t>
          </a:r>
        </a:p>
      </dgm:t>
    </dgm:pt>
    <dgm:pt modelId="{EC4D75C7-2BE1-49DD-8912-E74A42029BF9}" type="parTrans" cxnId="{FBE8B07D-D3A6-4D9C-AF8A-496A4083F20F}">
      <dgm:prSet/>
      <dgm:spPr/>
      <dgm:t>
        <a:bodyPr/>
        <a:lstStyle/>
        <a:p>
          <a:endParaRPr lang="en-US"/>
        </a:p>
      </dgm:t>
    </dgm:pt>
    <dgm:pt modelId="{0CC38880-FC3F-4047-8F6E-676ACDFE5272}" type="sibTrans" cxnId="{FBE8B07D-D3A6-4D9C-AF8A-496A4083F20F}">
      <dgm:prSet/>
      <dgm:spPr/>
      <dgm:t>
        <a:bodyPr/>
        <a:lstStyle/>
        <a:p>
          <a:endParaRPr lang="en-US"/>
        </a:p>
      </dgm:t>
    </dgm:pt>
    <dgm:pt modelId="{1D1D44B0-8C3E-4DB4-B7D0-A9542F1A3F47}">
      <dgm:prSet/>
      <dgm:spPr/>
      <dgm:t>
        <a:bodyPr/>
        <a:lstStyle/>
        <a:p>
          <a:r>
            <a:rPr lang="en-US"/>
            <a:t>Support and Monitor</a:t>
          </a:r>
        </a:p>
      </dgm:t>
    </dgm:pt>
    <dgm:pt modelId="{F77DD920-720B-4E9F-A837-8EFF3632D0F0}" type="parTrans" cxnId="{0FECC263-DE67-4CB2-85F9-61745D1B9FDD}">
      <dgm:prSet/>
      <dgm:spPr/>
      <dgm:t>
        <a:bodyPr/>
        <a:lstStyle/>
        <a:p>
          <a:endParaRPr lang="en-US"/>
        </a:p>
      </dgm:t>
    </dgm:pt>
    <dgm:pt modelId="{E83664AB-E555-46CB-A53F-3B81DB66E65E}" type="sibTrans" cxnId="{0FECC263-DE67-4CB2-85F9-61745D1B9FDD}">
      <dgm:prSet/>
      <dgm:spPr/>
      <dgm:t>
        <a:bodyPr/>
        <a:lstStyle/>
        <a:p>
          <a:endParaRPr lang="en-US"/>
        </a:p>
      </dgm:t>
    </dgm:pt>
    <dgm:pt modelId="{BB0AEA3B-4331-4E5C-8DD2-204E5B78D2FE}">
      <dgm:prSet/>
      <dgm:spPr/>
      <dgm:t>
        <a:bodyPr/>
        <a:lstStyle/>
        <a:p>
          <a:r>
            <a:rPr lang="en-US"/>
            <a:t>EA supports and monitors student success and engagement (checking on grades, attendance, disciplinary actions, and making proper school based and/or community referrals).</a:t>
          </a:r>
        </a:p>
      </dgm:t>
    </dgm:pt>
    <dgm:pt modelId="{23527596-EE57-455E-94E4-8CB432B0F1DB}" type="parTrans" cxnId="{8E27CDF2-4D81-492F-9114-30B33F9D8DA0}">
      <dgm:prSet/>
      <dgm:spPr/>
      <dgm:t>
        <a:bodyPr/>
        <a:lstStyle/>
        <a:p>
          <a:endParaRPr lang="en-US"/>
        </a:p>
      </dgm:t>
    </dgm:pt>
    <dgm:pt modelId="{8BF9B15D-BB60-473B-87C8-385C73BFE42D}" type="sibTrans" cxnId="{8E27CDF2-4D81-492F-9114-30B33F9D8DA0}">
      <dgm:prSet/>
      <dgm:spPr/>
      <dgm:t>
        <a:bodyPr/>
        <a:lstStyle/>
        <a:p>
          <a:endParaRPr lang="en-US"/>
        </a:p>
      </dgm:t>
    </dgm:pt>
    <dgm:pt modelId="{DD55BA33-1DEE-4609-AC76-D3588CB07973}">
      <dgm:prSet/>
      <dgm:spPr/>
      <dgm:t>
        <a:bodyPr/>
        <a:lstStyle/>
        <a:p>
          <a:r>
            <a:rPr lang="en-US"/>
            <a:t>Step 5</a:t>
          </a:r>
        </a:p>
      </dgm:t>
    </dgm:pt>
    <dgm:pt modelId="{26EA3EF8-2B2E-427D-BBF9-1C38C6AD3888}" type="parTrans" cxnId="{E50E03B4-2432-4BC9-8B0D-2CF627B27277}">
      <dgm:prSet/>
      <dgm:spPr/>
      <dgm:t>
        <a:bodyPr/>
        <a:lstStyle/>
        <a:p>
          <a:endParaRPr lang="en-US"/>
        </a:p>
      </dgm:t>
    </dgm:pt>
    <dgm:pt modelId="{EF932AFF-C094-4A8F-BDD1-C520BCB2B8DC}" type="sibTrans" cxnId="{E50E03B4-2432-4BC9-8B0D-2CF627B27277}">
      <dgm:prSet/>
      <dgm:spPr/>
      <dgm:t>
        <a:bodyPr/>
        <a:lstStyle/>
        <a:p>
          <a:endParaRPr lang="en-US"/>
        </a:p>
      </dgm:t>
    </dgm:pt>
    <dgm:pt modelId="{6ACC80E3-A7D0-408C-B057-9D84939227FF}">
      <dgm:prSet/>
      <dgm:spPr/>
      <dgm:t>
        <a:bodyPr/>
        <a:lstStyle/>
        <a:p>
          <a:r>
            <a:rPr lang="en-US"/>
            <a:t>Student Graduates EA Program</a:t>
          </a:r>
        </a:p>
      </dgm:t>
    </dgm:pt>
    <dgm:pt modelId="{BC6BC6A8-9F04-49C2-9FB0-AB0C35B0E290}" type="parTrans" cxnId="{14CFB223-2C63-430D-BEEA-D8D7306C73CF}">
      <dgm:prSet/>
      <dgm:spPr/>
      <dgm:t>
        <a:bodyPr/>
        <a:lstStyle/>
        <a:p>
          <a:endParaRPr lang="en-US"/>
        </a:p>
      </dgm:t>
    </dgm:pt>
    <dgm:pt modelId="{30844B16-1AC4-4F71-A017-D1C004ACFA9B}" type="sibTrans" cxnId="{14CFB223-2C63-430D-BEEA-D8D7306C73CF}">
      <dgm:prSet/>
      <dgm:spPr/>
      <dgm:t>
        <a:bodyPr/>
        <a:lstStyle/>
        <a:p>
          <a:endParaRPr lang="en-US"/>
        </a:p>
      </dgm:t>
    </dgm:pt>
    <dgm:pt modelId="{CB9319F2-425C-4B89-B905-29409E08EAE5}">
      <dgm:prSet/>
      <dgm:spPr/>
      <dgm:t>
        <a:bodyPr/>
        <a:lstStyle/>
        <a:p>
          <a:r>
            <a:rPr lang="en-US"/>
            <a:t>Once student has graduated, achieved academic goal, and/or successfully transitioned back into community and school they graduate from DOR EA program. </a:t>
          </a:r>
        </a:p>
      </dgm:t>
    </dgm:pt>
    <dgm:pt modelId="{D938C397-8678-4F08-9875-F62247DE059A}" type="parTrans" cxnId="{BC28DD71-AA1F-4FF4-9033-8D54B03BBD2C}">
      <dgm:prSet/>
      <dgm:spPr/>
      <dgm:t>
        <a:bodyPr/>
        <a:lstStyle/>
        <a:p>
          <a:endParaRPr lang="en-US"/>
        </a:p>
      </dgm:t>
    </dgm:pt>
    <dgm:pt modelId="{1243DCF8-B236-46F9-B794-1FC9C89B1D8E}" type="sibTrans" cxnId="{BC28DD71-AA1F-4FF4-9033-8D54B03BBD2C}">
      <dgm:prSet/>
      <dgm:spPr/>
      <dgm:t>
        <a:bodyPr/>
        <a:lstStyle/>
        <a:p>
          <a:endParaRPr lang="en-US"/>
        </a:p>
      </dgm:t>
    </dgm:pt>
    <dgm:pt modelId="{4D4D5DA0-C999-4AA1-8629-B427C99D6E3C}" type="pres">
      <dgm:prSet presAssocID="{405F7933-F5DA-4069-BEE9-AA4A30EA1D9D}" presName="Name0" presStyleCnt="0">
        <dgm:presLayoutVars>
          <dgm:dir/>
          <dgm:animLvl val="lvl"/>
          <dgm:resizeHandles val="exact"/>
        </dgm:presLayoutVars>
      </dgm:prSet>
      <dgm:spPr/>
    </dgm:pt>
    <dgm:pt modelId="{5C27C4A7-F4D2-4117-AB87-C2E1C5EFE784}" type="pres">
      <dgm:prSet presAssocID="{DD55BA33-1DEE-4609-AC76-D3588CB07973}" presName="boxAndChildren" presStyleCnt="0"/>
      <dgm:spPr/>
    </dgm:pt>
    <dgm:pt modelId="{0630BC8A-A398-4572-8996-1564F3E1D3C5}" type="pres">
      <dgm:prSet presAssocID="{DD55BA33-1DEE-4609-AC76-D3588CB07973}" presName="parentTextBox" presStyleLbl="alignNode1" presStyleIdx="0" presStyleCnt="5"/>
      <dgm:spPr/>
    </dgm:pt>
    <dgm:pt modelId="{0443A4CD-BB1A-4AC9-9137-18653ED0A801}" type="pres">
      <dgm:prSet presAssocID="{DD55BA33-1DEE-4609-AC76-D3588CB07973}" presName="descendantBox" presStyleLbl="bgAccFollowNode1" presStyleIdx="0" presStyleCnt="5"/>
      <dgm:spPr/>
    </dgm:pt>
    <dgm:pt modelId="{CD2D1828-A4BA-48D1-A688-BA324B70D591}" type="pres">
      <dgm:prSet presAssocID="{0CC38880-FC3F-4047-8F6E-676ACDFE5272}" presName="sp" presStyleCnt="0"/>
      <dgm:spPr/>
    </dgm:pt>
    <dgm:pt modelId="{2D734635-287C-4DC6-A01B-6E21B13F5C7C}" type="pres">
      <dgm:prSet presAssocID="{40F03A90-7DF9-4E5E-93B3-43BC1EC00CEA}" presName="arrowAndChildren" presStyleCnt="0"/>
      <dgm:spPr/>
    </dgm:pt>
    <dgm:pt modelId="{33A27345-91B1-4CEB-AC82-C6ABF580ADD6}" type="pres">
      <dgm:prSet presAssocID="{40F03A90-7DF9-4E5E-93B3-43BC1EC00CEA}" presName="parentTextArrow" presStyleLbl="node1" presStyleIdx="0" presStyleCnt="0"/>
      <dgm:spPr/>
    </dgm:pt>
    <dgm:pt modelId="{DF4A1E17-4192-4147-A4B1-4104DAFE53D4}" type="pres">
      <dgm:prSet presAssocID="{40F03A90-7DF9-4E5E-93B3-43BC1EC00CEA}" presName="arrow" presStyleLbl="alignNode1" presStyleIdx="1" presStyleCnt="5"/>
      <dgm:spPr/>
    </dgm:pt>
    <dgm:pt modelId="{F15F09D2-BB31-405B-A441-D571B6E5EF06}" type="pres">
      <dgm:prSet presAssocID="{40F03A90-7DF9-4E5E-93B3-43BC1EC00CEA}" presName="descendantArrow" presStyleLbl="bgAccFollowNode1" presStyleIdx="1" presStyleCnt="5"/>
      <dgm:spPr/>
    </dgm:pt>
    <dgm:pt modelId="{8556EA43-EB21-4235-90DD-B32905DDF024}" type="pres">
      <dgm:prSet presAssocID="{E2B4660D-F3F0-4606-B7BF-A2022BAC4D30}" presName="sp" presStyleCnt="0"/>
      <dgm:spPr/>
    </dgm:pt>
    <dgm:pt modelId="{DEC27268-20E1-4FF3-A732-49D137193276}" type="pres">
      <dgm:prSet presAssocID="{CB843F82-0D12-4091-9B24-9CAFB78E5729}" presName="arrowAndChildren" presStyleCnt="0"/>
      <dgm:spPr/>
    </dgm:pt>
    <dgm:pt modelId="{45F090F8-4976-4EE3-A9D9-F2B30E7366D9}" type="pres">
      <dgm:prSet presAssocID="{CB843F82-0D12-4091-9B24-9CAFB78E5729}" presName="parentTextArrow" presStyleLbl="node1" presStyleIdx="0" presStyleCnt="0"/>
      <dgm:spPr/>
    </dgm:pt>
    <dgm:pt modelId="{54BBBC14-0048-4AFC-953E-45FCE4C29A9C}" type="pres">
      <dgm:prSet presAssocID="{CB843F82-0D12-4091-9B24-9CAFB78E5729}" presName="arrow" presStyleLbl="alignNode1" presStyleIdx="2" presStyleCnt="5"/>
      <dgm:spPr/>
    </dgm:pt>
    <dgm:pt modelId="{BA77435F-D63C-45B2-8A51-A20540CFFACF}" type="pres">
      <dgm:prSet presAssocID="{CB843F82-0D12-4091-9B24-9CAFB78E5729}" presName="descendantArrow" presStyleLbl="bgAccFollowNode1" presStyleIdx="2" presStyleCnt="5"/>
      <dgm:spPr/>
    </dgm:pt>
    <dgm:pt modelId="{1B7122B3-C5A8-4699-8962-FDB8507D33A4}" type="pres">
      <dgm:prSet presAssocID="{D3EF69FD-44DE-494D-8D49-C0DE62A11553}" presName="sp" presStyleCnt="0"/>
      <dgm:spPr/>
    </dgm:pt>
    <dgm:pt modelId="{7412DBC8-8698-4D21-BD21-632C8D88BD8A}" type="pres">
      <dgm:prSet presAssocID="{CC2F7633-21D2-4914-A874-DA36E223F2D5}" presName="arrowAndChildren" presStyleCnt="0"/>
      <dgm:spPr/>
    </dgm:pt>
    <dgm:pt modelId="{BA2BFDD1-E1C6-4DFF-84C9-E4800109184A}" type="pres">
      <dgm:prSet presAssocID="{CC2F7633-21D2-4914-A874-DA36E223F2D5}" presName="parentTextArrow" presStyleLbl="node1" presStyleIdx="0" presStyleCnt="0"/>
      <dgm:spPr/>
    </dgm:pt>
    <dgm:pt modelId="{18FB52B3-AF0F-41A8-AC71-2C1841FA68A9}" type="pres">
      <dgm:prSet presAssocID="{CC2F7633-21D2-4914-A874-DA36E223F2D5}" presName="arrow" presStyleLbl="alignNode1" presStyleIdx="3" presStyleCnt="5"/>
      <dgm:spPr/>
    </dgm:pt>
    <dgm:pt modelId="{2EFB7678-1E09-4437-8280-D8AB2A79DE06}" type="pres">
      <dgm:prSet presAssocID="{CC2F7633-21D2-4914-A874-DA36E223F2D5}" presName="descendantArrow" presStyleLbl="bgAccFollowNode1" presStyleIdx="3" presStyleCnt="5"/>
      <dgm:spPr/>
    </dgm:pt>
    <dgm:pt modelId="{FF7DCEAE-5C06-45F5-8089-DBE781A4DEAD}" type="pres">
      <dgm:prSet presAssocID="{285EEF4A-EB3D-41AB-8E43-E97D26EAFD9A}" presName="sp" presStyleCnt="0"/>
      <dgm:spPr/>
    </dgm:pt>
    <dgm:pt modelId="{62257CCE-3C4A-4BA1-8E0F-189ECBD4CA1C}" type="pres">
      <dgm:prSet presAssocID="{6D2E2C9A-58E1-49A2-8E87-C660E77BE265}" presName="arrowAndChildren" presStyleCnt="0"/>
      <dgm:spPr/>
    </dgm:pt>
    <dgm:pt modelId="{7F72574A-8A10-4D6B-BF52-FCE07CF890E7}" type="pres">
      <dgm:prSet presAssocID="{6D2E2C9A-58E1-49A2-8E87-C660E77BE265}" presName="parentTextArrow" presStyleLbl="node1" presStyleIdx="0" presStyleCnt="0"/>
      <dgm:spPr/>
    </dgm:pt>
    <dgm:pt modelId="{701A7E57-6B02-4ABE-BE43-CCC3F0812275}" type="pres">
      <dgm:prSet presAssocID="{6D2E2C9A-58E1-49A2-8E87-C660E77BE265}" presName="arrow" presStyleLbl="alignNode1" presStyleIdx="4" presStyleCnt="5"/>
      <dgm:spPr/>
    </dgm:pt>
    <dgm:pt modelId="{F28FB18B-5F89-42F7-B8B8-79C69361E20B}" type="pres">
      <dgm:prSet presAssocID="{6D2E2C9A-58E1-49A2-8E87-C660E77BE265}" presName="descendantArrow" presStyleLbl="bgAccFollowNode1" presStyleIdx="4" presStyleCnt="5"/>
      <dgm:spPr/>
    </dgm:pt>
  </dgm:ptLst>
  <dgm:cxnLst>
    <dgm:cxn modelId="{96813E00-77EF-44AA-B938-BC8E3B7E410A}" srcId="{405F7933-F5DA-4069-BEE9-AA4A30EA1D9D}" destId="{6D2E2C9A-58E1-49A2-8E87-C660E77BE265}" srcOrd="0" destOrd="0" parTransId="{D033E80D-C710-4C0C-8425-963691FBAF24}" sibTransId="{285EEF4A-EB3D-41AB-8E43-E97D26EAFD9A}"/>
    <dgm:cxn modelId="{B7B15502-CBD6-4393-8DF5-3FA7BA358A18}" type="presOf" srcId="{405F7933-F5DA-4069-BEE9-AA4A30EA1D9D}" destId="{4D4D5DA0-C999-4AA1-8629-B427C99D6E3C}" srcOrd="0" destOrd="0" presId="urn:microsoft.com/office/officeart/2016/7/layout/VerticalDownArrowProcess"/>
    <dgm:cxn modelId="{45F15B03-FE26-4C98-910D-AB81CF060675}" type="presOf" srcId="{40F03A90-7DF9-4E5E-93B3-43BC1EC00CEA}" destId="{33A27345-91B1-4CEB-AC82-C6ABF580ADD6}" srcOrd="0" destOrd="0" presId="urn:microsoft.com/office/officeart/2016/7/layout/VerticalDownArrowProcess"/>
    <dgm:cxn modelId="{C611110E-9BA3-4437-8DBE-DA4AE4EB19E4}" type="presOf" srcId="{0291A343-A21D-4521-A20D-E1F87892846D}" destId="{BA77435F-D63C-45B2-8A51-A20540CFFACF}" srcOrd="0" destOrd="1" presId="urn:microsoft.com/office/officeart/2016/7/layout/VerticalDownArrowProcess"/>
    <dgm:cxn modelId="{E2930316-ADE2-40B5-93E7-A2B8835C5147}" type="presOf" srcId="{40F03A90-7DF9-4E5E-93B3-43BC1EC00CEA}" destId="{DF4A1E17-4192-4147-A4B1-4104DAFE53D4}" srcOrd="1" destOrd="0" presId="urn:microsoft.com/office/officeart/2016/7/layout/VerticalDownArrowProcess"/>
    <dgm:cxn modelId="{A1BF351D-E776-47DA-ABDE-FDC4F873B853}" type="presOf" srcId="{CB14E7D3-7C9E-47CE-8DDE-F4858E60058E}" destId="{2EFB7678-1E09-4437-8280-D8AB2A79DE06}" srcOrd="0" destOrd="2" presId="urn:microsoft.com/office/officeart/2016/7/layout/VerticalDownArrowProcess"/>
    <dgm:cxn modelId="{14CFB223-2C63-430D-BEEA-D8D7306C73CF}" srcId="{DD55BA33-1DEE-4609-AC76-D3588CB07973}" destId="{6ACC80E3-A7D0-408C-B057-9D84939227FF}" srcOrd="0" destOrd="0" parTransId="{BC6BC6A8-9F04-49C2-9FB0-AB0C35B0E290}" sibTransId="{30844B16-1AC4-4F71-A017-D1C004ACFA9B}"/>
    <dgm:cxn modelId="{996BC526-E0A0-42F6-AE8C-660FA828940E}" srcId="{405F7933-F5DA-4069-BEE9-AA4A30EA1D9D}" destId="{CC2F7633-21D2-4914-A874-DA36E223F2D5}" srcOrd="1" destOrd="0" parTransId="{AE1E0636-2E1D-48C0-9A6A-4AAF584181F2}" sibTransId="{D3EF69FD-44DE-494D-8D49-C0DE62A11553}"/>
    <dgm:cxn modelId="{AC55172A-199D-490F-BF7E-29E81E0C284F}" type="presOf" srcId="{6ACC80E3-A7D0-408C-B057-9D84939227FF}" destId="{0443A4CD-BB1A-4AC9-9137-18653ED0A801}" srcOrd="0" destOrd="0" presId="urn:microsoft.com/office/officeart/2016/7/layout/VerticalDownArrowProcess"/>
    <dgm:cxn modelId="{A083E830-7020-41E9-9034-F7B03D53149F}" srcId="{A22E8BCF-27D5-4530-9A9E-4CEFA393983B}" destId="{E279AD94-F0F2-43B4-A814-44655A01C363}" srcOrd="1" destOrd="0" parTransId="{E70049D2-B34D-42E7-80DA-990F32A182BA}" sibTransId="{08FF76BB-3285-4460-82B8-F647B97F498C}"/>
    <dgm:cxn modelId="{76C8303B-736F-4EDA-B927-C1C34D1328E3}" srcId="{A22E8BCF-27D5-4530-9A9E-4CEFA393983B}" destId="{B56110DC-B296-4112-811A-DE9552D146E9}" srcOrd="2" destOrd="0" parTransId="{D5817C0A-DA26-4831-8E81-97FEA3030A37}" sibTransId="{114BA338-7DE7-4221-87F0-0DA0737F6859}"/>
    <dgm:cxn modelId="{4203943B-D0BD-4F43-AD99-544D8CB7E97F}" srcId="{A22E8BCF-27D5-4530-9A9E-4CEFA393983B}" destId="{0291A343-A21D-4521-A20D-E1F87892846D}" srcOrd="0" destOrd="0" parTransId="{D4712344-E867-4BA3-A966-0DB36A1509E5}" sibTransId="{9398DD0E-F57F-431E-95CB-194B42C63E65}"/>
    <dgm:cxn modelId="{0FECC263-DE67-4CB2-85F9-61745D1B9FDD}" srcId="{40F03A90-7DF9-4E5E-93B3-43BC1EC00CEA}" destId="{1D1D44B0-8C3E-4DB4-B7D0-A9542F1A3F47}" srcOrd="0" destOrd="0" parTransId="{F77DD920-720B-4E9F-A837-8EFF3632D0F0}" sibTransId="{E83664AB-E555-46CB-A53F-3B81DB66E65E}"/>
    <dgm:cxn modelId="{08C1A869-ACF5-424A-97D5-9C491B5BA04A}" type="presOf" srcId="{6D2E2C9A-58E1-49A2-8E87-C660E77BE265}" destId="{701A7E57-6B02-4ABE-BE43-CCC3F0812275}" srcOrd="1" destOrd="0" presId="urn:microsoft.com/office/officeart/2016/7/layout/VerticalDownArrowProcess"/>
    <dgm:cxn modelId="{16FF904C-0B60-4133-83A6-50702814B3B0}" type="presOf" srcId="{960D4D6F-F770-409B-9571-CF621E07EEC0}" destId="{2EFB7678-1E09-4437-8280-D8AB2A79DE06}" srcOrd="0" destOrd="1" presId="urn:microsoft.com/office/officeart/2016/7/layout/VerticalDownArrowProcess"/>
    <dgm:cxn modelId="{1B7A416D-06CE-4464-B528-9C92B0071746}" type="presOf" srcId="{CB843F82-0D12-4091-9B24-9CAFB78E5729}" destId="{45F090F8-4976-4EE3-A9D9-F2B30E7366D9}" srcOrd="0" destOrd="0" presId="urn:microsoft.com/office/officeart/2016/7/layout/VerticalDownArrowProcess"/>
    <dgm:cxn modelId="{BC28DD71-AA1F-4FF4-9033-8D54B03BBD2C}" srcId="{6ACC80E3-A7D0-408C-B057-9D84939227FF}" destId="{CB9319F2-425C-4B89-B905-29409E08EAE5}" srcOrd="0" destOrd="0" parTransId="{D938C397-8678-4F08-9875-F62247DE059A}" sibTransId="{1243DCF8-B236-46F9-B794-1FC9C89B1D8E}"/>
    <dgm:cxn modelId="{C816F975-1E1A-4E53-951F-4C538314B3A1}" type="presOf" srcId="{BB0AEA3B-4331-4E5C-8DD2-204E5B78D2FE}" destId="{F15F09D2-BB31-405B-A441-D571B6E5EF06}" srcOrd="0" destOrd="1" presId="urn:microsoft.com/office/officeart/2016/7/layout/VerticalDownArrowProcess"/>
    <dgm:cxn modelId="{FBE8B07D-D3A6-4D9C-AF8A-496A4083F20F}" srcId="{405F7933-F5DA-4069-BEE9-AA4A30EA1D9D}" destId="{40F03A90-7DF9-4E5E-93B3-43BC1EC00CEA}" srcOrd="3" destOrd="0" parTransId="{EC4D75C7-2BE1-49DD-8912-E74A42029BF9}" sibTransId="{0CC38880-FC3F-4047-8F6E-676ACDFE5272}"/>
    <dgm:cxn modelId="{D016657E-06E2-4424-8A56-78619AD9A494}" type="presOf" srcId="{CB843F82-0D12-4091-9B24-9CAFB78E5729}" destId="{54BBBC14-0048-4AFC-953E-45FCE4C29A9C}" srcOrd="1" destOrd="0" presId="urn:microsoft.com/office/officeart/2016/7/layout/VerticalDownArrowProcess"/>
    <dgm:cxn modelId="{4B9ACCA1-B6B6-4258-A75A-9FE2BA3DBF48}" srcId="{CC2F7633-21D2-4914-A874-DA36E223F2D5}" destId="{B5439394-0F64-4FE3-BF31-DACBB6CDE7D6}" srcOrd="0" destOrd="0" parTransId="{110D6532-84A8-4F91-9A4C-E7AE521E58BD}" sibTransId="{2E6301FD-1AB3-4686-8205-CF2613520516}"/>
    <dgm:cxn modelId="{366EFBA2-7A7C-486C-8C4D-1098737C0F52}" srcId="{CB843F82-0D12-4091-9B24-9CAFB78E5729}" destId="{A22E8BCF-27D5-4530-9A9E-4CEFA393983B}" srcOrd="0" destOrd="0" parTransId="{FD4E7C9E-4D0B-43E7-B362-BACAF57B849B}" sibTransId="{957D36D8-76E2-4C5D-9195-0008E89BF36E}"/>
    <dgm:cxn modelId="{E7E756A3-676D-4322-AE3F-67980D470F30}" type="presOf" srcId="{1D1D44B0-8C3E-4DB4-B7D0-A9542F1A3F47}" destId="{F15F09D2-BB31-405B-A441-D571B6E5EF06}" srcOrd="0" destOrd="0" presId="urn:microsoft.com/office/officeart/2016/7/layout/VerticalDownArrowProcess"/>
    <dgm:cxn modelId="{DCE7E2A7-5723-463A-91C8-39BC2A542A9B}" type="presOf" srcId="{3FBBA7AC-B355-4A44-A06F-65A04C859D48}" destId="{F28FB18B-5F89-42F7-B8B8-79C69361E20B}" srcOrd="0" destOrd="0" presId="urn:microsoft.com/office/officeart/2016/7/layout/VerticalDownArrowProcess"/>
    <dgm:cxn modelId="{755370A8-662D-4C80-959D-662EF5A45FE0}" type="presOf" srcId="{CC2F7633-21D2-4914-A874-DA36E223F2D5}" destId="{18FB52B3-AF0F-41A8-AC71-2C1841FA68A9}" srcOrd="1" destOrd="0" presId="urn:microsoft.com/office/officeart/2016/7/layout/VerticalDownArrowProcess"/>
    <dgm:cxn modelId="{1A0C2BAE-1C15-4B4D-9DA2-16EC56C5615C}" type="presOf" srcId="{CB9319F2-425C-4B89-B905-29409E08EAE5}" destId="{0443A4CD-BB1A-4AC9-9137-18653ED0A801}" srcOrd="0" destOrd="1" presId="urn:microsoft.com/office/officeart/2016/7/layout/VerticalDownArrowProcess"/>
    <dgm:cxn modelId="{547DE8B2-93C9-4BFC-B1BF-0E7A7827DE82}" type="presOf" srcId="{B5439394-0F64-4FE3-BF31-DACBB6CDE7D6}" destId="{2EFB7678-1E09-4437-8280-D8AB2A79DE06}" srcOrd="0" destOrd="0" presId="urn:microsoft.com/office/officeart/2016/7/layout/VerticalDownArrowProcess"/>
    <dgm:cxn modelId="{E50E03B4-2432-4BC9-8B0D-2CF627B27277}" srcId="{405F7933-F5DA-4069-BEE9-AA4A30EA1D9D}" destId="{DD55BA33-1DEE-4609-AC76-D3588CB07973}" srcOrd="4" destOrd="0" parTransId="{26EA3EF8-2B2E-427D-BBF9-1C38C6AD3888}" sibTransId="{EF932AFF-C094-4A8F-BDD1-C520BCB2B8DC}"/>
    <dgm:cxn modelId="{CCACE5B6-8CE8-4DCC-9500-A7F9B46C9DDC}" srcId="{6D2E2C9A-58E1-49A2-8E87-C660E77BE265}" destId="{3FBBA7AC-B355-4A44-A06F-65A04C859D48}" srcOrd="0" destOrd="0" parTransId="{C5AE5C10-820B-4D4F-B50D-46793B1BF21E}" sibTransId="{15A4E147-8A49-45E0-B152-0EA3DECBFFD2}"/>
    <dgm:cxn modelId="{43EDE1B9-5CCD-402B-93DA-8B1DDF3F9726}" type="presOf" srcId="{DD55BA33-1DEE-4609-AC76-D3588CB07973}" destId="{0630BC8A-A398-4572-8996-1564F3E1D3C5}" srcOrd="0" destOrd="0" presId="urn:microsoft.com/office/officeart/2016/7/layout/VerticalDownArrowProcess"/>
    <dgm:cxn modelId="{B37C5AC2-B944-45CF-AA4A-42342D4ADAA7}" srcId="{B5439394-0F64-4FE3-BF31-DACBB6CDE7D6}" destId="{CB14E7D3-7C9E-47CE-8DDE-F4858E60058E}" srcOrd="1" destOrd="0" parTransId="{2688A97C-1C84-4B89-AF62-880CE0503F59}" sibTransId="{B0BACC2E-D8B7-439D-AE72-CC2635F2BA26}"/>
    <dgm:cxn modelId="{D33CD9C4-B04C-4BC3-BCC2-D565417814F8}" srcId="{B5439394-0F64-4FE3-BF31-DACBB6CDE7D6}" destId="{960D4D6F-F770-409B-9571-CF621E07EEC0}" srcOrd="0" destOrd="0" parTransId="{E8806EA0-7A28-4F8C-A135-4107AE33C8E3}" sibTransId="{27C4F750-8F5F-4428-9C05-B53B4B4E9BC9}"/>
    <dgm:cxn modelId="{3C8AFCC6-61E6-4496-A63C-E739854A7588}" type="presOf" srcId="{CC2F7633-21D2-4914-A874-DA36E223F2D5}" destId="{BA2BFDD1-E1C6-4DFF-84C9-E4800109184A}" srcOrd="0" destOrd="0" presId="urn:microsoft.com/office/officeart/2016/7/layout/VerticalDownArrowProcess"/>
    <dgm:cxn modelId="{5590EFE3-B109-4D74-9650-4F76E1D6B16A}" type="presOf" srcId="{A22E8BCF-27D5-4530-9A9E-4CEFA393983B}" destId="{BA77435F-D63C-45B2-8A51-A20540CFFACF}" srcOrd="0" destOrd="0" presId="urn:microsoft.com/office/officeart/2016/7/layout/VerticalDownArrowProcess"/>
    <dgm:cxn modelId="{170D17E7-1C41-4058-848D-2B18F9C692EA}" type="presOf" srcId="{6D2E2C9A-58E1-49A2-8E87-C660E77BE265}" destId="{7F72574A-8A10-4D6B-BF52-FCE07CF890E7}" srcOrd="0" destOrd="0" presId="urn:microsoft.com/office/officeart/2016/7/layout/VerticalDownArrowProcess"/>
    <dgm:cxn modelId="{65046AE8-8E30-45F9-9D9A-E343C7CF8C65}" srcId="{405F7933-F5DA-4069-BEE9-AA4A30EA1D9D}" destId="{CB843F82-0D12-4091-9B24-9CAFB78E5729}" srcOrd="2" destOrd="0" parTransId="{D9DA9298-849B-41E1-8751-D82CEB030DD9}" sibTransId="{E2B4660D-F3F0-4606-B7BF-A2022BAC4D30}"/>
    <dgm:cxn modelId="{098B97EA-0A72-4730-9983-99E3C19F35BF}" type="presOf" srcId="{E279AD94-F0F2-43B4-A814-44655A01C363}" destId="{BA77435F-D63C-45B2-8A51-A20540CFFACF}" srcOrd="0" destOrd="2" presId="urn:microsoft.com/office/officeart/2016/7/layout/VerticalDownArrowProcess"/>
    <dgm:cxn modelId="{9449F8EF-06FC-4D3E-B435-68045969E4DC}" type="presOf" srcId="{B56110DC-B296-4112-811A-DE9552D146E9}" destId="{BA77435F-D63C-45B2-8A51-A20540CFFACF}" srcOrd="0" destOrd="3" presId="urn:microsoft.com/office/officeart/2016/7/layout/VerticalDownArrowProcess"/>
    <dgm:cxn modelId="{8E27CDF2-4D81-492F-9114-30B33F9D8DA0}" srcId="{1D1D44B0-8C3E-4DB4-B7D0-A9542F1A3F47}" destId="{BB0AEA3B-4331-4E5C-8DD2-204E5B78D2FE}" srcOrd="0" destOrd="0" parTransId="{23527596-EE57-455E-94E4-8CB432B0F1DB}" sibTransId="{8BF9B15D-BB60-473B-87C8-385C73BFE42D}"/>
    <dgm:cxn modelId="{3C028F6E-74D7-42FB-B3AA-EAEE12525DBB}" type="presParOf" srcId="{4D4D5DA0-C999-4AA1-8629-B427C99D6E3C}" destId="{5C27C4A7-F4D2-4117-AB87-C2E1C5EFE784}" srcOrd="0" destOrd="0" presId="urn:microsoft.com/office/officeart/2016/7/layout/VerticalDownArrowProcess"/>
    <dgm:cxn modelId="{C7B41657-D597-4403-B40A-4901CA41AFDD}" type="presParOf" srcId="{5C27C4A7-F4D2-4117-AB87-C2E1C5EFE784}" destId="{0630BC8A-A398-4572-8996-1564F3E1D3C5}" srcOrd="0" destOrd="0" presId="urn:microsoft.com/office/officeart/2016/7/layout/VerticalDownArrowProcess"/>
    <dgm:cxn modelId="{630520D5-DF6E-4415-99A7-C0B9CE6AD18D}" type="presParOf" srcId="{5C27C4A7-F4D2-4117-AB87-C2E1C5EFE784}" destId="{0443A4CD-BB1A-4AC9-9137-18653ED0A801}" srcOrd="1" destOrd="0" presId="urn:microsoft.com/office/officeart/2016/7/layout/VerticalDownArrowProcess"/>
    <dgm:cxn modelId="{F0200978-5A06-4F7C-8D4D-733F25522BAD}" type="presParOf" srcId="{4D4D5DA0-C999-4AA1-8629-B427C99D6E3C}" destId="{CD2D1828-A4BA-48D1-A688-BA324B70D591}" srcOrd="1" destOrd="0" presId="urn:microsoft.com/office/officeart/2016/7/layout/VerticalDownArrowProcess"/>
    <dgm:cxn modelId="{B3FE740B-05AE-4916-AF21-C99DA3FD21BB}" type="presParOf" srcId="{4D4D5DA0-C999-4AA1-8629-B427C99D6E3C}" destId="{2D734635-287C-4DC6-A01B-6E21B13F5C7C}" srcOrd="2" destOrd="0" presId="urn:microsoft.com/office/officeart/2016/7/layout/VerticalDownArrowProcess"/>
    <dgm:cxn modelId="{2FC149C8-B438-4DDA-866F-93105ABBD716}" type="presParOf" srcId="{2D734635-287C-4DC6-A01B-6E21B13F5C7C}" destId="{33A27345-91B1-4CEB-AC82-C6ABF580ADD6}" srcOrd="0" destOrd="0" presId="urn:microsoft.com/office/officeart/2016/7/layout/VerticalDownArrowProcess"/>
    <dgm:cxn modelId="{3F869C95-66F7-4F4A-9540-74B187151BD3}" type="presParOf" srcId="{2D734635-287C-4DC6-A01B-6E21B13F5C7C}" destId="{DF4A1E17-4192-4147-A4B1-4104DAFE53D4}" srcOrd="1" destOrd="0" presId="urn:microsoft.com/office/officeart/2016/7/layout/VerticalDownArrowProcess"/>
    <dgm:cxn modelId="{CCF98CCE-AC43-4356-ACB8-9EFFF7604FD5}" type="presParOf" srcId="{2D734635-287C-4DC6-A01B-6E21B13F5C7C}" destId="{F15F09D2-BB31-405B-A441-D571B6E5EF06}" srcOrd="2" destOrd="0" presId="urn:microsoft.com/office/officeart/2016/7/layout/VerticalDownArrowProcess"/>
    <dgm:cxn modelId="{4F0137E5-1A9B-4AAC-A0ED-02DE8D59428E}" type="presParOf" srcId="{4D4D5DA0-C999-4AA1-8629-B427C99D6E3C}" destId="{8556EA43-EB21-4235-90DD-B32905DDF024}" srcOrd="3" destOrd="0" presId="urn:microsoft.com/office/officeart/2016/7/layout/VerticalDownArrowProcess"/>
    <dgm:cxn modelId="{7B4E2E26-57DF-438E-87E9-BCF74469EC90}" type="presParOf" srcId="{4D4D5DA0-C999-4AA1-8629-B427C99D6E3C}" destId="{DEC27268-20E1-4FF3-A732-49D137193276}" srcOrd="4" destOrd="0" presId="urn:microsoft.com/office/officeart/2016/7/layout/VerticalDownArrowProcess"/>
    <dgm:cxn modelId="{FBDFCFD7-5C56-4408-A023-050A21AC4A8E}" type="presParOf" srcId="{DEC27268-20E1-4FF3-A732-49D137193276}" destId="{45F090F8-4976-4EE3-A9D9-F2B30E7366D9}" srcOrd="0" destOrd="0" presId="urn:microsoft.com/office/officeart/2016/7/layout/VerticalDownArrowProcess"/>
    <dgm:cxn modelId="{B55E4FCB-2602-4BE4-9112-C39EA9BA2DF7}" type="presParOf" srcId="{DEC27268-20E1-4FF3-A732-49D137193276}" destId="{54BBBC14-0048-4AFC-953E-45FCE4C29A9C}" srcOrd="1" destOrd="0" presId="urn:microsoft.com/office/officeart/2016/7/layout/VerticalDownArrowProcess"/>
    <dgm:cxn modelId="{A0C22E3A-F75E-4115-AE97-49C969F8AC6E}" type="presParOf" srcId="{DEC27268-20E1-4FF3-A732-49D137193276}" destId="{BA77435F-D63C-45B2-8A51-A20540CFFACF}" srcOrd="2" destOrd="0" presId="urn:microsoft.com/office/officeart/2016/7/layout/VerticalDownArrowProcess"/>
    <dgm:cxn modelId="{13299069-8B87-4FD3-880E-C64A861A9211}" type="presParOf" srcId="{4D4D5DA0-C999-4AA1-8629-B427C99D6E3C}" destId="{1B7122B3-C5A8-4699-8962-FDB8507D33A4}" srcOrd="5" destOrd="0" presId="urn:microsoft.com/office/officeart/2016/7/layout/VerticalDownArrowProcess"/>
    <dgm:cxn modelId="{6D0D1DB9-704D-4140-9FEB-7F14DC3E6DF0}" type="presParOf" srcId="{4D4D5DA0-C999-4AA1-8629-B427C99D6E3C}" destId="{7412DBC8-8698-4D21-BD21-632C8D88BD8A}" srcOrd="6" destOrd="0" presId="urn:microsoft.com/office/officeart/2016/7/layout/VerticalDownArrowProcess"/>
    <dgm:cxn modelId="{247B3CE0-F206-476F-93A0-722215A6CC6A}" type="presParOf" srcId="{7412DBC8-8698-4D21-BD21-632C8D88BD8A}" destId="{BA2BFDD1-E1C6-4DFF-84C9-E4800109184A}" srcOrd="0" destOrd="0" presId="urn:microsoft.com/office/officeart/2016/7/layout/VerticalDownArrowProcess"/>
    <dgm:cxn modelId="{CC1FA4E1-F876-4F33-8E72-FC2EF519AF55}" type="presParOf" srcId="{7412DBC8-8698-4D21-BD21-632C8D88BD8A}" destId="{18FB52B3-AF0F-41A8-AC71-2C1841FA68A9}" srcOrd="1" destOrd="0" presId="urn:microsoft.com/office/officeart/2016/7/layout/VerticalDownArrowProcess"/>
    <dgm:cxn modelId="{AF3FF02A-4B25-4D3D-820A-F1DC72A5B174}" type="presParOf" srcId="{7412DBC8-8698-4D21-BD21-632C8D88BD8A}" destId="{2EFB7678-1E09-4437-8280-D8AB2A79DE06}" srcOrd="2" destOrd="0" presId="urn:microsoft.com/office/officeart/2016/7/layout/VerticalDownArrowProcess"/>
    <dgm:cxn modelId="{89E389A6-E938-469F-A5D6-68DA24C2E20C}" type="presParOf" srcId="{4D4D5DA0-C999-4AA1-8629-B427C99D6E3C}" destId="{FF7DCEAE-5C06-45F5-8089-DBE781A4DEAD}" srcOrd="7" destOrd="0" presId="urn:microsoft.com/office/officeart/2016/7/layout/VerticalDownArrowProcess"/>
    <dgm:cxn modelId="{1287A345-DD46-4F5A-9FCA-3EC1970399B3}" type="presParOf" srcId="{4D4D5DA0-C999-4AA1-8629-B427C99D6E3C}" destId="{62257CCE-3C4A-4BA1-8E0F-189ECBD4CA1C}" srcOrd="8" destOrd="0" presId="urn:microsoft.com/office/officeart/2016/7/layout/VerticalDownArrowProcess"/>
    <dgm:cxn modelId="{8CB997DB-1505-4C84-B165-964258E14EDD}" type="presParOf" srcId="{62257CCE-3C4A-4BA1-8E0F-189ECBD4CA1C}" destId="{7F72574A-8A10-4D6B-BF52-FCE07CF890E7}" srcOrd="0" destOrd="0" presId="urn:microsoft.com/office/officeart/2016/7/layout/VerticalDownArrowProcess"/>
    <dgm:cxn modelId="{98704E7B-5C86-4A63-9FDE-7CDFC46B2C30}" type="presParOf" srcId="{62257CCE-3C4A-4BA1-8E0F-189ECBD4CA1C}" destId="{701A7E57-6B02-4ABE-BE43-CCC3F0812275}" srcOrd="1" destOrd="0" presId="urn:microsoft.com/office/officeart/2016/7/layout/VerticalDownArrowProcess"/>
    <dgm:cxn modelId="{CF502B42-36AC-48A3-A149-1651A59E2506}" type="presParOf" srcId="{62257CCE-3C4A-4BA1-8E0F-189ECBD4CA1C}" destId="{F28FB18B-5F89-42F7-B8B8-79C69361E20B}"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8D84E60-F4D0-4A5F-90E8-A0421FE538F0}" type="doc">
      <dgm:prSet loTypeId="urn:microsoft.com/office/officeart/2018/5/layout/IconLeafLabel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3373089B-794D-442F-BDDD-A616062BBF1B}">
      <dgm:prSet/>
      <dgm:spPr/>
      <dgm:t>
        <a:bodyPr/>
        <a:lstStyle/>
        <a:p>
          <a:pPr>
            <a:defRPr cap="all"/>
          </a:pPr>
          <a:r>
            <a:rPr lang="en-US"/>
            <a:t>Partner with employment agencies to ensure youth 16 and older have employment opportunities</a:t>
          </a:r>
        </a:p>
      </dgm:t>
    </dgm:pt>
    <dgm:pt modelId="{5D302B48-2027-4F3D-B277-27F6221FDF31}" type="parTrans" cxnId="{7FF6400B-8D04-4AC7-9814-7356A8FAD369}">
      <dgm:prSet/>
      <dgm:spPr/>
      <dgm:t>
        <a:bodyPr/>
        <a:lstStyle/>
        <a:p>
          <a:endParaRPr lang="en-US"/>
        </a:p>
      </dgm:t>
    </dgm:pt>
    <dgm:pt modelId="{FA0A6A05-C684-490C-964C-7C08C7246950}" type="sibTrans" cxnId="{7FF6400B-8D04-4AC7-9814-7356A8FAD369}">
      <dgm:prSet/>
      <dgm:spPr/>
      <dgm:t>
        <a:bodyPr/>
        <a:lstStyle/>
        <a:p>
          <a:endParaRPr lang="en-US"/>
        </a:p>
      </dgm:t>
    </dgm:pt>
    <dgm:pt modelId="{D8C1837F-0F22-49EB-86D6-C380CB7B9C3E}">
      <dgm:prSet/>
      <dgm:spPr/>
      <dgm:t>
        <a:bodyPr/>
        <a:lstStyle/>
        <a:p>
          <a:pPr>
            <a:defRPr cap="all"/>
          </a:pPr>
          <a:r>
            <a:rPr lang="en-US"/>
            <a:t>Offer up life skills and mindfulness courses that are specific for incarcerated youth to communities and schools</a:t>
          </a:r>
        </a:p>
      </dgm:t>
    </dgm:pt>
    <dgm:pt modelId="{C543570E-BE1A-4B6B-98BA-2CC8F4F4A80B}" type="parTrans" cxnId="{3EBB95B5-5A3A-4221-BEE8-F7B7698B383B}">
      <dgm:prSet/>
      <dgm:spPr/>
      <dgm:t>
        <a:bodyPr/>
        <a:lstStyle/>
        <a:p>
          <a:endParaRPr lang="en-US"/>
        </a:p>
      </dgm:t>
    </dgm:pt>
    <dgm:pt modelId="{D99C5741-80E4-444D-B982-3FE1E9D69F1C}" type="sibTrans" cxnId="{3EBB95B5-5A3A-4221-BEE8-F7B7698B383B}">
      <dgm:prSet/>
      <dgm:spPr/>
      <dgm:t>
        <a:bodyPr/>
        <a:lstStyle/>
        <a:p>
          <a:endParaRPr lang="en-US"/>
        </a:p>
      </dgm:t>
    </dgm:pt>
    <dgm:pt modelId="{95FA5226-6064-4FF0-88C6-A378004A65B9}" type="pres">
      <dgm:prSet presAssocID="{08D84E60-F4D0-4A5F-90E8-A0421FE538F0}" presName="root" presStyleCnt="0">
        <dgm:presLayoutVars>
          <dgm:dir/>
          <dgm:resizeHandles val="exact"/>
        </dgm:presLayoutVars>
      </dgm:prSet>
      <dgm:spPr/>
    </dgm:pt>
    <dgm:pt modelId="{79D3D132-543E-4F4E-9F6B-F0A5A04D020A}" type="pres">
      <dgm:prSet presAssocID="{3373089B-794D-442F-BDDD-A616062BBF1B}" presName="compNode" presStyleCnt="0"/>
      <dgm:spPr/>
    </dgm:pt>
    <dgm:pt modelId="{EA7C2E95-BC65-4DF3-BBC3-D3C58002DAF3}" type="pres">
      <dgm:prSet presAssocID="{3373089B-794D-442F-BDDD-A616062BBF1B}" presName="iconBgRect" presStyleLbl="bgShp" presStyleIdx="0" presStyleCnt="2"/>
      <dgm:spPr>
        <a:prstGeom prst="round2DiagRect">
          <a:avLst>
            <a:gd name="adj1" fmla="val 29727"/>
            <a:gd name="adj2" fmla="val 0"/>
          </a:avLst>
        </a:prstGeom>
      </dgm:spPr>
    </dgm:pt>
    <dgm:pt modelId="{6363D55E-CFE0-4071-8249-A486A0FC4AB0}" type="pres">
      <dgm:prSet presAssocID="{3373089B-794D-442F-BDDD-A616062BBF1B}"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andshake"/>
        </a:ext>
      </dgm:extLst>
    </dgm:pt>
    <dgm:pt modelId="{DD45AE00-30E4-48EA-A728-77C8EB816FFB}" type="pres">
      <dgm:prSet presAssocID="{3373089B-794D-442F-BDDD-A616062BBF1B}" presName="spaceRect" presStyleCnt="0"/>
      <dgm:spPr/>
    </dgm:pt>
    <dgm:pt modelId="{FBEB85F8-FCA6-4F56-B8AB-3AB297DC0AB6}" type="pres">
      <dgm:prSet presAssocID="{3373089B-794D-442F-BDDD-A616062BBF1B}" presName="textRect" presStyleLbl="revTx" presStyleIdx="0" presStyleCnt="2">
        <dgm:presLayoutVars>
          <dgm:chMax val="1"/>
          <dgm:chPref val="1"/>
        </dgm:presLayoutVars>
      </dgm:prSet>
      <dgm:spPr/>
    </dgm:pt>
    <dgm:pt modelId="{CFC1C4FC-FF08-45E1-A3DD-7B42B4248CAA}" type="pres">
      <dgm:prSet presAssocID="{FA0A6A05-C684-490C-964C-7C08C7246950}" presName="sibTrans" presStyleCnt="0"/>
      <dgm:spPr/>
    </dgm:pt>
    <dgm:pt modelId="{8F589080-DC04-4786-9802-6320D81CB04E}" type="pres">
      <dgm:prSet presAssocID="{D8C1837F-0F22-49EB-86D6-C380CB7B9C3E}" presName="compNode" presStyleCnt="0"/>
      <dgm:spPr/>
    </dgm:pt>
    <dgm:pt modelId="{231241D1-1C23-48E9-808B-878FE3EF816F}" type="pres">
      <dgm:prSet presAssocID="{D8C1837F-0F22-49EB-86D6-C380CB7B9C3E}" presName="iconBgRect" presStyleLbl="bgShp" presStyleIdx="1" presStyleCnt="2"/>
      <dgm:spPr>
        <a:prstGeom prst="round2DiagRect">
          <a:avLst>
            <a:gd name="adj1" fmla="val 29727"/>
            <a:gd name="adj2" fmla="val 0"/>
          </a:avLst>
        </a:prstGeom>
      </dgm:spPr>
    </dgm:pt>
    <dgm:pt modelId="{1EFD917C-83DD-4623-B277-FCF96D23F61E}" type="pres">
      <dgm:prSet presAssocID="{D8C1837F-0F22-49EB-86D6-C380CB7B9C3E}"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assroom"/>
        </a:ext>
      </dgm:extLst>
    </dgm:pt>
    <dgm:pt modelId="{0CAAF012-4733-4815-8B21-9B57DACB17F4}" type="pres">
      <dgm:prSet presAssocID="{D8C1837F-0F22-49EB-86D6-C380CB7B9C3E}" presName="spaceRect" presStyleCnt="0"/>
      <dgm:spPr/>
    </dgm:pt>
    <dgm:pt modelId="{C3F0462F-AD7D-44B1-BC40-15152DB53873}" type="pres">
      <dgm:prSet presAssocID="{D8C1837F-0F22-49EB-86D6-C380CB7B9C3E}" presName="textRect" presStyleLbl="revTx" presStyleIdx="1" presStyleCnt="2">
        <dgm:presLayoutVars>
          <dgm:chMax val="1"/>
          <dgm:chPref val="1"/>
        </dgm:presLayoutVars>
      </dgm:prSet>
      <dgm:spPr/>
    </dgm:pt>
  </dgm:ptLst>
  <dgm:cxnLst>
    <dgm:cxn modelId="{7FF6400B-8D04-4AC7-9814-7356A8FAD369}" srcId="{08D84E60-F4D0-4A5F-90E8-A0421FE538F0}" destId="{3373089B-794D-442F-BDDD-A616062BBF1B}" srcOrd="0" destOrd="0" parTransId="{5D302B48-2027-4F3D-B277-27F6221FDF31}" sibTransId="{FA0A6A05-C684-490C-964C-7C08C7246950}"/>
    <dgm:cxn modelId="{08AA164F-AA6B-4E23-848B-F9A7FA89EC48}" type="presOf" srcId="{3373089B-794D-442F-BDDD-A616062BBF1B}" destId="{FBEB85F8-FCA6-4F56-B8AB-3AB297DC0AB6}" srcOrd="0" destOrd="0" presId="urn:microsoft.com/office/officeart/2018/5/layout/IconLeafLabelList"/>
    <dgm:cxn modelId="{1471CD87-8D63-4DA2-9C48-14A287408879}" type="presOf" srcId="{D8C1837F-0F22-49EB-86D6-C380CB7B9C3E}" destId="{C3F0462F-AD7D-44B1-BC40-15152DB53873}" srcOrd="0" destOrd="0" presId="urn:microsoft.com/office/officeart/2018/5/layout/IconLeafLabelList"/>
    <dgm:cxn modelId="{AD6CC4AE-813F-42EB-BC5E-0F3E1DAFBB1C}" type="presOf" srcId="{08D84E60-F4D0-4A5F-90E8-A0421FE538F0}" destId="{95FA5226-6064-4FF0-88C6-A378004A65B9}" srcOrd="0" destOrd="0" presId="urn:microsoft.com/office/officeart/2018/5/layout/IconLeafLabelList"/>
    <dgm:cxn modelId="{3EBB95B5-5A3A-4221-BEE8-F7B7698B383B}" srcId="{08D84E60-F4D0-4A5F-90E8-A0421FE538F0}" destId="{D8C1837F-0F22-49EB-86D6-C380CB7B9C3E}" srcOrd="1" destOrd="0" parTransId="{C543570E-BE1A-4B6B-98BA-2CC8F4F4A80B}" sibTransId="{D99C5741-80E4-444D-B982-3FE1E9D69F1C}"/>
    <dgm:cxn modelId="{1870BBB4-E674-416F-9B34-593D03C613D9}" type="presParOf" srcId="{95FA5226-6064-4FF0-88C6-A378004A65B9}" destId="{79D3D132-543E-4F4E-9F6B-F0A5A04D020A}" srcOrd="0" destOrd="0" presId="urn:microsoft.com/office/officeart/2018/5/layout/IconLeafLabelList"/>
    <dgm:cxn modelId="{FF454033-5722-4754-935F-0B8EF7A8D9AD}" type="presParOf" srcId="{79D3D132-543E-4F4E-9F6B-F0A5A04D020A}" destId="{EA7C2E95-BC65-4DF3-BBC3-D3C58002DAF3}" srcOrd="0" destOrd="0" presId="urn:microsoft.com/office/officeart/2018/5/layout/IconLeafLabelList"/>
    <dgm:cxn modelId="{D21A9AF2-0E3A-4C27-83DC-314D989D1440}" type="presParOf" srcId="{79D3D132-543E-4F4E-9F6B-F0A5A04D020A}" destId="{6363D55E-CFE0-4071-8249-A486A0FC4AB0}" srcOrd="1" destOrd="0" presId="urn:microsoft.com/office/officeart/2018/5/layout/IconLeafLabelList"/>
    <dgm:cxn modelId="{F17E31BF-B8ED-4222-AE3F-AB5C5A580EF6}" type="presParOf" srcId="{79D3D132-543E-4F4E-9F6B-F0A5A04D020A}" destId="{DD45AE00-30E4-48EA-A728-77C8EB816FFB}" srcOrd="2" destOrd="0" presId="urn:microsoft.com/office/officeart/2018/5/layout/IconLeafLabelList"/>
    <dgm:cxn modelId="{AA77027E-5849-4D33-B636-0EC2BE8778F9}" type="presParOf" srcId="{79D3D132-543E-4F4E-9F6B-F0A5A04D020A}" destId="{FBEB85F8-FCA6-4F56-B8AB-3AB297DC0AB6}" srcOrd="3" destOrd="0" presId="urn:microsoft.com/office/officeart/2018/5/layout/IconLeafLabelList"/>
    <dgm:cxn modelId="{8C4E079F-0BB6-48F5-BFCC-CF6C4AEF0E88}" type="presParOf" srcId="{95FA5226-6064-4FF0-88C6-A378004A65B9}" destId="{CFC1C4FC-FF08-45E1-A3DD-7B42B4248CAA}" srcOrd="1" destOrd="0" presId="urn:microsoft.com/office/officeart/2018/5/layout/IconLeafLabelList"/>
    <dgm:cxn modelId="{5BE25BF4-942C-4046-BC32-20E45CD1D80D}" type="presParOf" srcId="{95FA5226-6064-4FF0-88C6-A378004A65B9}" destId="{8F589080-DC04-4786-9802-6320D81CB04E}" srcOrd="2" destOrd="0" presId="urn:microsoft.com/office/officeart/2018/5/layout/IconLeafLabelList"/>
    <dgm:cxn modelId="{3A716FA8-9810-4030-B658-EFC44781E361}" type="presParOf" srcId="{8F589080-DC04-4786-9802-6320D81CB04E}" destId="{231241D1-1C23-48E9-808B-878FE3EF816F}" srcOrd="0" destOrd="0" presId="urn:microsoft.com/office/officeart/2018/5/layout/IconLeafLabelList"/>
    <dgm:cxn modelId="{33406C30-DB50-429D-937A-AAC9D94E22B8}" type="presParOf" srcId="{8F589080-DC04-4786-9802-6320D81CB04E}" destId="{1EFD917C-83DD-4623-B277-FCF96D23F61E}" srcOrd="1" destOrd="0" presId="urn:microsoft.com/office/officeart/2018/5/layout/IconLeafLabelList"/>
    <dgm:cxn modelId="{47F1ECA1-4ED7-49C3-9D5D-6381C226AF5F}" type="presParOf" srcId="{8F589080-DC04-4786-9802-6320D81CB04E}" destId="{0CAAF012-4733-4815-8B21-9B57DACB17F4}" srcOrd="2" destOrd="0" presId="urn:microsoft.com/office/officeart/2018/5/layout/IconLeafLabelList"/>
    <dgm:cxn modelId="{F106AE80-C53D-4F29-B618-F2BC5AC61B1A}" type="presParOf" srcId="{8F589080-DC04-4786-9802-6320D81CB04E}" destId="{C3F0462F-AD7D-44B1-BC40-15152DB53873}"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799C26-E723-45A6-9042-B0AE57814585}">
      <dsp:nvSpPr>
        <dsp:cNvPr id="0" name=""/>
        <dsp:cNvSpPr/>
      </dsp:nvSpPr>
      <dsp:spPr>
        <a:xfrm>
          <a:off x="0" y="3410021"/>
          <a:ext cx="6797675" cy="2237343"/>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a:t>We aim to reduce violence, reduce youth incarceration rates, and increase graduation rates by providing student centered supports and opportunities for all students to thrive. </a:t>
          </a:r>
        </a:p>
      </dsp:txBody>
      <dsp:txXfrm>
        <a:off x="0" y="3410021"/>
        <a:ext cx="6797675" cy="1208165"/>
      </dsp:txXfrm>
    </dsp:sp>
    <dsp:sp modelId="{236FB8CD-8D4A-4A38-A581-875E1D9378D9}">
      <dsp:nvSpPr>
        <dsp:cNvPr id="0" name=""/>
        <dsp:cNvSpPr/>
      </dsp:nvSpPr>
      <dsp:spPr>
        <a:xfrm>
          <a:off x="0" y="4573439"/>
          <a:ext cx="1699418" cy="1029177"/>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kern="1200"/>
            <a:t>Re-engage all youth and their families in the academic experience </a:t>
          </a:r>
        </a:p>
      </dsp:txBody>
      <dsp:txXfrm>
        <a:off x="0" y="4573439"/>
        <a:ext cx="1699418" cy="1029177"/>
      </dsp:txXfrm>
    </dsp:sp>
    <dsp:sp modelId="{40519D52-2157-441C-B39F-8B939DF1B08B}">
      <dsp:nvSpPr>
        <dsp:cNvPr id="0" name=""/>
        <dsp:cNvSpPr/>
      </dsp:nvSpPr>
      <dsp:spPr>
        <a:xfrm>
          <a:off x="1699418" y="4573439"/>
          <a:ext cx="1699418" cy="1029177"/>
        </a:xfrm>
        <a:prstGeom prst="rect">
          <a:avLst/>
        </a:prstGeom>
        <a:solidFill>
          <a:schemeClr val="accent3">
            <a:tint val="40000"/>
            <a:alpha val="90000"/>
            <a:hueOff val="0"/>
            <a:satOff val="0"/>
            <a:lumOff val="0"/>
            <a:alphaOff val="0"/>
          </a:schemeClr>
        </a:solidFill>
        <a:ln w="1587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kern="1200"/>
            <a:t>Build success plans that are individual to the youth and family </a:t>
          </a:r>
        </a:p>
      </dsp:txBody>
      <dsp:txXfrm>
        <a:off x="1699418" y="4573439"/>
        <a:ext cx="1699418" cy="1029177"/>
      </dsp:txXfrm>
    </dsp:sp>
    <dsp:sp modelId="{CAA47CBF-7E23-4CA6-94E6-06A62F605100}">
      <dsp:nvSpPr>
        <dsp:cNvPr id="0" name=""/>
        <dsp:cNvSpPr/>
      </dsp:nvSpPr>
      <dsp:spPr>
        <a:xfrm>
          <a:off x="3398837" y="4573439"/>
          <a:ext cx="1699418" cy="1029177"/>
        </a:xfrm>
        <a:prstGeom prst="rect">
          <a:avLst/>
        </a:prstGeom>
        <a:solidFill>
          <a:schemeClr val="accent4">
            <a:tint val="40000"/>
            <a:alpha val="90000"/>
            <a:hueOff val="0"/>
            <a:satOff val="0"/>
            <a:lumOff val="0"/>
            <a:alphaOff val="0"/>
          </a:schemeClr>
        </a:solidFill>
        <a:ln w="15875"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kern="1200"/>
            <a:t>Facilitate community collaboration and networking</a:t>
          </a:r>
        </a:p>
      </dsp:txBody>
      <dsp:txXfrm>
        <a:off x="3398837" y="4573439"/>
        <a:ext cx="1699418" cy="1029177"/>
      </dsp:txXfrm>
    </dsp:sp>
    <dsp:sp modelId="{E7EF0D5F-31CB-4A9C-B1EE-02F37D81CD5A}">
      <dsp:nvSpPr>
        <dsp:cNvPr id="0" name=""/>
        <dsp:cNvSpPr/>
      </dsp:nvSpPr>
      <dsp:spPr>
        <a:xfrm>
          <a:off x="5098256" y="4573439"/>
          <a:ext cx="1699418" cy="1029177"/>
        </a:xfrm>
        <a:prstGeom prst="rect">
          <a:avLst/>
        </a:prstGeom>
        <a:solidFill>
          <a:schemeClr val="accent5">
            <a:tint val="40000"/>
            <a:alpha val="90000"/>
            <a:hueOff val="0"/>
            <a:satOff val="0"/>
            <a:lumOff val="0"/>
            <a:alphaOff val="0"/>
          </a:schemeClr>
        </a:solidFill>
        <a:ln w="15875"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kern="1200"/>
            <a:t>Improve student academic success by strengthening social and academic skills</a:t>
          </a:r>
        </a:p>
      </dsp:txBody>
      <dsp:txXfrm>
        <a:off x="5098256" y="4573439"/>
        <a:ext cx="1699418" cy="1029177"/>
      </dsp:txXfrm>
    </dsp:sp>
    <dsp:sp modelId="{9076DE9C-E48F-408D-AA84-80ECA3501274}">
      <dsp:nvSpPr>
        <dsp:cNvPr id="0" name=""/>
        <dsp:cNvSpPr/>
      </dsp:nvSpPr>
      <dsp:spPr>
        <a:xfrm rot="10800000">
          <a:off x="0" y="2547"/>
          <a:ext cx="6797675" cy="3441033"/>
        </a:xfrm>
        <a:prstGeom prst="upArrowCallou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a:t>- The educational advocate acts as a </a:t>
          </a:r>
          <a:r>
            <a:rPr lang="en-US" sz="2000" b="1" kern="1200"/>
            <a:t>liaison between families and school district staff</a:t>
          </a:r>
          <a:r>
            <a:rPr lang="en-US" sz="2000" kern="1200"/>
            <a:t> in resolving disagreements and facilitating a collaborative working relationship needed to negotiate services for the child.</a:t>
          </a:r>
        </a:p>
      </dsp:txBody>
      <dsp:txXfrm rot="10800000">
        <a:off x="0" y="2547"/>
        <a:ext cx="6797675" cy="22358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C9BF91-2FCF-43EC-80AF-704002DEEDBA}">
      <dsp:nvSpPr>
        <dsp:cNvPr id="0" name=""/>
        <dsp:cNvSpPr/>
      </dsp:nvSpPr>
      <dsp:spPr>
        <a:xfrm>
          <a:off x="0" y="316475"/>
          <a:ext cx="6797675" cy="15561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27575" tIns="270764" rIns="527575"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a:t>Education Advocate helps break down barriers for enrollment</a:t>
          </a:r>
        </a:p>
        <a:p>
          <a:pPr marL="114300" lvl="1" indent="-114300" algn="l" defTabSz="577850">
            <a:lnSpc>
              <a:spcPct val="90000"/>
            </a:lnSpc>
            <a:spcBef>
              <a:spcPct val="0"/>
            </a:spcBef>
            <a:spcAft>
              <a:spcPct val="15000"/>
            </a:spcAft>
            <a:buChar char="•"/>
          </a:pPr>
          <a:r>
            <a:rPr lang="en-US" sz="1300" kern="1200"/>
            <a:t>EA assures equitable education opportunities</a:t>
          </a:r>
        </a:p>
        <a:p>
          <a:pPr marL="114300" lvl="1" indent="-114300" algn="l" defTabSz="577850">
            <a:lnSpc>
              <a:spcPct val="90000"/>
            </a:lnSpc>
            <a:spcBef>
              <a:spcPct val="0"/>
            </a:spcBef>
            <a:spcAft>
              <a:spcPct val="15000"/>
            </a:spcAft>
            <a:buChar char="•"/>
          </a:pPr>
          <a:r>
            <a:rPr lang="en-US" sz="1300" kern="1200"/>
            <a:t>EA provides information to schools around the transition process for students releasing from any juvenile facility</a:t>
          </a:r>
        </a:p>
        <a:p>
          <a:pPr marL="114300" lvl="1" indent="-114300" algn="l" defTabSz="577850">
            <a:lnSpc>
              <a:spcPct val="90000"/>
            </a:lnSpc>
            <a:spcBef>
              <a:spcPct val="0"/>
            </a:spcBef>
            <a:spcAft>
              <a:spcPct val="15000"/>
            </a:spcAft>
            <a:buChar char="•"/>
          </a:pPr>
          <a:r>
            <a:rPr lang="en-US" sz="1300" kern="1200"/>
            <a:t>EA provides information to schools around the DBT skills learned in Juvenile Rehabilitation to assist in emotional support for student.</a:t>
          </a:r>
        </a:p>
      </dsp:txBody>
      <dsp:txXfrm>
        <a:off x="0" y="316475"/>
        <a:ext cx="6797675" cy="1556100"/>
      </dsp:txXfrm>
    </dsp:sp>
    <dsp:sp modelId="{58F37ED3-5591-4F47-8CCA-707E79ED8724}">
      <dsp:nvSpPr>
        <dsp:cNvPr id="0" name=""/>
        <dsp:cNvSpPr/>
      </dsp:nvSpPr>
      <dsp:spPr>
        <a:xfrm>
          <a:off x="339883" y="124595"/>
          <a:ext cx="4758372" cy="3837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855" tIns="0" rIns="179855" bIns="0" numCol="1" spcCol="1270" anchor="ctr" anchorCtr="0">
          <a:noAutofit/>
        </a:bodyPr>
        <a:lstStyle/>
        <a:p>
          <a:pPr marL="0" lvl="0" indent="0" algn="l" defTabSz="577850">
            <a:lnSpc>
              <a:spcPct val="90000"/>
            </a:lnSpc>
            <a:spcBef>
              <a:spcPct val="0"/>
            </a:spcBef>
            <a:spcAft>
              <a:spcPct val="35000"/>
            </a:spcAft>
            <a:buNone/>
          </a:pPr>
          <a:r>
            <a:rPr lang="en-US" sz="1300" kern="1200"/>
            <a:t>Advocacy Support:</a:t>
          </a:r>
        </a:p>
      </dsp:txBody>
      <dsp:txXfrm>
        <a:off x="358617" y="143329"/>
        <a:ext cx="4720904" cy="346292"/>
      </dsp:txXfrm>
    </dsp:sp>
    <dsp:sp modelId="{98A89221-1072-4067-8A03-E7F777188881}">
      <dsp:nvSpPr>
        <dsp:cNvPr id="0" name=""/>
        <dsp:cNvSpPr/>
      </dsp:nvSpPr>
      <dsp:spPr>
        <a:xfrm>
          <a:off x="0" y="2134656"/>
          <a:ext cx="6797675" cy="7371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27575" tIns="270764" rIns="527575"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a:t>Continuous  SMART goal worksheet holding both youth, parent support, and Educational Advocate accountable for student success.</a:t>
          </a:r>
        </a:p>
      </dsp:txBody>
      <dsp:txXfrm>
        <a:off x="0" y="2134656"/>
        <a:ext cx="6797675" cy="737100"/>
      </dsp:txXfrm>
    </dsp:sp>
    <dsp:sp modelId="{E24CE4E8-F69C-451D-8DBD-20902E340427}">
      <dsp:nvSpPr>
        <dsp:cNvPr id="0" name=""/>
        <dsp:cNvSpPr/>
      </dsp:nvSpPr>
      <dsp:spPr>
        <a:xfrm>
          <a:off x="339883" y="1942776"/>
          <a:ext cx="4758372" cy="3837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855" tIns="0" rIns="179855" bIns="0" numCol="1" spcCol="1270" anchor="ctr" anchorCtr="0">
          <a:noAutofit/>
        </a:bodyPr>
        <a:lstStyle/>
        <a:p>
          <a:pPr marL="0" lvl="0" indent="0" algn="l" defTabSz="577850">
            <a:lnSpc>
              <a:spcPct val="90000"/>
            </a:lnSpc>
            <a:spcBef>
              <a:spcPct val="0"/>
            </a:spcBef>
            <a:spcAft>
              <a:spcPct val="35000"/>
            </a:spcAft>
            <a:buNone/>
          </a:pPr>
          <a:r>
            <a:rPr lang="en-US" sz="1300" kern="1200"/>
            <a:t>Goal Setting:</a:t>
          </a:r>
        </a:p>
      </dsp:txBody>
      <dsp:txXfrm>
        <a:off x="358617" y="1961510"/>
        <a:ext cx="4720904" cy="346292"/>
      </dsp:txXfrm>
    </dsp:sp>
    <dsp:sp modelId="{093D4D33-DCC8-4901-AF98-421AA97AA9D9}">
      <dsp:nvSpPr>
        <dsp:cNvPr id="0" name=""/>
        <dsp:cNvSpPr/>
      </dsp:nvSpPr>
      <dsp:spPr>
        <a:xfrm>
          <a:off x="0" y="3133836"/>
          <a:ext cx="6797675" cy="13923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27575" tIns="270764" rIns="527575"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a:t>School Enrollment</a:t>
          </a:r>
        </a:p>
        <a:p>
          <a:pPr marL="114300" lvl="1" indent="-114300" algn="l" defTabSz="577850">
            <a:lnSpc>
              <a:spcPct val="90000"/>
            </a:lnSpc>
            <a:spcBef>
              <a:spcPct val="0"/>
            </a:spcBef>
            <a:spcAft>
              <a:spcPct val="15000"/>
            </a:spcAft>
            <a:buChar char="•"/>
          </a:pPr>
          <a:r>
            <a:rPr lang="en-US" sz="1300" kern="1200"/>
            <a:t>Transcript and IEP requests</a:t>
          </a:r>
        </a:p>
        <a:p>
          <a:pPr marL="114300" lvl="1" indent="-114300" algn="l" defTabSz="577850">
            <a:lnSpc>
              <a:spcPct val="90000"/>
            </a:lnSpc>
            <a:spcBef>
              <a:spcPct val="0"/>
            </a:spcBef>
            <a:spcAft>
              <a:spcPct val="15000"/>
            </a:spcAft>
            <a:buChar char="•"/>
          </a:pPr>
          <a:r>
            <a:rPr lang="en-US" sz="1300" kern="1200"/>
            <a:t>Continued check ins on academic progress (grades, attendance, and school meetings with students)</a:t>
          </a:r>
        </a:p>
        <a:p>
          <a:pPr marL="114300" lvl="1" indent="-114300" algn="l" defTabSz="577850">
            <a:lnSpc>
              <a:spcPct val="90000"/>
            </a:lnSpc>
            <a:spcBef>
              <a:spcPct val="0"/>
            </a:spcBef>
            <a:spcAft>
              <a:spcPct val="15000"/>
            </a:spcAft>
            <a:buChar char="•"/>
          </a:pPr>
          <a:r>
            <a:rPr lang="en-US" sz="1300" kern="1200"/>
            <a:t>EA attends any school meetings such as disciplinary, IEP, 504, etc. </a:t>
          </a:r>
        </a:p>
      </dsp:txBody>
      <dsp:txXfrm>
        <a:off x="0" y="3133836"/>
        <a:ext cx="6797675" cy="1392300"/>
      </dsp:txXfrm>
    </dsp:sp>
    <dsp:sp modelId="{B6BC2937-58D4-4E0D-8270-7F05C438A7EE}">
      <dsp:nvSpPr>
        <dsp:cNvPr id="0" name=""/>
        <dsp:cNvSpPr/>
      </dsp:nvSpPr>
      <dsp:spPr>
        <a:xfrm>
          <a:off x="339883" y="2941956"/>
          <a:ext cx="4758372" cy="3837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855" tIns="0" rIns="179855" bIns="0" numCol="1" spcCol="1270" anchor="ctr" anchorCtr="0">
          <a:noAutofit/>
        </a:bodyPr>
        <a:lstStyle/>
        <a:p>
          <a:pPr marL="0" lvl="0" indent="0" algn="l" defTabSz="577850">
            <a:lnSpc>
              <a:spcPct val="90000"/>
            </a:lnSpc>
            <a:spcBef>
              <a:spcPct val="0"/>
            </a:spcBef>
            <a:spcAft>
              <a:spcPct val="35000"/>
            </a:spcAft>
            <a:buNone/>
          </a:pPr>
          <a:r>
            <a:rPr lang="en-US" sz="1300" kern="1200"/>
            <a:t>Academic Support:</a:t>
          </a:r>
        </a:p>
      </dsp:txBody>
      <dsp:txXfrm>
        <a:off x="358617" y="2960690"/>
        <a:ext cx="4720904" cy="346292"/>
      </dsp:txXfrm>
    </dsp:sp>
    <dsp:sp modelId="{D35A0B35-5397-48F5-9D55-57C391054A1D}">
      <dsp:nvSpPr>
        <dsp:cNvPr id="0" name=""/>
        <dsp:cNvSpPr/>
      </dsp:nvSpPr>
      <dsp:spPr>
        <a:xfrm>
          <a:off x="0" y="4788216"/>
          <a:ext cx="6797675" cy="7371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27575" tIns="270764" rIns="527575"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a:t>Upon request Education Advocate refers students to other community based services to help assist with housing, mental health, substance use, medical, etc. </a:t>
          </a:r>
        </a:p>
      </dsp:txBody>
      <dsp:txXfrm>
        <a:off x="0" y="4788216"/>
        <a:ext cx="6797675" cy="737100"/>
      </dsp:txXfrm>
    </dsp:sp>
    <dsp:sp modelId="{0A15BC54-B276-4AD9-ABF3-67E2DC17579A}">
      <dsp:nvSpPr>
        <dsp:cNvPr id="0" name=""/>
        <dsp:cNvSpPr/>
      </dsp:nvSpPr>
      <dsp:spPr>
        <a:xfrm>
          <a:off x="339883" y="4596336"/>
          <a:ext cx="4758372" cy="3837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855" tIns="0" rIns="179855" bIns="0" numCol="1" spcCol="1270" anchor="ctr" anchorCtr="0">
          <a:noAutofit/>
        </a:bodyPr>
        <a:lstStyle/>
        <a:p>
          <a:pPr marL="0" lvl="0" indent="0" algn="l" defTabSz="577850">
            <a:lnSpc>
              <a:spcPct val="90000"/>
            </a:lnSpc>
            <a:spcBef>
              <a:spcPct val="0"/>
            </a:spcBef>
            <a:spcAft>
              <a:spcPct val="35000"/>
            </a:spcAft>
            <a:buNone/>
          </a:pPr>
          <a:r>
            <a:rPr lang="en-US" sz="1300" kern="1200"/>
            <a:t>Community Based Referrals:</a:t>
          </a:r>
        </a:p>
      </dsp:txBody>
      <dsp:txXfrm>
        <a:off x="358617" y="4615070"/>
        <a:ext cx="4720904" cy="3462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30BC8A-A398-4572-8996-1564F3E1D3C5}">
      <dsp:nvSpPr>
        <dsp:cNvPr id="0" name=""/>
        <dsp:cNvSpPr/>
      </dsp:nvSpPr>
      <dsp:spPr>
        <a:xfrm>
          <a:off x="0" y="4851312"/>
          <a:ext cx="1699418" cy="795898"/>
        </a:xfrm>
        <a:prstGeom prst="rect">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863" tIns="199136" rIns="120863" bIns="199136" numCol="1" spcCol="1270" anchor="ctr" anchorCtr="0">
          <a:noAutofit/>
        </a:bodyPr>
        <a:lstStyle/>
        <a:p>
          <a:pPr marL="0" lvl="0" indent="0" algn="ctr" defTabSz="1244600">
            <a:lnSpc>
              <a:spcPct val="90000"/>
            </a:lnSpc>
            <a:spcBef>
              <a:spcPct val="0"/>
            </a:spcBef>
            <a:spcAft>
              <a:spcPct val="35000"/>
            </a:spcAft>
            <a:buNone/>
          </a:pPr>
          <a:r>
            <a:rPr lang="en-US" sz="2800" kern="1200"/>
            <a:t>Step 5</a:t>
          </a:r>
        </a:p>
      </dsp:txBody>
      <dsp:txXfrm>
        <a:off x="0" y="4851312"/>
        <a:ext cx="1699418" cy="795898"/>
      </dsp:txXfrm>
    </dsp:sp>
    <dsp:sp modelId="{0443A4CD-BB1A-4AC9-9137-18653ED0A801}">
      <dsp:nvSpPr>
        <dsp:cNvPr id="0" name=""/>
        <dsp:cNvSpPr/>
      </dsp:nvSpPr>
      <dsp:spPr>
        <a:xfrm>
          <a:off x="1699418" y="4851312"/>
          <a:ext cx="5098256" cy="795898"/>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3417" tIns="139700" rIns="103417" bIns="139700" numCol="1" spcCol="1270" anchor="t" anchorCtr="0">
          <a:noAutofit/>
        </a:bodyPr>
        <a:lstStyle/>
        <a:p>
          <a:pPr marL="0" lvl="0" indent="0" algn="l" defTabSz="488950">
            <a:lnSpc>
              <a:spcPct val="90000"/>
            </a:lnSpc>
            <a:spcBef>
              <a:spcPct val="0"/>
            </a:spcBef>
            <a:spcAft>
              <a:spcPct val="35000"/>
            </a:spcAft>
            <a:buNone/>
          </a:pPr>
          <a:r>
            <a:rPr lang="en-US" sz="1100" kern="1200"/>
            <a:t>Student Graduates EA Program</a:t>
          </a:r>
        </a:p>
        <a:p>
          <a:pPr marL="57150" lvl="1" indent="-57150" algn="l" defTabSz="400050">
            <a:lnSpc>
              <a:spcPct val="90000"/>
            </a:lnSpc>
            <a:spcBef>
              <a:spcPct val="0"/>
            </a:spcBef>
            <a:spcAft>
              <a:spcPct val="15000"/>
            </a:spcAft>
            <a:buChar char="•"/>
          </a:pPr>
          <a:r>
            <a:rPr lang="en-US" sz="900" kern="1200"/>
            <a:t>Once student has graduated, achieved academic goal, and/or successfully transitioned back into community and school they graduate from DOR EA program. </a:t>
          </a:r>
        </a:p>
      </dsp:txBody>
      <dsp:txXfrm>
        <a:off x="1699418" y="4851312"/>
        <a:ext cx="5098256" cy="795898"/>
      </dsp:txXfrm>
    </dsp:sp>
    <dsp:sp modelId="{DF4A1E17-4192-4147-A4B1-4104DAFE53D4}">
      <dsp:nvSpPr>
        <dsp:cNvPr id="0" name=""/>
        <dsp:cNvSpPr/>
      </dsp:nvSpPr>
      <dsp:spPr>
        <a:xfrm rot="10800000">
          <a:off x="0" y="3639159"/>
          <a:ext cx="1699418" cy="1224091"/>
        </a:xfrm>
        <a:prstGeom prst="upArrowCallout">
          <a:avLst>
            <a:gd name="adj1" fmla="val 5000"/>
            <a:gd name="adj2" fmla="val 10000"/>
            <a:gd name="adj3" fmla="val 15000"/>
            <a:gd name="adj4" fmla="val 64977"/>
          </a:avLst>
        </a:prstGeom>
        <a:solidFill>
          <a:schemeClr val="accent2">
            <a:hueOff val="9759"/>
            <a:satOff val="-6719"/>
            <a:lumOff val="-1716"/>
            <a:alphaOff val="0"/>
          </a:schemeClr>
        </a:solidFill>
        <a:ln w="15875" cap="flat" cmpd="sng" algn="ctr">
          <a:solidFill>
            <a:schemeClr val="accent2">
              <a:hueOff val="9759"/>
              <a:satOff val="-6719"/>
              <a:lumOff val="-171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863" tIns="199136" rIns="120863" bIns="199136" numCol="1" spcCol="1270" anchor="ctr" anchorCtr="0">
          <a:noAutofit/>
        </a:bodyPr>
        <a:lstStyle/>
        <a:p>
          <a:pPr marL="0" lvl="0" indent="0" algn="ctr" defTabSz="1244600">
            <a:lnSpc>
              <a:spcPct val="90000"/>
            </a:lnSpc>
            <a:spcBef>
              <a:spcPct val="0"/>
            </a:spcBef>
            <a:spcAft>
              <a:spcPct val="35000"/>
            </a:spcAft>
            <a:buNone/>
          </a:pPr>
          <a:r>
            <a:rPr lang="en-US" sz="2800" kern="1200"/>
            <a:t>Step 4</a:t>
          </a:r>
        </a:p>
      </dsp:txBody>
      <dsp:txXfrm rot="-10800000">
        <a:off x="0" y="3639159"/>
        <a:ext cx="1699418" cy="795659"/>
      </dsp:txXfrm>
    </dsp:sp>
    <dsp:sp modelId="{F15F09D2-BB31-405B-A441-D571B6E5EF06}">
      <dsp:nvSpPr>
        <dsp:cNvPr id="0" name=""/>
        <dsp:cNvSpPr/>
      </dsp:nvSpPr>
      <dsp:spPr>
        <a:xfrm>
          <a:off x="1699418" y="3639159"/>
          <a:ext cx="5098256" cy="795659"/>
        </a:xfrm>
        <a:prstGeom prst="rect">
          <a:avLst/>
        </a:prstGeom>
        <a:solidFill>
          <a:schemeClr val="accent2">
            <a:tint val="40000"/>
            <a:alpha val="90000"/>
            <a:hueOff val="61800"/>
            <a:satOff val="-5954"/>
            <a:lumOff val="-628"/>
            <a:alphaOff val="0"/>
          </a:schemeClr>
        </a:solidFill>
        <a:ln w="15875" cap="flat" cmpd="sng" algn="ctr">
          <a:solidFill>
            <a:schemeClr val="accent2">
              <a:tint val="40000"/>
              <a:alpha val="90000"/>
              <a:hueOff val="61800"/>
              <a:satOff val="-5954"/>
              <a:lumOff val="-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3417" tIns="139700" rIns="103417" bIns="139700" numCol="1" spcCol="1270" anchor="t" anchorCtr="0">
          <a:noAutofit/>
        </a:bodyPr>
        <a:lstStyle/>
        <a:p>
          <a:pPr marL="0" lvl="0" indent="0" algn="l" defTabSz="488950">
            <a:lnSpc>
              <a:spcPct val="90000"/>
            </a:lnSpc>
            <a:spcBef>
              <a:spcPct val="0"/>
            </a:spcBef>
            <a:spcAft>
              <a:spcPct val="35000"/>
            </a:spcAft>
            <a:buNone/>
          </a:pPr>
          <a:r>
            <a:rPr lang="en-US" sz="1100" kern="1200"/>
            <a:t>Support and Monitor</a:t>
          </a:r>
        </a:p>
        <a:p>
          <a:pPr marL="57150" lvl="1" indent="-57150" algn="l" defTabSz="400050">
            <a:lnSpc>
              <a:spcPct val="90000"/>
            </a:lnSpc>
            <a:spcBef>
              <a:spcPct val="0"/>
            </a:spcBef>
            <a:spcAft>
              <a:spcPct val="15000"/>
            </a:spcAft>
            <a:buChar char="•"/>
          </a:pPr>
          <a:r>
            <a:rPr lang="en-US" sz="900" kern="1200"/>
            <a:t>EA supports and monitors student success and engagement (checking on grades, attendance, disciplinary actions, and making proper school based and/or community referrals).</a:t>
          </a:r>
        </a:p>
      </dsp:txBody>
      <dsp:txXfrm>
        <a:off x="1699418" y="3639159"/>
        <a:ext cx="5098256" cy="795659"/>
      </dsp:txXfrm>
    </dsp:sp>
    <dsp:sp modelId="{54BBBC14-0048-4AFC-953E-45FCE4C29A9C}">
      <dsp:nvSpPr>
        <dsp:cNvPr id="0" name=""/>
        <dsp:cNvSpPr/>
      </dsp:nvSpPr>
      <dsp:spPr>
        <a:xfrm rot="10800000">
          <a:off x="0" y="2427006"/>
          <a:ext cx="1699418" cy="1224091"/>
        </a:xfrm>
        <a:prstGeom prst="upArrowCallout">
          <a:avLst>
            <a:gd name="adj1" fmla="val 5000"/>
            <a:gd name="adj2" fmla="val 10000"/>
            <a:gd name="adj3" fmla="val 15000"/>
            <a:gd name="adj4" fmla="val 64977"/>
          </a:avLst>
        </a:prstGeom>
        <a:solidFill>
          <a:schemeClr val="accent2">
            <a:hueOff val="19519"/>
            <a:satOff val="-13438"/>
            <a:lumOff val="-3431"/>
            <a:alphaOff val="0"/>
          </a:schemeClr>
        </a:solidFill>
        <a:ln w="15875" cap="flat" cmpd="sng" algn="ctr">
          <a:solidFill>
            <a:schemeClr val="accent2">
              <a:hueOff val="19519"/>
              <a:satOff val="-13438"/>
              <a:lumOff val="-3431"/>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863" tIns="199136" rIns="120863" bIns="199136" numCol="1" spcCol="1270" anchor="ctr" anchorCtr="0">
          <a:noAutofit/>
        </a:bodyPr>
        <a:lstStyle/>
        <a:p>
          <a:pPr marL="0" lvl="0" indent="0" algn="ctr" defTabSz="1244600">
            <a:lnSpc>
              <a:spcPct val="90000"/>
            </a:lnSpc>
            <a:spcBef>
              <a:spcPct val="0"/>
            </a:spcBef>
            <a:spcAft>
              <a:spcPct val="35000"/>
            </a:spcAft>
            <a:buNone/>
          </a:pPr>
          <a:r>
            <a:rPr lang="en-US" sz="2800" kern="1200"/>
            <a:t>Step 3</a:t>
          </a:r>
        </a:p>
      </dsp:txBody>
      <dsp:txXfrm rot="-10800000">
        <a:off x="0" y="2427006"/>
        <a:ext cx="1699418" cy="795659"/>
      </dsp:txXfrm>
    </dsp:sp>
    <dsp:sp modelId="{BA77435F-D63C-45B2-8A51-A20540CFFACF}">
      <dsp:nvSpPr>
        <dsp:cNvPr id="0" name=""/>
        <dsp:cNvSpPr/>
      </dsp:nvSpPr>
      <dsp:spPr>
        <a:xfrm>
          <a:off x="1699418" y="2427006"/>
          <a:ext cx="5098256" cy="795659"/>
        </a:xfrm>
        <a:prstGeom prst="rect">
          <a:avLst/>
        </a:prstGeom>
        <a:solidFill>
          <a:schemeClr val="accent2">
            <a:tint val="40000"/>
            <a:alpha val="90000"/>
            <a:hueOff val="123599"/>
            <a:satOff val="-11908"/>
            <a:lumOff val="-1255"/>
            <a:alphaOff val="0"/>
          </a:schemeClr>
        </a:solidFill>
        <a:ln w="15875" cap="flat" cmpd="sng" algn="ctr">
          <a:solidFill>
            <a:schemeClr val="accent2">
              <a:tint val="40000"/>
              <a:alpha val="90000"/>
              <a:hueOff val="123599"/>
              <a:satOff val="-11908"/>
              <a:lumOff val="-125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3417" tIns="139700" rIns="103417" bIns="139700" numCol="1" spcCol="1270" anchor="t" anchorCtr="0">
          <a:noAutofit/>
        </a:bodyPr>
        <a:lstStyle/>
        <a:p>
          <a:pPr marL="0" lvl="0" indent="0" algn="l" defTabSz="488950">
            <a:lnSpc>
              <a:spcPct val="90000"/>
            </a:lnSpc>
            <a:spcBef>
              <a:spcPct val="0"/>
            </a:spcBef>
            <a:spcAft>
              <a:spcPct val="35000"/>
            </a:spcAft>
            <a:buNone/>
          </a:pPr>
          <a:r>
            <a:rPr lang="en-US" sz="1100" kern="1200"/>
            <a:t>School Enrollment</a:t>
          </a:r>
        </a:p>
        <a:p>
          <a:pPr marL="57150" lvl="1" indent="-57150" algn="l" defTabSz="400050">
            <a:lnSpc>
              <a:spcPct val="90000"/>
            </a:lnSpc>
            <a:spcBef>
              <a:spcPct val="0"/>
            </a:spcBef>
            <a:spcAft>
              <a:spcPct val="15000"/>
            </a:spcAft>
            <a:buChar char="•"/>
          </a:pPr>
          <a:r>
            <a:rPr lang="en-US" sz="900" kern="1200"/>
            <a:t>EA finds program that fits the needs of the youth and family and that is in alignment with success plan</a:t>
          </a:r>
        </a:p>
        <a:p>
          <a:pPr marL="57150" lvl="1" indent="-57150" algn="l" defTabSz="400050">
            <a:lnSpc>
              <a:spcPct val="90000"/>
            </a:lnSpc>
            <a:spcBef>
              <a:spcPct val="0"/>
            </a:spcBef>
            <a:spcAft>
              <a:spcPct val="15000"/>
            </a:spcAft>
            <a:buChar char="•"/>
          </a:pPr>
          <a:r>
            <a:rPr lang="en-US" sz="900" kern="1200"/>
            <a:t>EA assists in enrollment </a:t>
          </a:r>
        </a:p>
        <a:p>
          <a:pPr marL="57150" lvl="1" indent="-57150" algn="l" defTabSz="400050">
            <a:lnSpc>
              <a:spcPct val="90000"/>
            </a:lnSpc>
            <a:spcBef>
              <a:spcPct val="0"/>
            </a:spcBef>
            <a:spcAft>
              <a:spcPct val="15000"/>
            </a:spcAft>
            <a:buChar char="•"/>
          </a:pPr>
          <a:r>
            <a:rPr lang="en-US" sz="900" kern="1200"/>
            <a:t>EA advocates for support and accommodations needed for student success</a:t>
          </a:r>
        </a:p>
      </dsp:txBody>
      <dsp:txXfrm>
        <a:off x="1699418" y="2427006"/>
        <a:ext cx="5098256" cy="795659"/>
      </dsp:txXfrm>
    </dsp:sp>
    <dsp:sp modelId="{18FB52B3-AF0F-41A8-AC71-2C1841FA68A9}">
      <dsp:nvSpPr>
        <dsp:cNvPr id="0" name=""/>
        <dsp:cNvSpPr/>
      </dsp:nvSpPr>
      <dsp:spPr>
        <a:xfrm rot="10800000">
          <a:off x="0" y="1214853"/>
          <a:ext cx="1699418" cy="1224091"/>
        </a:xfrm>
        <a:prstGeom prst="upArrowCallout">
          <a:avLst>
            <a:gd name="adj1" fmla="val 5000"/>
            <a:gd name="adj2" fmla="val 10000"/>
            <a:gd name="adj3" fmla="val 15000"/>
            <a:gd name="adj4" fmla="val 64977"/>
          </a:avLst>
        </a:prstGeom>
        <a:solidFill>
          <a:schemeClr val="accent2">
            <a:hueOff val="29278"/>
            <a:satOff val="-20157"/>
            <a:lumOff val="-5147"/>
            <a:alphaOff val="0"/>
          </a:schemeClr>
        </a:solidFill>
        <a:ln w="15875" cap="flat" cmpd="sng" algn="ctr">
          <a:solidFill>
            <a:schemeClr val="accent2">
              <a:hueOff val="29278"/>
              <a:satOff val="-20157"/>
              <a:lumOff val="-514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863" tIns="199136" rIns="120863" bIns="199136" numCol="1" spcCol="1270" anchor="ctr" anchorCtr="0">
          <a:noAutofit/>
        </a:bodyPr>
        <a:lstStyle/>
        <a:p>
          <a:pPr marL="0" lvl="0" indent="0" algn="ctr" defTabSz="1244600">
            <a:lnSpc>
              <a:spcPct val="90000"/>
            </a:lnSpc>
            <a:spcBef>
              <a:spcPct val="0"/>
            </a:spcBef>
            <a:spcAft>
              <a:spcPct val="35000"/>
            </a:spcAft>
            <a:buNone/>
          </a:pPr>
          <a:r>
            <a:rPr lang="en-US" sz="2800" kern="1200"/>
            <a:t>Step 2</a:t>
          </a:r>
        </a:p>
      </dsp:txBody>
      <dsp:txXfrm rot="-10800000">
        <a:off x="0" y="1214853"/>
        <a:ext cx="1699418" cy="795659"/>
      </dsp:txXfrm>
    </dsp:sp>
    <dsp:sp modelId="{2EFB7678-1E09-4437-8280-D8AB2A79DE06}">
      <dsp:nvSpPr>
        <dsp:cNvPr id="0" name=""/>
        <dsp:cNvSpPr/>
      </dsp:nvSpPr>
      <dsp:spPr>
        <a:xfrm>
          <a:off x="1699418" y="1214853"/>
          <a:ext cx="5098256" cy="795659"/>
        </a:xfrm>
        <a:prstGeom prst="rect">
          <a:avLst/>
        </a:prstGeom>
        <a:solidFill>
          <a:schemeClr val="accent2">
            <a:tint val="40000"/>
            <a:alpha val="90000"/>
            <a:hueOff val="185399"/>
            <a:satOff val="-17862"/>
            <a:lumOff val="-1883"/>
            <a:alphaOff val="0"/>
          </a:schemeClr>
        </a:solidFill>
        <a:ln w="15875" cap="flat" cmpd="sng" algn="ctr">
          <a:solidFill>
            <a:schemeClr val="accent2">
              <a:tint val="40000"/>
              <a:alpha val="90000"/>
              <a:hueOff val="185399"/>
              <a:satOff val="-17862"/>
              <a:lumOff val="-188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3417" tIns="139700" rIns="103417" bIns="139700" numCol="1" spcCol="1270" anchor="t" anchorCtr="0">
          <a:noAutofit/>
        </a:bodyPr>
        <a:lstStyle/>
        <a:p>
          <a:pPr marL="0" lvl="0" indent="0" algn="l" defTabSz="488950">
            <a:lnSpc>
              <a:spcPct val="90000"/>
            </a:lnSpc>
            <a:spcBef>
              <a:spcPct val="0"/>
            </a:spcBef>
            <a:spcAft>
              <a:spcPct val="35000"/>
            </a:spcAft>
            <a:buNone/>
          </a:pPr>
          <a:r>
            <a:rPr lang="en-US" sz="1100" kern="1200"/>
            <a:t>Education Advocate Services Enrollment: </a:t>
          </a:r>
        </a:p>
        <a:p>
          <a:pPr marL="57150" lvl="1" indent="-57150" algn="l" defTabSz="400050">
            <a:lnSpc>
              <a:spcPct val="90000"/>
            </a:lnSpc>
            <a:spcBef>
              <a:spcPct val="0"/>
            </a:spcBef>
            <a:spcAft>
              <a:spcPct val="15000"/>
            </a:spcAft>
            <a:buChar char="•"/>
          </a:pPr>
          <a:r>
            <a:rPr lang="en-US" sz="900" kern="1200"/>
            <a:t>EA meets with family to complete intake and create a success plan</a:t>
          </a:r>
        </a:p>
        <a:p>
          <a:pPr marL="57150" lvl="1" indent="-57150" algn="l" defTabSz="400050">
            <a:lnSpc>
              <a:spcPct val="90000"/>
            </a:lnSpc>
            <a:spcBef>
              <a:spcPct val="0"/>
            </a:spcBef>
            <a:spcAft>
              <a:spcPct val="15000"/>
            </a:spcAft>
            <a:buChar char="•"/>
          </a:pPr>
          <a:r>
            <a:rPr lang="en-US" sz="900" kern="1200"/>
            <a:t>School Enrollment for program are sent to all probation officers</a:t>
          </a:r>
        </a:p>
      </dsp:txBody>
      <dsp:txXfrm>
        <a:off x="1699418" y="1214853"/>
        <a:ext cx="5098256" cy="795659"/>
      </dsp:txXfrm>
    </dsp:sp>
    <dsp:sp modelId="{701A7E57-6B02-4ABE-BE43-CCC3F0812275}">
      <dsp:nvSpPr>
        <dsp:cNvPr id="0" name=""/>
        <dsp:cNvSpPr/>
      </dsp:nvSpPr>
      <dsp:spPr>
        <a:xfrm rot="10800000">
          <a:off x="0" y="2700"/>
          <a:ext cx="1699418" cy="1224091"/>
        </a:xfrm>
        <a:prstGeom prst="upArrowCallout">
          <a:avLst>
            <a:gd name="adj1" fmla="val 5000"/>
            <a:gd name="adj2" fmla="val 10000"/>
            <a:gd name="adj3" fmla="val 15000"/>
            <a:gd name="adj4" fmla="val 64977"/>
          </a:avLst>
        </a:prstGeom>
        <a:solidFill>
          <a:schemeClr val="accent2">
            <a:hueOff val="39038"/>
            <a:satOff val="-26876"/>
            <a:lumOff val="-6863"/>
            <a:alphaOff val="0"/>
          </a:schemeClr>
        </a:solidFill>
        <a:ln w="15875" cap="flat" cmpd="sng" algn="ctr">
          <a:solidFill>
            <a:schemeClr val="accent2">
              <a:hueOff val="39038"/>
              <a:satOff val="-26876"/>
              <a:lumOff val="-686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863" tIns="199136" rIns="120863" bIns="199136" numCol="1" spcCol="1270" anchor="ctr" anchorCtr="0">
          <a:noAutofit/>
        </a:bodyPr>
        <a:lstStyle/>
        <a:p>
          <a:pPr marL="0" lvl="0" indent="0" algn="ctr" defTabSz="1244600">
            <a:lnSpc>
              <a:spcPct val="90000"/>
            </a:lnSpc>
            <a:spcBef>
              <a:spcPct val="0"/>
            </a:spcBef>
            <a:spcAft>
              <a:spcPct val="35000"/>
            </a:spcAft>
            <a:buNone/>
          </a:pPr>
          <a:r>
            <a:rPr lang="en-US" sz="2800" kern="1200"/>
            <a:t>Step 1</a:t>
          </a:r>
        </a:p>
      </dsp:txBody>
      <dsp:txXfrm rot="-10800000">
        <a:off x="0" y="2700"/>
        <a:ext cx="1699418" cy="795659"/>
      </dsp:txXfrm>
    </dsp:sp>
    <dsp:sp modelId="{F28FB18B-5F89-42F7-B8B8-79C69361E20B}">
      <dsp:nvSpPr>
        <dsp:cNvPr id="0" name=""/>
        <dsp:cNvSpPr/>
      </dsp:nvSpPr>
      <dsp:spPr>
        <a:xfrm>
          <a:off x="1699418" y="2700"/>
          <a:ext cx="5098256" cy="795659"/>
        </a:xfrm>
        <a:prstGeom prst="rect">
          <a:avLst/>
        </a:prstGeom>
        <a:solidFill>
          <a:schemeClr val="accent2">
            <a:tint val="40000"/>
            <a:alpha val="90000"/>
            <a:hueOff val="247198"/>
            <a:satOff val="-23816"/>
            <a:lumOff val="-2511"/>
            <a:alphaOff val="0"/>
          </a:schemeClr>
        </a:solidFill>
        <a:ln w="15875" cap="flat" cmpd="sng" algn="ctr">
          <a:solidFill>
            <a:schemeClr val="accent2">
              <a:tint val="40000"/>
              <a:alpha val="90000"/>
              <a:hueOff val="247198"/>
              <a:satOff val="-23816"/>
              <a:lumOff val="-251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3417" tIns="139700" rIns="103417" bIns="139700" numCol="1" spcCol="1270" anchor="ctr" anchorCtr="0">
          <a:noAutofit/>
        </a:bodyPr>
        <a:lstStyle/>
        <a:p>
          <a:pPr marL="0" lvl="0" indent="0" algn="l" defTabSz="488950">
            <a:lnSpc>
              <a:spcPct val="90000"/>
            </a:lnSpc>
            <a:spcBef>
              <a:spcPct val="0"/>
            </a:spcBef>
            <a:spcAft>
              <a:spcPct val="35000"/>
            </a:spcAft>
            <a:buNone/>
          </a:pPr>
          <a:r>
            <a:rPr lang="en-US" sz="1100" kern="1200"/>
            <a:t>Referral-  Referral sent from JR, Remann Hall, or School Staff</a:t>
          </a:r>
        </a:p>
      </dsp:txBody>
      <dsp:txXfrm>
        <a:off x="1699418" y="2700"/>
        <a:ext cx="5098256" cy="79565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7C2E95-BC65-4DF3-BBC3-D3C58002DAF3}">
      <dsp:nvSpPr>
        <dsp:cNvPr id="0" name=""/>
        <dsp:cNvSpPr/>
      </dsp:nvSpPr>
      <dsp:spPr>
        <a:xfrm>
          <a:off x="1816199" y="93039"/>
          <a:ext cx="2196000" cy="2196000"/>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363D55E-CFE0-4071-8249-A486A0FC4AB0}">
      <dsp:nvSpPr>
        <dsp:cNvPr id="0" name=""/>
        <dsp:cNvSpPr/>
      </dsp:nvSpPr>
      <dsp:spPr>
        <a:xfrm>
          <a:off x="2284199" y="561039"/>
          <a:ext cx="1260000" cy="126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BEB85F8-FCA6-4F56-B8AB-3AB297DC0AB6}">
      <dsp:nvSpPr>
        <dsp:cNvPr id="0" name=""/>
        <dsp:cNvSpPr/>
      </dsp:nvSpPr>
      <dsp:spPr>
        <a:xfrm>
          <a:off x="1114199" y="2973040"/>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a:t>Partner with employment agencies to ensure youth 16 and older have employment opportunities</a:t>
          </a:r>
        </a:p>
      </dsp:txBody>
      <dsp:txXfrm>
        <a:off x="1114199" y="2973040"/>
        <a:ext cx="3600000" cy="720000"/>
      </dsp:txXfrm>
    </dsp:sp>
    <dsp:sp modelId="{231241D1-1C23-48E9-808B-878FE3EF816F}">
      <dsp:nvSpPr>
        <dsp:cNvPr id="0" name=""/>
        <dsp:cNvSpPr/>
      </dsp:nvSpPr>
      <dsp:spPr>
        <a:xfrm>
          <a:off x="6046199" y="93039"/>
          <a:ext cx="2196000" cy="2196000"/>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EFD917C-83DD-4623-B277-FCF96D23F61E}">
      <dsp:nvSpPr>
        <dsp:cNvPr id="0" name=""/>
        <dsp:cNvSpPr/>
      </dsp:nvSpPr>
      <dsp:spPr>
        <a:xfrm>
          <a:off x="6514199" y="561039"/>
          <a:ext cx="1260000" cy="126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3F0462F-AD7D-44B1-BC40-15152DB53873}">
      <dsp:nvSpPr>
        <dsp:cNvPr id="0" name=""/>
        <dsp:cNvSpPr/>
      </dsp:nvSpPr>
      <dsp:spPr>
        <a:xfrm>
          <a:off x="5344199" y="2973040"/>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a:t>Offer up life skills and mindfulness courses that are specific for incarcerated youth to communities and schools</a:t>
          </a:r>
        </a:p>
      </dsp:txBody>
      <dsp:txXfrm>
        <a:off x="5344199" y="2973040"/>
        <a:ext cx="3600000" cy="720000"/>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C87F-8167-4A24-934E-A0DC3B6C8199}" type="datetimeFigureOut">
              <a:rPr lang="en-US" smtClean="0"/>
              <a:t>1/21/2021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1AE10D-A8E5-4E3E-A46E-555FF68AECEB}" type="slidenum">
              <a:rPr lang="en-US" smtClean="0"/>
              <a:t>‹#›</a:t>
            </a:fld>
            <a:endParaRPr lang="en-US"/>
          </a:p>
        </p:txBody>
      </p:sp>
    </p:spTree>
    <p:extLst>
      <p:ext uri="{BB962C8B-B14F-4D97-AF65-F5344CB8AC3E}">
        <p14:creationId xmlns:p14="http://schemas.microsoft.com/office/powerpoint/2010/main" val="2535164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8CFAD9-DF5A-4F48-9C9A-1D52A2D1FE80}" type="datetime1">
              <a:rPr lang="en-US" smtClean="0"/>
              <a:t>1/21/2021</a:t>
            </a:fld>
            <a:endParaRPr lang="en-US" dirty="0"/>
          </a:p>
        </p:txBody>
      </p:sp>
      <p:sp>
        <p:nvSpPr>
          <p:cNvPr id="5" name="Footer Placeholder 4"/>
          <p:cNvSpPr>
            <a:spLocks noGrp="1"/>
          </p:cNvSpPr>
          <p:nvPr>
            <p:ph type="ftr" sz="quarter" idx="11"/>
          </p:nvPr>
        </p:nvSpPr>
        <p:spPr/>
        <p:txBody>
          <a:bodyPr/>
          <a:lstStyle/>
          <a:p>
            <a:r>
              <a:rPr lang="en-US"/>
              <a:t>EA Framework respresetns research based apporaches: (Leveraging the every student succeeds act to improve educational services in juvenile justice facilities.2019; Washington school superintendent issues bulletin on guidance for long-term school closures.2020; A Step-by-Step Guide, Resources for Evaluating Program Implementation, &amp; Early Outcomes, a; A Step-by-Step Guide, Resources for Evaluating Program Implementation, &amp; Early Outcomes, b; Abrams, Kim, &amp; Anderson-Nathe, 2005; Guidelines for Providing High-Quality Education for &amp; Adults Involved in the Criminal Justice System, a; Guidelines for Providing High-Quality Education for &amp; Adults Involved in the Criminal Justice System, b; Moore, 2016)</a:t>
            </a:r>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1608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B1E8C2-0D04-4296-B434-2B1EC15A35F0}" type="datetime1">
              <a:rPr lang="en-US" smtClean="0"/>
              <a:t>1/21/2021</a:t>
            </a:fld>
            <a:endParaRPr lang="en-US" dirty="0"/>
          </a:p>
        </p:txBody>
      </p:sp>
      <p:sp>
        <p:nvSpPr>
          <p:cNvPr id="5" name="Footer Placeholder 4"/>
          <p:cNvSpPr>
            <a:spLocks noGrp="1"/>
          </p:cNvSpPr>
          <p:nvPr>
            <p:ph type="ftr" sz="quarter" idx="11"/>
          </p:nvPr>
        </p:nvSpPr>
        <p:spPr/>
        <p:txBody>
          <a:bodyPr/>
          <a:lstStyle/>
          <a:p>
            <a:r>
              <a:rPr lang="en-US"/>
              <a:t>EA Framework respresetns research based apporaches: (Leveraging the every student succeeds act to improve educational services in juvenile justice facilities.2019; Washington school superintendent issues bulletin on guidance for long-term school closures.2020; A Step-by-Step Guide, Resources for Evaluating Program Implementation, &amp; Early Outcomes, a; A Step-by-Step Guide, Resources for Evaluating Program Implementation, &amp; Early Outcomes, b; Abrams, Kim, &amp; Anderson-Nathe, 2005; Guidelines for Providing High-Quality Education for &amp; Adults Involved in the Criminal Justice System, a; Guidelines for Providing High-Quality Education for &amp; Adults Involved in the Criminal Justice System, b; Moore, 2016)</a:t>
            </a:r>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35943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C2EA21-1BCF-4636-947C-DB404459632B}" type="datetime1">
              <a:rPr lang="en-US" smtClean="0"/>
              <a:t>1/21/2021</a:t>
            </a:fld>
            <a:endParaRPr lang="en-US" dirty="0"/>
          </a:p>
        </p:txBody>
      </p:sp>
      <p:sp>
        <p:nvSpPr>
          <p:cNvPr id="5" name="Footer Placeholder 4"/>
          <p:cNvSpPr>
            <a:spLocks noGrp="1"/>
          </p:cNvSpPr>
          <p:nvPr>
            <p:ph type="ftr" sz="quarter" idx="11"/>
          </p:nvPr>
        </p:nvSpPr>
        <p:spPr/>
        <p:txBody>
          <a:bodyPr/>
          <a:lstStyle/>
          <a:p>
            <a:r>
              <a:rPr lang="en-US"/>
              <a:t>EA Framework respresetns research based apporaches: (Leveraging the every student succeeds act to improve educational services in juvenile justice facilities.2019; Washington school superintendent issues bulletin on guidance for long-term school closures.2020; A Step-by-Step Guide, Resources for Evaluating Program Implementation, &amp; Early Outcomes, a; A Step-by-Step Guide, Resources for Evaluating Program Implementation, &amp; Early Outcomes, b; Abrams, Kim, &amp; Anderson-Nathe, 2005; Guidelines for Providing High-Quality Education for &amp; Adults Involved in the Criminal Justice System, a; Guidelines for Providing High-Quality Education for &amp; Adults Involved in the Criminal Justice System, b; Moore, 2016)</a:t>
            </a:r>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23058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B89A9C-C2FA-48C2-BCCE-58E3BDD892F5}" type="datetime1">
              <a:rPr lang="en-US" smtClean="0"/>
              <a:t>1/21/2021</a:t>
            </a:fld>
            <a:endParaRPr lang="en-US" dirty="0"/>
          </a:p>
        </p:txBody>
      </p:sp>
      <p:sp>
        <p:nvSpPr>
          <p:cNvPr id="5" name="Footer Placeholder 4"/>
          <p:cNvSpPr>
            <a:spLocks noGrp="1"/>
          </p:cNvSpPr>
          <p:nvPr>
            <p:ph type="ftr" sz="quarter" idx="11"/>
          </p:nvPr>
        </p:nvSpPr>
        <p:spPr/>
        <p:txBody>
          <a:bodyPr/>
          <a:lstStyle/>
          <a:p>
            <a:r>
              <a:rPr lang="en-US"/>
              <a:t>EA Framework respresetns research based apporaches: (Leveraging the every student succeeds act to improve educational services in juvenile justice facilities.2019; Washington school superintendent issues bulletin on guidance for long-term school closures.2020; A Step-by-Step Guide, Resources for Evaluating Program Implementation, &amp; Early Outcomes, a; A Step-by-Step Guide, Resources for Evaluating Program Implementation, &amp; Early Outcomes, b; Abrams, Kim, &amp; Anderson-Nathe, 2005; Guidelines for Providing High-Quality Education for &amp; Adults Involved in the Criminal Justice System, a; Guidelines for Providing High-Quality Education for &amp; Adults Involved in the Criminal Justice System, b; Moore, 2016)</a:t>
            </a:r>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96732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D8B9F2-7F77-4998-A2A6-EFD365C2140D}" type="datetime1">
              <a:rPr lang="en-US" smtClean="0"/>
              <a:t>1/21/2021</a:t>
            </a:fld>
            <a:endParaRPr lang="en-US" dirty="0"/>
          </a:p>
        </p:txBody>
      </p:sp>
      <p:sp>
        <p:nvSpPr>
          <p:cNvPr id="5" name="Footer Placeholder 4"/>
          <p:cNvSpPr>
            <a:spLocks noGrp="1"/>
          </p:cNvSpPr>
          <p:nvPr>
            <p:ph type="ftr" sz="quarter" idx="11"/>
          </p:nvPr>
        </p:nvSpPr>
        <p:spPr/>
        <p:txBody>
          <a:bodyPr/>
          <a:lstStyle/>
          <a:p>
            <a:r>
              <a:rPr lang="en-US"/>
              <a:t>EA Framework respresetns research based apporaches: (Leveraging the every student succeeds act to improve educational services in juvenile justice facilities.2019; Washington school superintendent issues bulletin on guidance for long-term school closures.2020; A Step-by-Step Guide, Resources for Evaluating Program Implementation, &amp; Early Outcomes, a; A Step-by-Step Guide, Resources for Evaluating Program Implementation, &amp; Early Outcomes, b; Abrams, Kim, &amp; Anderson-Nathe, 2005; Guidelines for Providing High-Quality Education for &amp; Adults Involved in the Criminal Justice System, a; Guidelines for Providing High-Quality Education for &amp; Adults Involved in the Criminal Justice System, b; Moore, 2016)</a:t>
            </a:r>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3436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D6EAA1-599B-487C-A0D8-633F7DC258ED}" type="datetime1">
              <a:rPr lang="en-US" smtClean="0"/>
              <a:t>1/21/2021</a:t>
            </a:fld>
            <a:endParaRPr lang="en-US" dirty="0"/>
          </a:p>
        </p:txBody>
      </p:sp>
      <p:sp>
        <p:nvSpPr>
          <p:cNvPr id="6" name="Footer Placeholder 5"/>
          <p:cNvSpPr>
            <a:spLocks noGrp="1"/>
          </p:cNvSpPr>
          <p:nvPr>
            <p:ph type="ftr" sz="quarter" idx="11"/>
          </p:nvPr>
        </p:nvSpPr>
        <p:spPr/>
        <p:txBody>
          <a:bodyPr/>
          <a:lstStyle/>
          <a:p>
            <a:r>
              <a:rPr lang="en-US"/>
              <a:t>EA Framework respresetns research based apporaches: (Leveraging the every student succeeds act to improve educational services in juvenile justice facilities.2019; Washington school superintendent issues bulletin on guidance for long-term school closures.2020; A Step-by-Step Guide, Resources for Evaluating Program Implementation, &amp; Early Outcomes, a; A Step-by-Step Guide, Resources for Evaluating Program Implementation, &amp; Early Outcomes, b; Abrams, Kim, &amp; Anderson-Nathe, 2005; Guidelines for Providing High-Quality Education for &amp; Adults Involved in the Criminal Justice System, a; Guidelines for Providing High-Quality Education for &amp; Adults Involved in the Criminal Justice System, b; Moore, 2016)</a:t>
            </a:r>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42792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B1BC5C0-64CC-4993-ADCB-843FA82C2654}" type="datetime1">
              <a:rPr lang="en-US" smtClean="0"/>
              <a:t>1/21/2021</a:t>
            </a:fld>
            <a:endParaRPr lang="en-US" dirty="0"/>
          </a:p>
        </p:txBody>
      </p:sp>
      <p:sp>
        <p:nvSpPr>
          <p:cNvPr id="8" name="Footer Placeholder 7"/>
          <p:cNvSpPr>
            <a:spLocks noGrp="1"/>
          </p:cNvSpPr>
          <p:nvPr>
            <p:ph type="ftr" sz="quarter" idx="11"/>
          </p:nvPr>
        </p:nvSpPr>
        <p:spPr/>
        <p:txBody>
          <a:bodyPr/>
          <a:lstStyle/>
          <a:p>
            <a:r>
              <a:rPr lang="en-US"/>
              <a:t>EA Framework respresetns research based apporaches: (Leveraging the every student succeeds act to improve educational services in juvenile justice facilities.2019; Washington school superintendent issues bulletin on guidance for long-term school closures.2020; A Step-by-Step Guide, Resources for Evaluating Program Implementation, &amp; Early Outcomes, a; A Step-by-Step Guide, Resources for Evaluating Program Implementation, &amp; Early Outcomes, b; Abrams, Kim, &amp; Anderson-Nathe, 2005; Guidelines for Providing High-Quality Education for &amp; Adults Involved in the Criminal Justice System, a; Guidelines for Providing High-Quality Education for &amp; Adults Involved in the Criminal Justice System, b; Moore, 2016)</a:t>
            </a:r>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26101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BCB69B2-12D1-418D-B183-DD6B0F172F2D}" type="datetime1">
              <a:rPr lang="en-US" smtClean="0"/>
              <a:t>1/21/2021</a:t>
            </a:fld>
            <a:endParaRPr lang="en-US" dirty="0"/>
          </a:p>
        </p:txBody>
      </p:sp>
      <p:sp>
        <p:nvSpPr>
          <p:cNvPr id="4" name="Footer Placeholder 3"/>
          <p:cNvSpPr>
            <a:spLocks noGrp="1"/>
          </p:cNvSpPr>
          <p:nvPr>
            <p:ph type="ftr" sz="quarter" idx="11"/>
          </p:nvPr>
        </p:nvSpPr>
        <p:spPr/>
        <p:txBody>
          <a:bodyPr/>
          <a:lstStyle/>
          <a:p>
            <a:r>
              <a:rPr lang="en-US"/>
              <a:t>EA Framework respresetns research based apporaches: (Leveraging the every student succeeds act to improve educational services in juvenile justice facilities.2019; Washington school superintendent issues bulletin on guidance for long-term school closures.2020; A Step-by-Step Guide, Resources for Evaluating Program Implementation, &amp; Early Outcomes, a; A Step-by-Step Guide, Resources for Evaluating Program Implementation, &amp; Early Outcomes, b; Abrams, Kim, &amp; Anderson-Nathe, 2005; Guidelines for Providing High-Quality Education for &amp; Adults Involved in the Criminal Justice System, a; Guidelines for Providing High-Quality Education for &amp; Adults Involved in the Criminal Justice System, b; Moore, 2016)</a:t>
            </a:r>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38631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27B8C27-BCD5-499B-A515-2680301BCAD2}" type="datetime1">
              <a:rPr lang="en-US" smtClean="0"/>
              <a:t>1/21/2021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EA Framework respresetns research based apporaches: (Leveraging the every student succeeds act to improve educational services in juvenile justice facilities.2019; Washington school superintendent issues bulletin on guidance for long-term school closures.2020; A Step-by-Step Guide, Resources for Evaluating Program Implementation, &amp; Early Outcomes, a; A Step-by-Step Guide, Resources for Evaluating Program Implementation, &amp; Early Outcomes, b; Abrams, Kim, &amp; Anderson-Nathe, 2005; Guidelines for Providing High-Quality Education for &amp; Adults Involved in the Criminal Justice System, a; Guidelines for Providing High-Quality Education for &amp; Adults Involved in the Criminal Justice System, b; Moore, 2016)</a:t>
            </a:r>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08665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FDA1982-685A-406B-8360-9DE611970851}" type="datetime1">
              <a:rPr lang="en-US" smtClean="0"/>
              <a:t>1/21/2021</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t>EA Framework respresetns research based apporaches: (Leveraging the every student succeeds act to improve educational services in juvenile justice facilities.2019; Washington school superintendent issues bulletin on guidance for long-term school closures.2020; A Step-by-Step Guide, Resources for Evaluating Program Implementation, &amp; Early Outcomes, a; A Step-by-Step Guide, Resources for Evaluating Program Implementation, &amp; Early Outcomes, b; Abrams, Kim, &amp; Anderson-Nathe, 2005; Guidelines for Providing High-Quality Education for &amp; Adults Involved in the Criminal Justice System, a; Guidelines for Providing High-Quality Education for &amp; Adults Involved in the Criminal Justice System, b; Moore, 2016)</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4137169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07DA9E-F983-4D30-A31E-F551A14C3F19}" type="datetime1">
              <a:rPr lang="en-US" smtClean="0"/>
              <a:t>1/21/2021</a:t>
            </a:fld>
            <a:endParaRPr lang="en-US" dirty="0"/>
          </a:p>
        </p:txBody>
      </p:sp>
      <p:sp>
        <p:nvSpPr>
          <p:cNvPr id="6" name="Footer Placeholder 5"/>
          <p:cNvSpPr>
            <a:spLocks noGrp="1"/>
          </p:cNvSpPr>
          <p:nvPr>
            <p:ph type="ftr" sz="quarter" idx="11"/>
          </p:nvPr>
        </p:nvSpPr>
        <p:spPr/>
        <p:txBody>
          <a:bodyPr/>
          <a:lstStyle/>
          <a:p>
            <a:pPr algn="l"/>
            <a:r>
              <a:rPr lang="en-US"/>
              <a:t>EA Framework respresetns research based apporaches: (Leveraging the every student succeeds act to improve educational services in juvenile justice facilities.2019; Washington school superintendent issues bulletin on guidance for long-term school closures.2020; A Step-by-Step Guide, Resources for Evaluating Program Implementation, &amp; Early Outcomes, a; A Step-by-Step Guide, Resources for Evaluating Program Implementation, &amp; Early Outcomes, b; Abrams, Kim, &amp; Anderson-Nathe, 2005; Guidelines for Providing High-Quality Education for &amp; Adults Involved in the Criminal Justice System, a; Guidelines for Providing High-Quality Education for &amp; Adults Involved in the Criminal Justice System, b; Moore, 2016)</a:t>
            </a:r>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81179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B39D2F1-329C-4BEC-B22D-B4D5B99D2DCB}" type="datetime1">
              <a:rPr lang="en-US" smtClean="0"/>
              <a:t>1/21/2021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EA Framework respresetns research based apporaches: (Leveraging the every student succeeds act to improve educational services in juvenile justice facilities.2019; Washington school superintendent issues bulletin on guidance for long-term school closures.2020; A Step-by-Step Guide, Resources for Evaluating Program Implementation, &amp; Early Outcomes, a; A Step-by-Step Guide, Resources for Evaluating Program Implementation, &amp; Early Outcomes, b; Abrams, Kim, &amp; Anderson-Nathe, 2005; Guidelines for Providing High-Quality Education for &amp; Adults Involved in the Criminal Justice System, a; Guidelines for Providing High-Quality Education for &amp; Adults Involved in the Criminal Justice System, b; Moore, 2016)</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A98EE3D-8CD1-4C3F-BD1C-C98C9596463C}"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3932955"/>
      </p:ext>
    </p:extLst>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svg"/></Relationships>
</file>

<file path=ppt/slides/_rels/slide1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hyperlink" Target="https://dor.psesd.org/" TargetMode="External"/><Relationship Id="rId4" Type="http://schemas.openxmlformats.org/officeDocument/2006/relationships/hyperlink" Target="mailto:adennis@psesd.org"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69D72A14-7BB6-4BE2-8666-E27D207680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DF6CAE2-8E92-4F29-A7F2-35FC65F6C7E1}"/>
              </a:ext>
            </a:extLst>
          </p:cNvPr>
          <p:cNvSpPr>
            <a:spLocks noGrp="1"/>
          </p:cNvSpPr>
          <p:nvPr>
            <p:ph type="ctrTitle"/>
          </p:nvPr>
        </p:nvSpPr>
        <p:spPr>
          <a:xfrm>
            <a:off x="4662107" y="639097"/>
            <a:ext cx="6929258" cy="3686015"/>
          </a:xfrm>
        </p:spPr>
        <p:txBody>
          <a:bodyPr>
            <a:normAutofit/>
          </a:bodyPr>
          <a:lstStyle/>
          <a:p>
            <a:r>
              <a:rPr lang="en-US" dirty="0"/>
              <a:t>The Educational Advocate Experience </a:t>
            </a:r>
          </a:p>
        </p:txBody>
      </p:sp>
      <p:sp>
        <p:nvSpPr>
          <p:cNvPr id="3" name="Subtitle 2">
            <a:extLst>
              <a:ext uri="{FF2B5EF4-FFF2-40B4-BE49-F238E27FC236}">
                <a16:creationId xmlns:a16="http://schemas.microsoft.com/office/drawing/2014/main" id="{F8D950D3-244B-42EC-A26B-EC84CEDB5422}"/>
              </a:ext>
            </a:extLst>
          </p:cNvPr>
          <p:cNvSpPr>
            <a:spLocks noGrp="1"/>
          </p:cNvSpPr>
          <p:nvPr>
            <p:ph type="subTitle" idx="1"/>
          </p:nvPr>
        </p:nvSpPr>
        <p:spPr>
          <a:xfrm>
            <a:off x="4662106" y="4455621"/>
            <a:ext cx="6929259" cy="1238616"/>
          </a:xfrm>
        </p:spPr>
        <p:txBody>
          <a:bodyPr>
            <a:normAutofit/>
          </a:bodyPr>
          <a:lstStyle/>
          <a:p>
            <a:r>
              <a:rPr lang="en-US">
                <a:solidFill>
                  <a:schemeClr val="tx1">
                    <a:lumMod val="85000"/>
                    <a:lumOff val="15000"/>
                  </a:schemeClr>
                </a:solidFill>
              </a:rPr>
              <a:t>Reducing youth recidivism by closing the achievement gap for incarcerated youth. </a:t>
            </a:r>
          </a:p>
        </p:txBody>
      </p:sp>
      <p:pic>
        <p:nvPicPr>
          <p:cNvPr id="18" name="Picture 17" descr="A picture containing drawing&#10;&#10;Description automatically generated">
            <a:extLst>
              <a:ext uri="{FF2B5EF4-FFF2-40B4-BE49-F238E27FC236}">
                <a16:creationId xmlns:a16="http://schemas.microsoft.com/office/drawing/2014/main" id="{C84D2B01-D62E-45C2-84F2-DE49D6C8F9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6330" y="620721"/>
            <a:ext cx="3310916" cy="1583926"/>
          </a:xfrm>
          <a:prstGeom prst="rect">
            <a:avLst/>
          </a:prstGeom>
        </p:spPr>
      </p:pic>
      <p:pic>
        <p:nvPicPr>
          <p:cNvPr id="8" name="Graphic 7" descr="Diploma Roll">
            <a:extLst>
              <a:ext uri="{FF2B5EF4-FFF2-40B4-BE49-F238E27FC236}">
                <a16:creationId xmlns:a16="http://schemas.microsoft.com/office/drawing/2014/main" id="{65BF49E9-625E-4F62-AB58-C50BCC34A18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544443" y="2349517"/>
            <a:ext cx="1599923" cy="1599923"/>
          </a:xfrm>
          <a:prstGeom prst="rect">
            <a:avLst/>
          </a:prstGeom>
        </p:spPr>
      </p:pic>
      <p:pic>
        <p:nvPicPr>
          <p:cNvPr id="12" name="Picture 11" descr="A close up of a logo&#10;&#10;Description automatically generated">
            <a:extLst>
              <a:ext uri="{FF2B5EF4-FFF2-40B4-BE49-F238E27FC236}">
                <a16:creationId xmlns:a16="http://schemas.microsoft.com/office/drawing/2014/main" id="{C70E3618-3507-4088-ADF5-F850B03E1DF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1064" y="4110309"/>
            <a:ext cx="3446682" cy="801355"/>
          </a:xfrm>
          <a:prstGeom prst="rect">
            <a:avLst/>
          </a:prstGeom>
        </p:spPr>
      </p:pic>
      <p:cxnSp>
        <p:nvCxnSpPr>
          <p:cNvPr id="43" name="Straight Connector 42">
            <a:extLst>
              <a:ext uri="{FF2B5EF4-FFF2-40B4-BE49-F238E27FC236}">
                <a16:creationId xmlns:a16="http://schemas.microsoft.com/office/drawing/2014/main" id="{13B50B31-4D12-4B64-840F-1F1D913F95E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19423" y="4343400"/>
            <a:ext cx="59436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45" name="Rectangle 44">
            <a:extLst>
              <a:ext uri="{FF2B5EF4-FFF2-40B4-BE49-F238E27FC236}">
                <a16:creationId xmlns:a16="http://schemas.microsoft.com/office/drawing/2014/main" id="{A1BF7E8B-08EB-4A4C-A022-E17DE8A3C8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 name="Rectangle 46">
            <a:extLst>
              <a:ext uri="{FF2B5EF4-FFF2-40B4-BE49-F238E27FC236}">
                <a16:creationId xmlns:a16="http://schemas.microsoft.com/office/drawing/2014/main" id="{01DABBFD-B05D-4A7A-8FC9-3CC9F37FF8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Footer Placeholder 3">
            <a:extLst>
              <a:ext uri="{FF2B5EF4-FFF2-40B4-BE49-F238E27FC236}">
                <a16:creationId xmlns:a16="http://schemas.microsoft.com/office/drawing/2014/main" id="{D638C8B8-ACEE-423B-9FA4-B2FE375F135C}"/>
              </a:ext>
            </a:extLst>
          </p:cNvPr>
          <p:cNvSpPr>
            <a:spLocks noGrp="1"/>
          </p:cNvSpPr>
          <p:nvPr>
            <p:ph type="ftr" sz="quarter" idx="11"/>
          </p:nvPr>
        </p:nvSpPr>
        <p:spPr>
          <a:xfrm>
            <a:off x="3686185" y="6459785"/>
            <a:ext cx="4822804" cy="365125"/>
          </a:xfrm>
        </p:spPr>
        <p:txBody>
          <a:bodyPr>
            <a:normAutofit/>
          </a:bodyPr>
          <a:lstStyle/>
          <a:p>
            <a:pPr>
              <a:lnSpc>
                <a:spcPct val="90000"/>
              </a:lnSpc>
              <a:spcAft>
                <a:spcPts val="600"/>
              </a:spcAft>
            </a:pPr>
            <a:r>
              <a:rPr lang="en-US" sz="400"/>
              <a:t>EA Framework </a:t>
            </a:r>
            <a:r>
              <a:rPr lang="en-US" sz="400" err="1"/>
              <a:t>respresetns</a:t>
            </a:r>
            <a:r>
              <a:rPr lang="en-US" sz="400"/>
              <a:t> research based </a:t>
            </a:r>
            <a:r>
              <a:rPr lang="en-US" sz="400" err="1"/>
              <a:t>apporaches</a:t>
            </a:r>
            <a:r>
              <a:rPr lang="en-US" sz="400"/>
              <a:t>: (Leveraging the every student succeeds act to improve educational services in juvenile justice facilities.2019; Washington school superintendent issues bulletin on guidance for long-term school closures.2020; A Step-by-Step Guide, Resources for Evaluating Program Implementation, &amp; Early Outcomes, a; A Step-by-Step Guide, Resources for Evaluating Program Implementation, &amp; Early Outcomes, b; Abrams, Kim, &amp; Anderson-</a:t>
            </a:r>
            <a:r>
              <a:rPr lang="en-US" sz="400" err="1"/>
              <a:t>Nathe</a:t>
            </a:r>
            <a:r>
              <a:rPr lang="en-US" sz="400"/>
              <a:t>, 2005; Guidelines for Providing High-Quality Education for &amp; Adults Involved in the Criminal Justice System, a; Guidelines for Providing High-Quality Education for &amp; Adults Involved in the Criminal Justice System, b; Moore, 2016)</a:t>
            </a:r>
          </a:p>
        </p:txBody>
      </p:sp>
      <p:sp>
        <p:nvSpPr>
          <p:cNvPr id="5" name="Slide Number Placeholder 4">
            <a:extLst>
              <a:ext uri="{FF2B5EF4-FFF2-40B4-BE49-F238E27FC236}">
                <a16:creationId xmlns:a16="http://schemas.microsoft.com/office/drawing/2014/main" id="{BB802238-2F05-4CCB-AED2-51A105554171}"/>
              </a:ext>
            </a:extLst>
          </p:cNvPr>
          <p:cNvSpPr>
            <a:spLocks noGrp="1"/>
          </p:cNvSpPr>
          <p:nvPr>
            <p:ph type="sldNum" sz="quarter" idx="12"/>
          </p:nvPr>
        </p:nvSpPr>
        <p:spPr>
          <a:xfrm>
            <a:off x="9900458" y="6459785"/>
            <a:ext cx="1312025" cy="365125"/>
          </a:xfrm>
        </p:spPr>
        <p:txBody>
          <a:bodyPr>
            <a:normAutofit/>
          </a:bodyPr>
          <a:lstStyle/>
          <a:p>
            <a:pPr>
              <a:spcAft>
                <a:spcPts val="600"/>
              </a:spcAft>
            </a:pPr>
            <a:fld id="{3A98EE3D-8CD1-4C3F-BD1C-C98C9596463C}" type="slidenum">
              <a:rPr lang="en-US" smtClean="0"/>
              <a:pPr>
                <a:spcAft>
                  <a:spcPts val="600"/>
                </a:spcAft>
              </a:pPr>
              <a:t>1</a:t>
            </a:fld>
            <a:endParaRPr lang="en-US"/>
          </a:p>
        </p:txBody>
      </p:sp>
    </p:spTree>
    <p:extLst>
      <p:ext uri="{BB962C8B-B14F-4D97-AF65-F5344CB8AC3E}">
        <p14:creationId xmlns:p14="http://schemas.microsoft.com/office/powerpoint/2010/main" val="5189453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E5958DBC-F4DA-42A8-8C52-860179790E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4C56BD-AD78-441A-B4D9-B7D1F8A7B297}"/>
              </a:ext>
            </a:extLst>
          </p:cNvPr>
          <p:cNvSpPr>
            <a:spLocks noGrp="1"/>
          </p:cNvSpPr>
          <p:nvPr>
            <p:ph type="title"/>
          </p:nvPr>
        </p:nvSpPr>
        <p:spPr>
          <a:xfrm>
            <a:off x="5144679" y="634946"/>
            <a:ext cx="6405063" cy="1450757"/>
          </a:xfrm>
        </p:spPr>
        <p:txBody>
          <a:bodyPr>
            <a:normAutofit/>
          </a:bodyPr>
          <a:lstStyle/>
          <a:p>
            <a:r>
              <a:rPr lang="en-US"/>
              <a:t>Contact Information </a:t>
            </a:r>
          </a:p>
        </p:txBody>
      </p:sp>
      <p:pic>
        <p:nvPicPr>
          <p:cNvPr id="13" name="Picture 12" descr="A close up of a logo&#10;&#10;Description automatically generated">
            <a:extLst>
              <a:ext uri="{FF2B5EF4-FFF2-40B4-BE49-F238E27FC236}">
                <a16:creationId xmlns:a16="http://schemas.microsoft.com/office/drawing/2014/main" id="{71907D65-CD76-496D-9386-A95C13BADF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3999" y="1351806"/>
            <a:ext cx="4020297" cy="934720"/>
          </a:xfrm>
          <a:prstGeom prst="rect">
            <a:avLst/>
          </a:prstGeom>
        </p:spPr>
      </p:pic>
      <p:cxnSp>
        <p:nvCxnSpPr>
          <p:cNvPr id="39" name="Straight Connector 38">
            <a:extLst>
              <a:ext uri="{FF2B5EF4-FFF2-40B4-BE49-F238E27FC236}">
                <a16:creationId xmlns:a16="http://schemas.microsoft.com/office/drawing/2014/main" id="{79FCC9A9-2031-4283-9B27-34B62BB7F30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81247" y="2086188"/>
            <a:ext cx="585216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pic>
        <p:nvPicPr>
          <p:cNvPr id="16" name="Picture 15" descr="A picture containing drawing&#10;&#10;Description automatically generated">
            <a:extLst>
              <a:ext uri="{FF2B5EF4-FFF2-40B4-BE49-F238E27FC236}">
                <a16:creationId xmlns:a16="http://schemas.microsoft.com/office/drawing/2014/main" id="{B86BF5FC-4EF6-4095-90AC-AF6DDFCA9D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3999" y="3721115"/>
            <a:ext cx="4020296" cy="1470108"/>
          </a:xfrm>
          <a:prstGeom prst="rect">
            <a:avLst/>
          </a:prstGeom>
        </p:spPr>
      </p:pic>
      <p:sp>
        <p:nvSpPr>
          <p:cNvPr id="3" name="Content Placeholder 2">
            <a:extLst>
              <a:ext uri="{FF2B5EF4-FFF2-40B4-BE49-F238E27FC236}">
                <a16:creationId xmlns:a16="http://schemas.microsoft.com/office/drawing/2014/main" id="{4C23A0B5-AB7B-4912-918D-69A40B8A054E}"/>
              </a:ext>
            </a:extLst>
          </p:cNvPr>
          <p:cNvSpPr>
            <a:spLocks noGrp="1"/>
          </p:cNvSpPr>
          <p:nvPr>
            <p:ph idx="1"/>
          </p:nvPr>
        </p:nvSpPr>
        <p:spPr>
          <a:xfrm>
            <a:off x="5144679" y="2198914"/>
            <a:ext cx="6405063" cy="3670180"/>
          </a:xfrm>
        </p:spPr>
        <p:txBody>
          <a:bodyPr>
            <a:normAutofit/>
          </a:bodyPr>
          <a:lstStyle/>
          <a:p>
            <a:r>
              <a:rPr lang="en-US" b="1" dirty="0"/>
              <a:t>Arthur Dennis</a:t>
            </a:r>
            <a:r>
              <a:rPr lang="en-US" dirty="0"/>
              <a:t> </a:t>
            </a:r>
            <a:br>
              <a:rPr lang="en-US" dirty="0"/>
            </a:br>
            <a:r>
              <a:rPr lang="en-US" dirty="0"/>
              <a:t>Director, Dropout Prevention &amp; Re-Engagement</a:t>
            </a:r>
            <a:br>
              <a:rPr lang="en-US" dirty="0"/>
            </a:br>
            <a:r>
              <a:rPr lang="en-US" dirty="0">
                <a:hlinkClick r:id="rId4"/>
              </a:rPr>
              <a:t>adennis@psesd.org</a:t>
            </a:r>
            <a:r>
              <a:rPr lang="en-US" dirty="0"/>
              <a:t> | 425-917-7839</a:t>
            </a:r>
            <a:br>
              <a:rPr lang="en-US" dirty="0"/>
            </a:br>
            <a:r>
              <a:rPr lang="en-US" dirty="0"/>
              <a:t>800 </a:t>
            </a:r>
            <a:r>
              <a:rPr lang="en-US" dirty="0" err="1"/>
              <a:t>Oakesdale</a:t>
            </a:r>
            <a:r>
              <a:rPr lang="en-US" dirty="0"/>
              <a:t> Ave SW,</a:t>
            </a:r>
            <a:br>
              <a:rPr lang="en-US" dirty="0"/>
            </a:br>
            <a:r>
              <a:rPr lang="en-US" dirty="0"/>
              <a:t>Renton, WA  98057</a:t>
            </a:r>
          </a:p>
          <a:p>
            <a:pPr algn="ctr"/>
            <a:r>
              <a:rPr lang="en-US" dirty="0">
                <a:hlinkClick r:id="rId5"/>
              </a:rPr>
              <a:t>https://dor.psesd.org/</a:t>
            </a:r>
            <a:endParaRPr lang="en-US" dirty="0"/>
          </a:p>
          <a:p>
            <a:pPr algn="ctr"/>
            <a:endParaRPr lang="en-US" dirty="0"/>
          </a:p>
          <a:p>
            <a:pPr algn="ctr"/>
            <a:endParaRPr lang="en-US" dirty="0"/>
          </a:p>
          <a:p>
            <a:pPr algn="ctr"/>
            <a:endParaRPr lang="en-US" dirty="0"/>
          </a:p>
          <a:p>
            <a:pPr algn="ctr"/>
            <a:endParaRPr lang="en-US" dirty="0"/>
          </a:p>
          <a:p>
            <a:endParaRPr lang="en-US" dirty="0"/>
          </a:p>
          <a:p>
            <a:endParaRPr lang="en-US" dirty="0"/>
          </a:p>
        </p:txBody>
      </p:sp>
      <p:sp>
        <p:nvSpPr>
          <p:cNvPr id="41" name="Rectangle 40">
            <a:extLst>
              <a:ext uri="{FF2B5EF4-FFF2-40B4-BE49-F238E27FC236}">
                <a16:creationId xmlns:a16="http://schemas.microsoft.com/office/drawing/2014/main" id="{51DDD252-D7C8-4CE5-9C61-D60D722BC2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Rectangle 42">
            <a:extLst>
              <a:ext uri="{FF2B5EF4-FFF2-40B4-BE49-F238E27FC236}">
                <a16:creationId xmlns:a16="http://schemas.microsoft.com/office/drawing/2014/main" id="{2FBD75F5-C49C-4F6A-8D43-7A5939C233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Slide Number Placeholder 4">
            <a:extLst>
              <a:ext uri="{FF2B5EF4-FFF2-40B4-BE49-F238E27FC236}">
                <a16:creationId xmlns:a16="http://schemas.microsoft.com/office/drawing/2014/main" id="{CBB9536F-D705-45B0-ADC4-0A478FB4A876}"/>
              </a:ext>
            </a:extLst>
          </p:cNvPr>
          <p:cNvSpPr>
            <a:spLocks noGrp="1"/>
          </p:cNvSpPr>
          <p:nvPr>
            <p:ph type="sldNum" sz="quarter" idx="12"/>
          </p:nvPr>
        </p:nvSpPr>
        <p:spPr>
          <a:xfrm>
            <a:off x="9900458" y="6459785"/>
            <a:ext cx="1312025" cy="365125"/>
          </a:xfrm>
        </p:spPr>
        <p:txBody>
          <a:bodyPr>
            <a:normAutofit/>
          </a:bodyPr>
          <a:lstStyle/>
          <a:p>
            <a:pPr>
              <a:spcAft>
                <a:spcPts val="600"/>
              </a:spcAft>
            </a:pPr>
            <a:fld id="{3A98EE3D-8CD1-4C3F-BD1C-C98C9596463C}" type="slidenum">
              <a:rPr lang="en-US"/>
              <a:pPr>
                <a:spcAft>
                  <a:spcPts val="600"/>
                </a:spcAft>
              </a:pPr>
              <a:t>10</a:t>
            </a:fld>
            <a:endParaRPr lang="en-US"/>
          </a:p>
        </p:txBody>
      </p:sp>
    </p:spTree>
    <p:extLst>
      <p:ext uri="{BB962C8B-B14F-4D97-AF65-F5344CB8AC3E}">
        <p14:creationId xmlns:p14="http://schemas.microsoft.com/office/powerpoint/2010/main" val="797323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3098470-2FD7-4923-BCCA-E6F7EA5C0F09}"/>
              </a:ext>
            </a:extLst>
          </p:cNvPr>
          <p:cNvSpPr>
            <a:spLocks noGrp="1"/>
          </p:cNvSpPr>
          <p:nvPr>
            <p:ph type="title"/>
          </p:nvPr>
        </p:nvSpPr>
        <p:spPr>
          <a:xfrm>
            <a:off x="492370" y="516835"/>
            <a:ext cx="3084844" cy="5772840"/>
          </a:xfrm>
        </p:spPr>
        <p:txBody>
          <a:bodyPr anchor="ctr">
            <a:normAutofit/>
          </a:bodyPr>
          <a:lstStyle/>
          <a:p>
            <a:r>
              <a:rPr lang="en-US" sz="3600">
                <a:solidFill>
                  <a:srgbClr val="FFFFFF"/>
                </a:solidFill>
              </a:rPr>
              <a:t>What we Do? </a:t>
            </a:r>
          </a:p>
        </p:txBody>
      </p:sp>
      <p:sp>
        <p:nvSpPr>
          <p:cNvPr id="15" name="Rectangle 14">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6" name="Content Placeholder 2">
            <a:extLst>
              <a:ext uri="{FF2B5EF4-FFF2-40B4-BE49-F238E27FC236}">
                <a16:creationId xmlns:a16="http://schemas.microsoft.com/office/drawing/2014/main" id="{C713CA49-3810-49A4-B5B9-C123398DF386}"/>
              </a:ext>
            </a:extLst>
          </p:cNvPr>
          <p:cNvGraphicFramePr>
            <a:graphicFrameLocks noGrp="1"/>
          </p:cNvGraphicFramePr>
          <p:nvPr>
            <p:ph idx="1"/>
            <p:extLst>
              <p:ext uri="{D42A27DB-BD31-4B8C-83A1-F6EECF244321}">
                <p14:modId xmlns:p14="http://schemas.microsoft.com/office/powerpoint/2010/main" val="3425676597"/>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a:extLst>
              <a:ext uri="{FF2B5EF4-FFF2-40B4-BE49-F238E27FC236}">
                <a16:creationId xmlns:a16="http://schemas.microsoft.com/office/drawing/2014/main" id="{FA13E5D1-08EB-4634-BA57-D79DCB75C6F1}"/>
              </a:ext>
            </a:extLst>
          </p:cNvPr>
          <p:cNvSpPr>
            <a:spLocks noGrp="1"/>
          </p:cNvSpPr>
          <p:nvPr>
            <p:ph type="sldNum" sz="quarter" idx="12"/>
          </p:nvPr>
        </p:nvSpPr>
        <p:spPr/>
        <p:txBody>
          <a:bodyPr/>
          <a:lstStyle/>
          <a:p>
            <a:fld id="{3A98EE3D-8CD1-4C3F-BD1C-C98C9596463C}" type="slidenum">
              <a:rPr lang="en-US" smtClean="0"/>
              <a:t>2</a:t>
            </a:fld>
            <a:endParaRPr lang="en-US" dirty="0"/>
          </a:p>
        </p:txBody>
      </p:sp>
    </p:spTree>
    <p:extLst>
      <p:ext uri="{BB962C8B-B14F-4D97-AF65-F5344CB8AC3E}">
        <p14:creationId xmlns:p14="http://schemas.microsoft.com/office/powerpoint/2010/main" val="1469767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9A9FD2F-9891-4471-97C1-AAB4B0DCDBE0}"/>
              </a:ext>
            </a:extLst>
          </p:cNvPr>
          <p:cNvSpPr>
            <a:spLocks noGrp="1"/>
          </p:cNvSpPr>
          <p:nvPr>
            <p:ph type="title"/>
          </p:nvPr>
        </p:nvSpPr>
        <p:spPr>
          <a:xfrm>
            <a:off x="492370" y="605896"/>
            <a:ext cx="3084844" cy="5646208"/>
          </a:xfrm>
        </p:spPr>
        <p:txBody>
          <a:bodyPr anchor="ctr">
            <a:normAutofit/>
          </a:bodyPr>
          <a:lstStyle/>
          <a:p>
            <a:r>
              <a:rPr lang="en-US" sz="3600">
                <a:solidFill>
                  <a:srgbClr val="FFFFFF"/>
                </a:solidFill>
              </a:rPr>
              <a:t>Where are we Located? </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DE3469E6-DA01-4465-BC61-BF76EB4932C4}"/>
              </a:ext>
            </a:extLst>
          </p:cNvPr>
          <p:cNvSpPr>
            <a:spLocks noGrp="1"/>
          </p:cNvSpPr>
          <p:nvPr>
            <p:ph idx="1"/>
          </p:nvPr>
        </p:nvSpPr>
        <p:spPr>
          <a:xfrm>
            <a:off x="4742016" y="605896"/>
            <a:ext cx="6413663" cy="5646208"/>
          </a:xfrm>
        </p:spPr>
        <p:txBody>
          <a:bodyPr anchor="ctr">
            <a:normAutofit/>
          </a:bodyPr>
          <a:lstStyle/>
          <a:p>
            <a:r>
              <a:rPr lang="en-US" sz="1700" b="1" u="sng" dirty="0" err="1"/>
              <a:t>Remann</a:t>
            </a:r>
            <a:r>
              <a:rPr lang="en-US" sz="1700" b="1" u="sng" dirty="0"/>
              <a:t> Hall Education Advocate </a:t>
            </a:r>
            <a:r>
              <a:rPr lang="en-US" sz="1700" dirty="0"/>
              <a:t>5501 6</a:t>
            </a:r>
            <a:r>
              <a:rPr lang="en-US" sz="1700" baseline="30000" dirty="0"/>
              <a:t>th</a:t>
            </a:r>
            <a:r>
              <a:rPr lang="en-US" sz="1700" dirty="0"/>
              <a:t> Ave, Tacoma WA 98406</a:t>
            </a:r>
            <a:r>
              <a:rPr lang="en-US" sz="1700" b="1" u="sng" dirty="0"/>
              <a:t>:  </a:t>
            </a:r>
            <a:r>
              <a:rPr lang="en-US" sz="1700" dirty="0"/>
              <a:t>Supporting youth who are enrolled within any Pierce County School or living within Pierce County. Youth must have court involvement with </a:t>
            </a:r>
            <a:r>
              <a:rPr lang="en-US" sz="1700" dirty="0" err="1"/>
              <a:t>Remann</a:t>
            </a:r>
            <a:r>
              <a:rPr lang="en-US" sz="1700" dirty="0"/>
              <a:t> Hall to qualify for services.</a:t>
            </a:r>
          </a:p>
          <a:p>
            <a:r>
              <a:rPr lang="en-US" sz="1700" b="1" u="sng" dirty="0"/>
              <a:t>Juvenile </a:t>
            </a:r>
            <a:r>
              <a:rPr lang="en-US" sz="1700" b="1" u="sng" dirty="0" err="1"/>
              <a:t>Rehabilation</a:t>
            </a:r>
            <a:r>
              <a:rPr lang="en-US" sz="1700" b="1" u="sng" dirty="0"/>
              <a:t> (Pierce County)</a:t>
            </a:r>
            <a:r>
              <a:rPr lang="en-US" sz="1700" dirty="0"/>
              <a:t> 1949 S State St, Tacoma WA 98405</a:t>
            </a:r>
            <a:r>
              <a:rPr lang="en-US" sz="1700" b="1" u="sng" dirty="0"/>
              <a:t>: </a:t>
            </a:r>
            <a:r>
              <a:rPr lang="en-US" sz="1700" dirty="0"/>
              <a:t>Supporting youth who are enrolled within any Pierce County School or living within Pierce County. Students within Tacoma Public Schools will be served along with Tacoma Education Advocate. Student must have been incarcerated at a Juvenile Rehabilitation facility to qualify for services.</a:t>
            </a:r>
          </a:p>
          <a:p>
            <a:r>
              <a:rPr lang="en-US" sz="1700" b="1" u="sng" dirty="0"/>
              <a:t>Juvenile Rehabilitation (King County)</a:t>
            </a:r>
            <a:r>
              <a:rPr lang="en-US" sz="1700" dirty="0"/>
              <a:t> 500 1</a:t>
            </a:r>
            <a:r>
              <a:rPr lang="en-US" sz="1700" baseline="30000" dirty="0"/>
              <a:t>st</a:t>
            </a:r>
            <a:r>
              <a:rPr lang="en-US" sz="1700" dirty="0"/>
              <a:t> Ave S, Seattle WA 98104</a:t>
            </a:r>
            <a:r>
              <a:rPr lang="en-US" sz="1700" b="1" u="sng" dirty="0"/>
              <a:t>: </a:t>
            </a:r>
            <a:r>
              <a:rPr lang="en-US" sz="1700" dirty="0"/>
              <a:t>Supporting youth who are enrolled in any King County school or living within King County. Student must have been incarcerated at a Juvenile Rehabilitation facility to qualify for services.</a:t>
            </a:r>
          </a:p>
          <a:p>
            <a:pPr algn="ctr"/>
            <a:r>
              <a:rPr lang="en-US" sz="1700" i="1" dirty="0"/>
              <a:t>Providing JRA Transitional  Services to the following Juvenile Rehabilitation Facilities: </a:t>
            </a:r>
            <a:r>
              <a:rPr lang="en-US" sz="1700" b="1" i="1" dirty="0"/>
              <a:t>Echo Glen Children's Camp, Green Hill School, Naselle Youth Camp</a:t>
            </a:r>
            <a:r>
              <a:rPr lang="en-US" sz="1700" i="1" dirty="0"/>
              <a:t>.</a:t>
            </a:r>
          </a:p>
        </p:txBody>
      </p:sp>
      <p:sp>
        <p:nvSpPr>
          <p:cNvPr id="5" name="Slide Number Placeholder 4">
            <a:extLst>
              <a:ext uri="{FF2B5EF4-FFF2-40B4-BE49-F238E27FC236}">
                <a16:creationId xmlns:a16="http://schemas.microsoft.com/office/drawing/2014/main" id="{52A9B47E-8514-4655-B1F3-D3C482ECA7C4}"/>
              </a:ext>
            </a:extLst>
          </p:cNvPr>
          <p:cNvSpPr>
            <a:spLocks noGrp="1"/>
          </p:cNvSpPr>
          <p:nvPr>
            <p:ph type="sldNum" sz="quarter" idx="12"/>
          </p:nvPr>
        </p:nvSpPr>
        <p:spPr/>
        <p:txBody>
          <a:bodyPr/>
          <a:lstStyle/>
          <a:p>
            <a:fld id="{3A98EE3D-8CD1-4C3F-BD1C-C98C9596463C}" type="slidenum">
              <a:rPr lang="en-US" smtClean="0"/>
              <a:t>3</a:t>
            </a:fld>
            <a:endParaRPr lang="en-US" dirty="0"/>
          </a:p>
        </p:txBody>
      </p:sp>
    </p:spTree>
    <p:extLst>
      <p:ext uri="{BB962C8B-B14F-4D97-AF65-F5344CB8AC3E}">
        <p14:creationId xmlns:p14="http://schemas.microsoft.com/office/powerpoint/2010/main" val="3866528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E805956-73CB-48F1-979D-EEE8353119D7}"/>
              </a:ext>
            </a:extLst>
          </p:cNvPr>
          <p:cNvSpPr>
            <a:spLocks noGrp="1"/>
          </p:cNvSpPr>
          <p:nvPr>
            <p:ph type="title"/>
          </p:nvPr>
        </p:nvSpPr>
        <p:spPr>
          <a:xfrm>
            <a:off x="492370" y="516835"/>
            <a:ext cx="3084844" cy="5772840"/>
          </a:xfrm>
        </p:spPr>
        <p:txBody>
          <a:bodyPr anchor="ctr">
            <a:normAutofit/>
          </a:bodyPr>
          <a:lstStyle/>
          <a:p>
            <a:r>
              <a:rPr lang="en-US" sz="3600">
                <a:solidFill>
                  <a:srgbClr val="FFFFFF"/>
                </a:solidFill>
              </a:rPr>
              <a:t>Services </a:t>
            </a:r>
          </a:p>
        </p:txBody>
      </p:sp>
      <p:sp>
        <p:nvSpPr>
          <p:cNvPr id="15" name="Rectangle 14">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6" name="Content Placeholder 2">
            <a:extLst>
              <a:ext uri="{FF2B5EF4-FFF2-40B4-BE49-F238E27FC236}">
                <a16:creationId xmlns:a16="http://schemas.microsoft.com/office/drawing/2014/main" id="{F7DEB424-286C-411E-8932-2D752A43D7C7}"/>
              </a:ext>
            </a:extLst>
          </p:cNvPr>
          <p:cNvGraphicFramePr>
            <a:graphicFrameLocks noGrp="1"/>
          </p:cNvGraphicFramePr>
          <p:nvPr>
            <p:ph idx="1"/>
            <p:extLst>
              <p:ext uri="{D42A27DB-BD31-4B8C-83A1-F6EECF244321}">
                <p14:modId xmlns:p14="http://schemas.microsoft.com/office/powerpoint/2010/main" val="3728469266"/>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a:extLst>
              <a:ext uri="{FF2B5EF4-FFF2-40B4-BE49-F238E27FC236}">
                <a16:creationId xmlns:a16="http://schemas.microsoft.com/office/drawing/2014/main" id="{FB489E11-6687-4387-8B31-AF6E953520D7}"/>
              </a:ext>
            </a:extLst>
          </p:cNvPr>
          <p:cNvSpPr>
            <a:spLocks noGrp="1"/>
          </p:cNvSpPr>
          <p:nvPr>
            <p:ph type="sldNum" sz="quarter" idx="12"/>
          </p:nvPr>
        </p:nvSpPr>
        <p:spPr/>
        <p:txBody>
          <a:bodyPr/>
          <a:lstStyle/>
          <a:p>
            <a:fld id="{3A98EE3D-8CD1-4C3F-BD1C-C98C9596463C}" type="slidenum">
              <a:rPr lang="en-US" smtClean="0"/>
              <a:t>4</a:t>
            </a:fld>
            <a:endParaRPr lang="en-US" dirty="0"/>
          </a:p>
        </p:txBody>
      </p:sp>
    </p:spTree>
    <p:extLst>
      <p:ext uri="{BB962C8B-B14F-4D97-AF65-F5344CB8AC3E}">
        <p14:creationId xmlns:p14="http://schemas.microsoft.com/office/powerpoint/2010/main" val="401130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D78E885-1C02-440A-8DD2-07D83D27386A}"/>
              </a:ext>
            </a:extLst>
          </p:cNvPr>
          <p:cNvSpPr>
            <a:spLocks noGrp="1"/>
          </p:cNvSpPr>
          <p:nvPr>
            <p:ph type="title"/>
          </p:nvPr>
        </p:nvSpPr>
        <p:spPr>
          <a:xfrm>
            <a:off x="492370" y="516835"/>
            <a:ext cx="3084844" cy="5772840"/>
          </a:xfrm>
        </p:spPr>
        <p:txBody>
          <a:bodyPr anchor="ctr">
            <a:normAutofit/>
          </a:bodyPr>
          <a:lstStyle/>
          <a:p>
            <a:r>
              <a:rPr lang="en-US" sz="3600">
                <a:solidFill>
                  <a:srgbClr val="FFFFFF"/>
                </a:solidFill>
              </a:rPr>
              <a:t>Enrollment Process and Success Planning</a:t>
            </a:r>
          </a:p>
        </p:txBody>
      </p:sp>
      <p:sp>
        <p:nvSpPr>
          <p:cNvPr id="15" name="Rectangle 14">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6" name="Content Placeholder 2">
            <a:extLst>
              <a:ext uri="{FF2B5EF4-FFF2-40B4-BE49-F238E27FC236}">
                <a16:creationId xmlns:a16="http://schemas.microsoft.com/office/drawing/2014/main" id="{D4AA0C04-E07A-447D-BAB8-A887F0379A3C}"/>
              </a:ext>
            </a:extLst>
          </p:cNvPr>
          <p:cNvGraphicFramePr>
            <a:graphicFrameLocks noGrp="1"/>
          </p:cNvGraphicFramePr>
          <p:nvPr>
            <p:ph idx="1"/>
            <p:extLst>
              <p:ext uri="{D42A27DB-BD31-4B8C-83A1-F6EECF244321}">
                <p14:modId xmlns:p14="http://schemas.microsoft.com/office/powerpoint/2010/main" val="621531783"/>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a:extLst>
              <a:ext uri="{FF2B5EF4-FFF2-40B4-BE49-F238E27FC236}">
                <a16:creationId xmlns:a16="http://schemas.microsoft.com/office/drawing/2014/main" id="{164948CC-24F7-4488-9309-D1FD43F41166}"/>
              </a:ext>
            </a:extLst>
          </p:cNvPr>
          <p:cNvSpPr>
            <a:spLocks noGrp="1"/>
          </p:cNvSpPr>
          <p:nvPr>
            <p:ph type="sldNum" sz="quarter" idx="12"/>
          </p:nvPr>
        </p:nvSpPr>
        <p:spPr/>
        <p:txBody>
          <a:bodyPr/>
          <a:lstStyle/>
          <a:p>
            <a:fld id="{3A98EE3D-8CD1-4C3F-BD1C-C98C9596463C}" type="slidenum">
              <a:rPr lang="en-US" smtClean="0"/>
              <a:t>5</a:t>
            </a:fld>
            <a:endParaRPr lang="en-US" dirty="0"/>
          </a:p>
        </p:txBody>
      </p:sp>
    </p:spTree>
    <p:extLst>
      <p:ext uri="{BB962C8B-B14F-4D97-AF65-F5344CB8AC3E}">
        <p14:creationId xmlns:p14="http://schemas.microsoft.com/office/powerpoint/2010/main" val="2878574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54CE3AD-C754-4F1E-A76F-1EDDF71796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57897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13D4DD-8D9F-4553-9D92-88969A7ACC50}"/>
              </a:ext>
            </a:extLst>
          </p:cNvPr>
          <p:cNvSpPr>
            <a:spLocks noGrp="1"/>
          </p:cNvSpPr>
          <p:nvPr>
            <p:ph type="title"/>
          </p:nvPr>
        </p:nvSpPr>
        <p:spPr>
          <a:xfrm>
            <a:off x="781877" y="643467"/>
            <a:ext cx="3467569" cy="5571066"/>
          </a:xfrm>
        </p:spPr>
        <p:txBody>
          <a:bodyPr anchor="ctr">
            <a:normAutofit/>
          </a:bodyPr>
          <a:lstStyle/>
          <a:p>
            <a:r>
              <a:rPr lang="en-US" sz="4000">
                <a:solidFill>
                  <a:srgbClr val="FFFFFF"/>
                </a:solidFill>
              </a:rPr>
              <a:t>Success Story- Remann Hall </a:t>
            </a:r>
          </a:p>
        </p:txBody>
      </p:sp>
      <p:sp>
        <p:nvSpPr>
          <p:cNvPr id="11" name="Rectangle 10">
            <a:extLst>
              <a:ext uri="{FF2B5EF4-FFF2-40B4-BE49-F238E27FC236}">
                <a16:creationId xmlns:a16="http://schemas.microsoft.com/office/drawing/2014/main" id="{D238B743-4443-4735-BFC2-B514F6409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578973" y="0"/>
            <a:ext cx="761302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0A9F9FF0-757E-4D6E-AC69-438F0AA7D13B}"/>
              </a:ext>
            </a:extLst>
          </p:cNvPr>
          <p:cNvSpPr>
            <a:spLocks noGrp="1"/>
          </p:cNvSpPr>
          <p:nvPr>
            <p:ph idx="1"/>
          </p:nvPr>
        </p:nvSpPr>
        <p:spPr>
          <a:xfrm>
            <a:off x="5124206" y="643467"/>
            <a:ext cx="6104288" cy="5571065"/>
          </a:xfrm>
        </p:spPr>
        <p:txBody>
          <a:bodyPr anchor="ctr">
            <a:normAutofit/>
          </a:bodyPr>
          <a:lstStyle/>
          <a:p>
            <a:r>
              <a:rPr lang="en-US" sz="1800" dirty="0">
                <a:solidFill>
                  <a:srgbClr val="FFFFFF"/>
                </a:solidFill>
              </a:rPr>
              <a:t>A youth I worked with had all the odds stacked against him. This youth, at the age of 16  is a parent of two. Who is also a minority, dropped out of school his freshman year.  I started working with him last year  -2018-19- and carried him over to the next year.  He has worked with me very well and is at his testing stages for his GED while accessing education through the REACH center, where I was successful in matching his style  of learning with their services, and he has now been attending for  almost two years.  During his journey he also has begun working at his local Panda express.  He is a great soccer player and has college scouts looking at him.  He has plans to continue school and once he completes his GED tests, he will start at Tacoma community College. His aspirations are to earn college credits and to play soccer  while moving on to earn a </a:t>
            </a:r>
            <a:r>
              <a:rPr lang="en-US" sz="1800" dirty="0" err="1">
                <a:solidFill>
                  <a:srgbClr val="FFFFFF"/>
                </a:solidFill>
              </a:rPr>
              <a:t>Bacholar</a:t>
            </a:r>
            <a:r>
              <a:rPr lang="en-US" sz="1800" dirty="0">
                <a:solidFill>
                  <a:srgbClr val="FFFFFF"/>
                </a:solidFill>
              </a:rPr>
              <a:t> Degree from a university.  With all his hard work and commitment to the program, I truly believe he is a success to all. </a:t>
            </a:r>
          </a:p>
          <a:p>
            <a:r>
              <a:rPr lang="en-US" sz="1800" dirty="0">
                <a:solidFill>
                  <a:srgbClr val="FFFFFF"/>
                </a:solidFill>
              </a:rPr>
              <a:t> (</a:t>
            </a:r>
            <a:r>
              <a:rPr lang="en-US" sz="1800" dirty="0" err="1">
                <a:solidFill>
                  <a:srgbClr val="FFFFFF"/>
                </a:solidFill>
              </a:rPr>
              <a:t>Remann</a:t>
            </a:r>
            <a:r>
              <a:rPr lang="en-US" sz="1800" dirty="0">
                <a:solidFill>
                  <a:srgbClr val="FFFFFF"/>
                </a:solidFill>
              </a:rPr>
              <a:t> Hall )</a:t>
            </a:r>
          </a:p>
          <a:p>
            <a:endParaRPr lang="en-US" sz="1800" dirty="0">
              <a:solidFill>
                <a:srgbClr val="FFFFFF"/>
              </a:solidFill>
            </a:endParaRPr>
          </a:p>
        </p:txBody>
      </p:sp>
      <p:sp>
        <p:nvSpPr>
          <p:cNvPr id="5" name="Slide Number Placeholder 4">
            <a:extLst>
              <a:ext uri="{FF2B5EF4-FFF2-40B4-BE49-F238E27FC236}">
                <a16:creationId xmlns:a16="http://schemas.microsoft.com/office/drawing/2014/main" id="{3EAB1372-92F8-4BB2-9153-A6AA60AD98C4}"/>
              </a:ext>
            </a:extLst>
          </p:cNvPr>
          <p:cNvSpPr>
            <a:spLocks noGrp="1"/>
          </p:cNvSpPr>
          <p:nvPr>
            <p:ph type="sldNum" sz="quarter" idx="12"/>
          </p:nvPr>
        </p:nvSpPr>
        <p:spPr/>
        <p:txBody>
          <a:bodyPr/>
          <a:lstStyle/>
          <a:p>
            <a:fld id="{3A98EE3D-8CD1-4C3F-BD1C-C98C9596463C}" type="slidenum">
              <a:rPr lang="en-US" smtClean="0"/>
              <a:t>6</a:t>
            </a:fld>
            <a:endParaRPr lang="en-US" dirty="0"/>
          </a:p>
        </p:txBody>
      </p:sp>
    </p:spTree>
    <p:extLst>
      <p:ext uri="{BB962C8B-B14F-4D97-AF65-F5344CB8AC3E}">
        <p14:creationId xmlns:p14="http://schemas.microsoft.com/office/powerpoint/2010/main" val="2263697649"/>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843AFC8-D8D0-4784-B08C-6324FA88E6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54B1A56-8AFB-4D4F-8D98-1E832D6FFE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3478" y="0"/>
            <a:ext cx="465738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CB8EC9-7158-4D87-924A-5FE131824242}"/>
              </a:ext>
            </a:extLst>
          </p:cNvPr>
          <p:cNvSpPr>
            <a:spLocks noGrp="1"/>
          </p:cNvSpPr>
          <p:nvPr>
            <p:ph type="title"/>
          </p:nvPr>
        </p:nvSpPr>
        <p:spPr>
          <a:xfrm>
            <a:off x="1901163" y="1111753"/>
            <a:ext cx="3720353" cy="4634494"/>
          </a:xfrm>
          <a:ln w="25400" cap="sq">
            <a:noFill/>
            <a:miter lim="800000"/>
          </a:ln>
        </p:spPr>
        <p:txBody>
          <a:bodyPr anchor="ctr">
            <a:normAutofit/>
          </a:bodyPr>
          <a:lstStyle/>
          <a:p>
            <a:pPr algn="ctr"/>
            <a:r>
              <a:rPr lang="en-US" sz="3200">
                <a:solidFill>
                  <a:srgbClr val="FFFFFF"/>
                </a:solidFill>
              </a:rPr>
              <a:t>Success Story- JR Pierce County</a:t>
            </a:r>
          </a:p>
        </p:txBody>
      </p:sp>
      <p:sp>
        <p:nvSpPr>
          <p:cNvPr id="13" name="Rectangle 12">
            <a:extLst>
              <a:ext uri="{FF2B5EF4-FFF2-40B4-BE49-F238E27FC236}">
                <a16:creationId xmlns:a16="http://schemas.microsoft.com/office/drawing/2014/main" id="{F8E828FC-05B4-4BA4-92D3-3DF79D42D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53478" cy="6858000"/>
          </a:xfrm>
          <a:prstGeom prst="rect">
            <a:avLst/>
          </a:prstGeom>
          <a:solidFill>
            <a:schemeClr val="tx1">
              <a:lumMod val="75000"/>
              <a:lumOff val="2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BA09605-EEE2-4393-811F-4972ABC1C609}"/>
              </a:ext>
            </a:extLst>
          </p:cNvPr>
          <p:cNvSpPr>
            <a:spLocks noGrp="1"/>
          </p:cNvSpPr>
          <p:nvPr>
            <p:ph idx="1"/>
          </p:nvPr>
        </p:nvSpPr>
        <p:spPr>
          <a:xfrm>
            <a:off x="6570206" y="1111753"/>
            <a:ext cx="5057396" cy="4628275"/>
          </a:xfrm>
        </p:spPr>
        <p:txBody>
          <a:bodyPr anchor="ctr">
            <a:normAutofit/>
          </a:bodyPr>
          <a:lstStyle/>
          <a:p>
            <a:r>
              <a:rPr lang="en-US" sz="1400">
                <a:solidFill>
                  <a:schemeClr val="tx1">
                    <a:lumMod val="85000"/>
                    <a:lumOff val="15000"/>
                  </a:schemeClr>
                </a:solidFill>
              </a:rPr>
              <a:t>“Success doesn’t always look like a student walking out with a diploma. Success in this work is often a student walking through the door, advocating for themselves in a meeting, attending regularly. We celebrate the small steps in their growth and development. One of my most recent success stories is a student who had been out of school for over three years and was hesitant about enrolling back into a traditional school setting. After he was able to identify his long term goals, I assisted him in enrolling into a GED program that also offered young adult services (transportation, mental health, housing, and substance use). He completed his GED within two months and quickly transitioned to Bates and is pursuing his certification in computer programing. His exact words were, “Thank you for helping me, it means a lot. I had no direction for the longest time, hardly cared about the next day. I didn’t know what to do, or where to start. My class was graduating while I was (goofing</a:t>
            </a:r>
            <a:r>
              <a:rPr lang="en-US" sz="1400">
                <a:solidFill>
                  <a:schemeClr val="tx1">
                    <a:lumMod val="85000"/>
                    <a:lumOff val="15000"/>
                  </a:schemeClr>
                </a:solidFill>
                <a:sym typeface="Wingdings" panose="05000000000000000000" pitchFamily="2" charset="2"/>
              </a:rPr>
              <a:t>) off everday learning to be a better criminal. Tomorrow is the start of fall quarter and my first day of college. I haven’t been in a traditional school setting and I am ready to do this! Thank you for your help.”</a:t>
            </a:r>
          </a:p>
          <a:p>
            <a:r>
              <a:rPr lang="en-US" sz="1400">
                <a:solidFill>
                  <a:schemeClr val="tx1">
                    <a:lumMod val="85000"/>
                    <a:lumOff val="15000"/>
                  </a:schemeClr>
                </a:solidFill>
              </a:rPr>
              <a:t>(JR Pierce County)</a:t>
            </a:r>
          </a:p>
        </p:txBody>
      </p:sp>
      <p:sp>
        <p:nvSpPr>
          <p:cNvPr id="5" name="Slide Number Placeholder 4">
            <a:extLst>
              <a:ext uri="{FF2B5EF4-FFF2-40B4-BE49-F238E27FC236}">
                <a16:creationId xmlns:a16="http://schemas.microsoft.com/office/drawing/2014/main" id="{5329C22B-740D-44C0-B70E-CF9048484568}"/>
              </a:ext>
            </a:extLst>
          </p:cNvPr>
          <p:cNvSpPr>
            <a:spLocks noGrp="1"/>
          </p:cNvSpPr>
          <p:nvPr>
            <p:ph type="sldNum" sz="quarter" idx="12"/>
          </p:nvPr>
        </p:nvSpPr>
        <p:spPr/>
        <p:txBody>
          <a:bodyPr/>
          <a:lstStyle/>
          <a:p>
            <a:fld id="{3A98EE3D-8CD1-4C3F-BD1C-C98C9596463C}" type="slidenum">
              <a:rPr lang="en-US" smtClean="0"/>
              <a:t>7</a:t>
            </a:fld>
            <a:endParaRPr lang="en-US" dirty="0"/>
          </a:p>
        </p:txBody>
      </p:sp>
    </p:spTree>
    <p:extLst>
      <p:ext uri="{BB962C8B-B14F-4D97-AF65-F5344CB8AC3E}">
        <p14:creationId xmlns:p14="http://schemas.microsoft.com/office/powerpoint/2010/main" val="2087999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CB87A-3F85-450A-B5B0-22BAF97AAF14}"/>
              </a:ext>
            </a:extLst>
          </p:cNvPr>
          <p:cNvSpPr>
            <a:spLocks noGrp="1"/>
          </p:cNvSpPr>
          <p:nvPr>
            <p:ph type="title"/>
          </p:nvPr>
        </p:nvSpPr>
        <p:spPr>
          <a:xfrm>
            <a:off x="1097280" y="286603"/>
            <a:ext cx="10058400" cy="1450757"/>
          </a:xfrm>
        </p:spPr>
        <p:txBody>
          <a:bodyPr>
            <a:normAutofit/>
          </a:bodyPr>
          <a:lstStyle/>
          <a:p>
            <a:r>
              <a:rPr lang="en-US" dirty="0"/>
              <a:t>Community and School Based Approaches</a:t>
            </a:r>
          </a:p>
        </p:txBody>
      </p:sp>
      <p:sp>
        <p:nvSpPr>
          <p:cNvPr id="4" name="Footer Placeholder 3">
            <a:extLst>
              <a:ext uri="{FF2B5EF4-FFF2-40B4-BE49-F238E27FC236}">
                <a16:creationId xmlns:a16="http://schemas.microsoft.com/office/drawing/2014/main" id="{132DFE1E-EF28-488E-B310-16EBBC3C80FE}"/>
              </a:ext>
            </a:extLst>
          </p:cNvPr>
          <p:cNvSpPr>
            <a:spLocks noGrp="1"/>
          </p:cNvSpPr>
          <p:nvPr>
            <p:ph type="ftr" sz="quarter" idx="11"/>
          </p:nvPr>
        </p:nvSpPr>
        <p:spPr>
          <a:xfrm>
            <a:off x="3686185" y="6459785"/>
            <a:ext cx="4822804" cy="365125"/>
          </a:xfrm>
        </p:spPr>
        <p:txBody>
          <a:bodyPr>
            <a:normAutofit fontScale="85000" lnSpcReduction="20000"/>
          </a:bodyPr>
          <a:lstStyle/>
          <a:p>
            <a:pPr>
              <a:lnSpc>
                <a:spcPct val="90000"/>
              </a:lnSpc>
              <a:spcAft>
                <a:spcPts val="600"/>
              </a:spcAft>
            </a:pPr>
            <a:r>
              <a:rPr lang="en-US" sz="600"/>
              <a:t>EA Framework respresetns research based apporaches: (Leveraging the every student succeeds act to improve educational services in juvenile justice facilities.2019; Washington school superintendent issues bulletin on guidance for long-term school closures.2020; A Step-by-Step Guide, Resources for Evaluating Program Implementation, &amp; Early Outcomes, a; A Step-by-Step Guide, Resources for Evaluating Program Implementation, &amp; Early Outcomes, b; Abrams, Kim, &amp; Anderson-Nathe, 2005; Guidelines for Providing High-Quality Education for &amp; Adults Involved in the Criminal Justice System, a; Guidelines for Providing High-Quality Education for &amp; Adults Involved in the Criminal Justice System, b; Moore, 2016)</a:t>
            </a:r>
          </a:p>
        </p:txBody>
      </p:sp>
      <p:graphicFrame>
        <p:nvGraphicFramePr>
          <p:cNvPr id="6" name="Content Placeholder 2">
            <a:extLst>
              <a:ext uri="{FF2B5EF4-FFF2-40B4-BE49-F238E27FC236}">
                <a16:creationId xmlns:a16="http://schemas.microsoft.com/office/drawing/2014/main" id="{60F3A6EC-E820-49C5-994C-802BC198E7B9}"/>
              </a:ext>
            </a:extLst>
          </p:cNvPr>
          <p:cNvGraphicFramePr>
            <a:graphicFrameLocks noGrp="1"/>
          </p:cNvGraphicFramePr>
          <p:nvPr>
            <p:ph idx="1"/>
            <p:extLst>
              <p:ext uri="{D42A27DB-BD31-4B8C-83A1-F6EECF244321}">
                <p14:modId xmlns:p14="http://schemas.microsoft.com/office/powerpoint/2010/main" val="2780966214"/>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a:extLst>
              <a:ext uri="{FF2B5EF4-FFF2-40B4-BE49-F238E27FC236}">
                <a16:creationId xmlns:a16="http://schemas.microsoft.com/office/drawing/2014/main" id="{FA3554A4-0230-43C8-AF1F-BC03627D812B}"/>
              </a:ext>
            </a:extLst>
          </p:cNvPr>
          <p:cNvSpPr>
            <a:spLocks noGrp="1"/>
          </p:cNvSpPr>
          <p:nvPr>
            <p:ph type="sldNum" sz="quarter" idx="12"/>
          </p:nvPr>
        </p:nvSpPr>
        <p:spPr/>
        <p:txBody>
          <a:bodyPr/>
          <a:lstStyle/>
          <a:p>
            <a:fld id="{3A98EE3D-8CD1-4C3F-BD1C-C98C9596463C}" type="slidenum">
              <a:rPr lang="en-US" smtClean="0"/>
              <a:t>8</a:t>
            </a:fld>
            <a:endParaRPr lang="en-US" dirty="0"/>
          </a:p>
        </p:txBody>
      </p:sp>
    </p:spTree>
    <p:extLst>
      <p:ext uri="{BB962C8B-B14F-4D97-AF65-F5344CB8AC3E}">
        <p14:creationId xmlns:p14="http://schemas.microsoft.com/office/powerpoint/2010/main" val="1030473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EB722C8-8276-4CD0-B275-257667195307}"/>
              </a:ext>
            </a:extLst>
          </p:cNvPr>
          <p:cNvSpPr>
            <a:spLocks noGrp="1"/>
          </p:cNvSpPr>
          <p:nvPr>
            <p:ph type="title"/>
          </p:nvPr>
        </p:nvSpPr>
        <p:spPr>
          <a:xfrm>
            <a:off x="492370" y="516835"/>
            <a:ext cx="3084844" cy="5772840"/>
          </a:xfrm>
        </p:spPr>
        <p:txBody>
          <a:bodyPr anchor="ctr">
            <a:normAutofit/>
          </a:bodyPr>
          <a:lstStyle/>
          <a:p>
            <a:r>
              <a:rPr lang="en-US" sz="3600" dirty="0">
                <a:solidFill>
                  <a:srgbClr val="FFFFFF"/>
                </a:solidFill>
              </a:rPr>
              <a:t>EA Data Story</a:t>
            </a:r>
          </a:p>
        </p:txBody>
      </p:sp>
      <p:sp>
        <p:nvSpPr>
          <p:cNvPr id="13" name="Rectangle 12">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Content Placeholder 3">
            <a:extLst>
              <a:ext uri="{FF2B5EF4-FFF2-40B4-BE49-F238E27FC236}">
                <a16:creationId xmlns:a16="http://schemas.microsoft.com/office/drawing/2014/main" id="{BAA2E0F9-C58F-452A-8049-B806C641ADC4}"/>
              </a:ext>
            </a:extLst>
          </p:cNvPr>
          <p:cNvGraphicFramePr>
            <a:graphicFrameLocks noGrp="1"/>
          </p:cNvGraphicFramePr>
          <p:nvPr>
            <p:ph idx="1"/>
            <p:extLst>
              <p:ext uri="{D42A27DB-BD31-4B8C-83A1-F6EECF244321}">
                <p14:modId xmlns:p14="http://schemas.microsoft.com/office/powerpoint/2010/main" val="3107282921"/>
              </p:ext>
            </p:extLst>
          </p:nvPr>
        </p:nvGraphicFramePr>
        <p:xfrm>
          <a:off x="4741863" y="639763"/>
          <a:ext cx="6797675" cy="5649912"/>
        </p:xfrm>
        <a:graphic>
          <a:graphicData uri="http://schemas.openxmlformats.org/drawingml/2006/chart">
            <c:chart xmlns:c="http://schemas.openxmlformats.org/drawingml/2006/chart" xmlns:r="http://schemas.openxmlformats.org/officeDocument/2006/relationships" r:id="rId2"/>
          </a:graphicData>
        </a:graphic>
      </p:graphicFrame>
      <p:sp>
        <p:nvSpPr>
          <p:cNvPr id="5" name="Footer Placeholder 4">
            <a:extLst>
              <a:ext uri="{FF2B5EF4-FFF2-40B4-BE49-F238E27FC236}">
                <a16:creationId xmlns:a16="http://schemas.microsoft.com/office/drawing/2014/main" id="{20877454-6E1B-48B9-8C27-B36C23A8F87B}"/>
              </a:ext>
            </a:extLst>
          </p:cNvPr>
          <p:cNvSpPr>
            <a:spLocks noGrp="1"/>
          </p:cNvSpPr>
          <p:nvPr>
            <p:ph type="ftr" sz="quarter" idx="11"/>
          </p:nvPr>
        </p:nvSpPr>
        <p:spPr>
          <a:xfrm>
            <a:off x="87086" y="4397829"/>
            <a:ext cx="3899713" cy="2427081"/>
          </a:xfrm>
        </p:spPr>
        <p:txBody>
          <a:bodyPr/>
          <a:lstStyle/>
          <a:p>
            <a:r>
              <a:rPr lang="en-US" dirty="0"/>
              <a:t>EA Framework </a:t>
            </a:r>
            <a:r>
              <a:rPr lang="en-US" dirty="0" err="1"/>
              <a:t>respresetns</a:t>
            </a:r>
            <a:r>
              <a:rPr lang="en-US" dirty="0"/>
              <a:t> research based </a:t>
            </a:r>
            <a:r>
              <a:rPr lang="en-US" dirty="0" err="1"/>
              <a:t>apporaches</a:t>
            </a:r>
            <a:r>
              <a:rPr lang="en-US" dirty="0"/>
              <a:t>: (Leveraging the every student succeeds act to improve educational services in juvenile justice facilities.2019; Washington school superintendent issues bulletin on guidance for long-term school closures.2020; A Step-by-Step Guide, Resources for Evaluating Program Implementation, &amp; Early Outcomes, a; A Step-by-Step Guide, Resources for Evaluating Program Implementation, &amp; Early Outcomes, b; Abrams, Kim, &amp; Anderson-</a:t>
            </a:r>
            <a:r>
              <a:rPr lang="en-US" dirty="0" err="1"/>
              <a:t>Nathe</a:t>
            </a:r>
            <a:r>
              <a:rPr lang="en-US" dirty="0"/>
              <a:t>, 2005; Guidelines for Providing High-Quality Education for &amp; Adults Involved in the Criminal Justice System, a; Guidelines for Providing High-Quality Education for &amp; Adults Involved in the Criminal Justice System, b; Moore, 2016)</a:t>
            </a:r>
          </a:p>
        </p:txBody>
      </p:sp>
      <p:sp>
        <p:nvSpPr>
          <p:cNvPr id="6" name="Slide Number Placeholder 5">
            <a:extLst>
              <a:ext uri="{FF2B5EF4-FFF2-40B4-BE49-F238E27FC236}">
                <a16:creationId xmlns:a16="http://schemas.microsoft.com/office/drawing/2014/main" id="{12283340-938C-40E2-A074-25D986DFEB87}"/>
              </a:ext>
            </a:extLst>
          </p:cNvPr>
          <p:cNvSpPr>
            <a:spLocks noGrp="1"/>
          </p:cNvSpPr>
          <p:nvPr>
            <p:ph type="sldNum" sz="quarter" idx="12"/>
          </p:nvPr>
        </p:nvSpPr>
        <p:spPr/>
        <p:txBody>
          <a:bodyPr/>
          <a:lstStyle/>
          <a:p>
            <a:fld id="{3A98EE3D-8CD1-4C3F-BD1C-C98C9596463C}" type="slidenum">
              <a:rPr lang="en-US" smtClean="0"/>
              <a:t>9</a:t>
            </a:fld>
            <a:endParaRPr lang="en-US" dirty="0"/>
          </a:p>
        </p:txBody>
      </p:sp>
    </p:spTree>
    <p:extLst>
      <p:ext uri="{BB962C8B-B14F-4D97-AF65-F5344CB8AC3E}">
        <p14:creationId xmlns:p14="http://schemas.microsoft.com/office/powerpoint/2010/main" val="364259686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7256</TotalTime>
  <Words>1502</Words>
  <Application>Microsoft Office PowerPoint</Application>
  <PresentationFormat>Widescreen</PresentationFormat>
  <Paragraphs>81</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Calibri</vt:lpstr>
      <vt:lpstr>Calibri Light</vt:lpstr>
      <vt:lpstr>Retrospect</vt:lpstr>
      <vt:lpstr>The Educational Advocate Experience </vt:lpstr>
      <vt:lpstr>What we Do? </vt:lpstr>
      <vt:lpstr>Where are we Located? </vt:lpstr>
      <vt:lpstr>Services </vt:lpstr>
      <vt:lpstr>Enrollment Process and Success Planning</vt:lpstr>
      <vt:lpstr>Success Story- Remann Hall </vt:lpstr>
      <vt:lpstr>Success Story- JR Pierce County</vt:lpstr>
      <vt:lpstr>Community and School Based Approaches</vt:lpstr>
      <vt:lpstr>EA Data Story</vt:lpstr>
      <vt:lpstr>Contact Information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Educational Advocate Experience</dc:title>
  <dc:creator>AWFUL Bluebird</dc:creator>
  <cp:lastModifiedBy>Arthur Dennis</cp:lastModifiedBy>
  <cp:revision>30</cp:revision>
  <dcterms:created xsi:type="dcterms:W3CDTF">2020-03-19T22:43:07Z</dcterms:created>
  <dcterms:modified xsi:type="dcterms:W3CDTF">2021-01-22T17:50:05Z</dcterms:modified>
</cp:coreProperties>
</file>