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1" r:id="rId1"/>
    <p:sldMasterId id="2147484234" r:id="rId2"/>
    <p:sldMasterId id="2147484317" r:id="rId3"/>
  </p:sldMasterIdLst>
  <p:notesMasterIdLst>
    <p:notesMasterId r:id="rId19"/>
  </p:notesMasterIdLst>
  <p:sldIdLst>
    <p:sldId id="256" r:id="rId4"/>
    <p:sldId id="292" r:id="rId5"/>
    <p:sldId id="303" r:id="rId6"/>
    <p:sldId id="307" r:id="rId7"/>
    <p:sldId id="308" r:id="rId8"/>
    <p:sldId id="309" r:id="rId9"/>
    <p:sldId id="293" r:id="rId10"/>
    <p:sldId id="295" r:id="rId11"/>
    <p:sldId id="294" r:id="rId12"/>
    <p:sldId id="296" r:id="rId13"/>
    <p:sldId id="298" r:id="rId14"/>
    <p:sldId id="299" r:id="rId15"/>
    <p:sldId id="306" r:id="rId16"/>
    <p:sldId id="30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1" autoAdjust="0"/>
    <p:restoredTop sz="94660" autoAdjust="0"/>
  </p:normalViewPr>
  <p:slideViewPr>
    <p:cSldViewPr snapToGrid="0">
      <p:cViewPr varScale="1">
        <p:scale>
          <a:sx n="131" d="100"/>
          <a:sy n="131" d="100"/>
        </p:scale>
        <p:origin x="1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4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2EE7-9CB2-8345-BFC8-5EEDFD593B1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5094-15CF-D34A-A09D-DE920E0A9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65094-15CF-D34A-A09D-DE920E0A95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94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8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55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1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2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97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84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23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5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7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01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00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0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77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5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33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1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59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28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5127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718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3728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8595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578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1314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2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8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73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5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1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32" r:id="rId15"/>
    <p:sldLayoutId id="2147484333" r:id="rId16"/>
    <p:sldLayoutId id="21474843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finalsite.net/images/v1560978463/nsdorg/rxeztzlkximcnne1z51w/RunningStartinNSD.pdf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RSEVF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(RUNNING START ENROLLMENT VERIFICATION FORM)</a:t>
            </a:r>
          </a:p>
        </p:txBody>
      </p:sp>
    </p:spTree>
    <p:extLst>
      <p:ext uri="{BB962C8B-B14F-4D97-AF65-F5344CB8AC3E}">
        <p14:creationId xmlns:p14="http://schemas.microsoft.com/office/powerpoint/2010/main" val="95457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RSEVF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7242484" y="3631048"/>
            <a:ext cx="4350547" cy="2236422"/>
          </a:xfrm>
          <a:prstGeom prst="leftArrowCallout">
            <a:avLst>
              <a:gd name="adj1" fmla="val 25000"/>
              <a:gd name="adj2" fmla="val 27969"/>
              <a:gd name="adj3" fmla="val 25000"/>
              <a:gd name="adj4" fmla="val 7719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List your college courses, course #s, college credits for this quarter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Do NOT complete HS Equivalency or HS Credits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61135"/>
              </p:ext>
            </p:extLst>
          </p:nvPr>
        </p:nvGraphicFramePr>
        <p:xfrm>
          <a:off x="3050165" y="124097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Acrobat Document" r:id="rId3" imgW="5828995" imgH="7543485" progId="AcroExch.Document.DC">
                  <p:embed/>
                </p:oleObj>
              </mc:Choice>
              <mc:Fallback>
                <p:oleObj name="Acrobat Document" r:id="rId3" imgW="5828995" imgH="7543485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65" y="1240971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48149" y="1557360"/>
            <a:ext cx="4088253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8149" y="2351314"/>
            <a:ext cx="2886892" cy="811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48472" y="4526782"/>
            <a:ext cx="1720543" cy="4069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8472" y="4526782"/>
            <a:ext cx="1720543" cy="4069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302758" y="4333284"/>
            <a:ext cx="2045714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8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RSEVF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7236402" y="5671388"/>
            <a:ext cx="3593838" cy="1186612"/>
          </a:xfrm>
          <a:prstGeom prst="leftArrowCallout">
            <a:avLst>
              <a:gd name="adj1" fmla="val 25000"/>
              <a:gd name="adj2" fmla="val 27969"/>
              <a:gd name="adj3" fmla="val 25000"/>
              <a:gd name="adj4" fmla="val 7719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Student signature &amp; parent/guardian signature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61135"/>
              </p:ext>
            </p:extLst>
          </p:nvPr>
        </p:nvGraphicFramePr>
        <p:xfrm>
          <a:off x="3050165" y="124097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Acrobat Document" r:id="rId3" imgW="5828995" imgH="7543485" progId="AcroExch.Document.DC">
                  <p:embed/>
                </p:oleObj>
              </mc:Choice>
              <mc:Fallback>
                <p:oleObj name="Acrobat Document" r:id="rId3" imgW="5828995" imgH="7543485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65" y="1240971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48149" y="1557360"/>
            <a:ext cx="4088253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8149" y="2351314"/>
            <a:ext cx="2886892" cy="811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48472" y="4526782"/>
            <a:ext cx="1720543" cy="4069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8472" y="4526782"/>
            <a:ext cx="1720543" cy="4069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302758" y="4333284"/>
            <a:ext cx="2045714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48149" y="6256579"/>
            <a:ext cx="3988457" cy="234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2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RSEVF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61135"/>
              </p:ext>
            </p:extLst>
          </p:nvPr>
        </p:nvGraphicFramePr>
        <p:xfrm>
          <a:off x="3050165" y="124097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Acrobat Document" r:id="rId3" imgW="5828995" imgH="7543485" progId="AcroExch.Document.DC">
                  <p:embed/>
                </p:oleObj>
              </mc:Choice>
              <mc:Fallback>
                <p:oleObj name="Acrobat Document" r:id="rId3" imgW="5828995" imgH="7543485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65" y="1240971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48149" y="1557360"/>
            <a:ext cx="4088253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8149" y="2351314"/>
            <a:ext cx="2886892" cy="811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48472" y="4526782"/>
            <a:ext cx="1720543" cy="4069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8472" y="4526782"/>
            <a:ext cx="1720543" cy="4069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302758" y="4333284"/>
            <a:ext cx="2045714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48149" y="6256579"/>
            <a:ext cx="3988457" cy="234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6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/>
              <a:t>College </a:t>
            </a:r>
            <a:r>
              <a:rPr lang="en-US" sz="4000" dirty="0"/>
              <a:t>Course Enrollment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1680"/>
            <a:ext cx="8946541" cy="4236719"/>
          </a:xfrm>
        </p:spPr>
        <p:txBody>
          <a:bodyPr>
            <a:noAutofit/>
          </a:bodyPr>
          <a:lstStyle/>
          <a:p>
            <a:r>
              <a:rPr lang="en-US" sz="3200" dirty="0"/>
              <a:t>Submit your RSEVF to your college</a:t>
            </a:r>
          </a:p>
          <a:p>
            <a:r>
              <a:rPr lang="en-US" sz="3200" dirty="0"/>
              <a:t>Select your classes as soon as your window opens.  Classes fill up</a:t>
            </a:r>
          </a:p>
          <a:p>
            <a:r>
              <a:rPr lang="en-US" sz="3200" dirty="0"/>
              <a:t>If you’re unable to enroll in a class on the RSEVF your counselor signed, please email them the replacement course info immediately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238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Running Start Enrollment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1680"/>
            <a:ext cx="8946541" cy="4236719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Thank you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And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Have a GREAT quarter!</a:t>
            </a:r>
          </a:p>
        </p:txBody>
      </p:sp>
    </p:spTree>
    <p:extLst>
      <p:ext uri="{BB962C8B-B14F-4D97-AF65-F5344CB8AC3E}">
        <p14:creationId xmlns:p14="http://schemas.microsoft.com/office/powerpoint/2010/main" val="357465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pPr algn="ctr"/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47853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3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Course Selection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3313" y="1463675"/>
            <a:ext cx="8947150" cy="4784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Schedule Options</a:t>
            </a:r>
          </a:p>
          <a:p>
            <a:endParaRPr lang="en-US" sz="2800" b="1" dirty="0"/>
          </a:p>
          <a:p>
            <a:r>
              <a:rPr lang="en-US" sz="2800" b="1" dirty="0"/>
              <a:t>Full time: </a:t>
            </a:r>
            <a:r>
              <a:rPr lang="en-US" sz="2600" dirty="0"/>
              <a:t>All classes taken at the college</a:t>
            </a:r>
          </a:p>
          <a:p>
            <a:endParaRPr lang="en-US" sz="2600" dirty="0"/>
          </a:p>
          <a:p>
            <a:r>
              <a:rPr lang="en-US" sz="2800" b="1" dirty="0"/>
              <a:t>Part Time: </a:t>
            </a:r>
            <a:r>
              <a:rPr lang="en-US" sz="2800" dirty="0"/>
              <a:t>Some classes taken at Bothell </a:t>
            </a:r>
            <a:endParaRPr lang="en-US" sz="2600" dirty="0"/>
          </a:p>
          <a:p>
            <a:pPr lvl="2"/>
            <a:r>
              <a:rPr lang="en-US" sz="2400" dirty="0"/>
              <a:t>Keep in mind- based in the number of classes you take a BHS, there is a </a:t>
            </a:r>
            <a:r>
              <a:rPr lang="en-US" sz="2400" u="sng" dirty="0"/>
              <a:t>maximum</a:t>
            </a:r>
            <a:r>
              <a:rPr lang="en-US" sz="2400" dirty="0"/>
              <a:t> number of credits that RS will pay for</a:t>
            </a:r>
          </a:p>
        </p:txBody>
      </p:sp>
    </p:spTree>
    <p:extLst>
      <p:ext uri="{BB962C8B-B14F-4D97-AF65-F5344CB8AC3E}">
        <p14:creationId xmlns:p14="http://schemas.microsoft.com/office/powerpoint/2010/main" val="191307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7034" cy="788253"/>
          </a:xfrm>
        </p:spPr>
        <p:txBody>
          <a:bodyPr/>
          <a:lstStyle/>
          <a:p>
            <a:r>
              <a:rPr lang="en-US" sz="4000" dirty="0"/>
              <a:t>Course Selection- How Many Classes?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3313" y="1463674"/>
            <a:ext cx="8947150" cy="5232547"/>
          </a:xfrm>
        </p:spPr>
        <p:txBody>
          <a:bodyPr>
            <a:normAutofit/>
          </a:bodyPr>
          <a:lstStyle/>
          <a:p>
            <a:r>
              <a:rPr lang="en-US" sz="3600" dirty="0"/>
              <a:t>If full time:  12-15 credits per quarter is recommended</a:t>
            </a:r>
          </a:p>
          <a:p>
            <a:r>
              <a:rPr lang="en-US" sz="3600" dirty="0"/>
              <a:t>If part time:</a:t>
            </a:r>
            <a:endParaRPr lang="en-US" sz="32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REMEMBER:  College is based on total # of credits each quarter, not number of classes</a:t>
            </a:r>
          </a:p>
          <a:p>
            <a:pPr marL="0" lvl="0" indent="0">
              <a:buNone/>
            </a:pP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3D9E9E-1FF1-4F4E-BF94-5192DC974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45975"/>
              </p:ext>
            </p:extLst>
          </p:nvPr>
        </p:nvGraphicFramePr>
        <p:xfrm>
          <a:off x="4274016" y="2868018"/>
          <a:ext cx="4011855" cy="2752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285">
                  <a:extLst>
                    <a:ext uri="{9D8B030D-6E8A-4147-A177-3AD203B41FA5}">
                      <a16:colId xmlns:a16="http://schemas.microsoft.com/office/drawing/2014/main" val="2232336872"/>
                    </a:ext>
                  </a:extLst>
                </a:gridCol>
                <a:gridCol w="1337285">
                  <a:extLst>
                    <a:ext uri="{9D8B030D-6E8A-4147-A177-3AD203B41FA5}">
                      <a16:colId xmlns:a16="http://schemas.microsoft.com/office/drawing/2014/main" val="2721061766"/>
                    </a:ext>
                  </a:extLst>
                </a:gridCol>
                <a:gridCol w="1337285">
                  <a:extLst>
                    <a:ext uri="{9D8B030D-6E8A-4147-A177-3AD203B41FA5}">
                      <a16:colId xmlns:a16="http://schemas.microsoft.com/office/drawing/2014/main" val="3346318305"/>
                    </a:ext>
                  </a:extLst>
                </a:gridCol>
              </a:tblGrid>
              <a:tr h="750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at BHS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Suggested College </a:t>
                      </a:r>
                      <a:r>
                        <a:rPr lang="en-US" sz="1200" u="sng" dirty="0">
                          <a:effectLst/>
                        </a:rPr>
                        <a:t>Credits</a:t>
                      </a:r>
                      <a:endParaRPr lang="en-US" sz="12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Max. College </a:t>
                      </a:r>
                      <a:r>
                        <a:rPr lang="en-US" sz="1200" u="sng" dirty="0">
                          <a:effectLst/>
                        </a:rPr>
                        <a:t>Credits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pd</a:t>
                      </a:r>
                      <a:r>
                        <a:rPr lang="en-US" sz="1200" dirty="0">
                          <a:effectLst/>
                        </a:rPr>
                        <a:t> by RS 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000761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928846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605828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993356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561446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903407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624465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321377"/>
                  </a:ext>
                </a:extLst>
              </a:tr>
              <a:tr h="250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56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72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400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4785359"/>
          </a:xfrm>
        </p:spPr>
        <p:txBody>
          <a:bodyPr>
            <a:normAutofit/>
          </a:bodyPr>
          <a:lstStyle/>
          <a:p>
            <a:r>
              <a:rPr lang="en-US" sz="3200" dirty="0"/>
              <a:t>Review </a:t>
            </a:r>
            <a:r>
              <a:rPr lang="en-US" sz="3200" dirty="0" err="1"/>
              <a:t>StudentVUE</a:t>
            </a:r>
            <a:r>
              <a:rPr lang="en-US" sz="3200" dirty="0"/>
              <a:t> -&gt; Course History tab to ensure you are completing high school graduation requirements.</a:t>
            </a:r>
          </a:p>
          <a:p>
            <a:pPr lvl="2"/>
            <a:r>
              <a:rPr lang="en-US" sz="2800" dirty="0"/>
              <a:t>Green = met</a:t>
            </a:r>
          </a:p>
          <a:p>
            <a:pPr lvl="2"/>
            <a:r>
              <a:rPr lang="en-US" sz="2800" dirty="0"/>
              <a:t>Orange = in progress</a:t>
            </a:r>
          </a:p>
          <a:p>
            <a:pPr lvl="2"/>
            <a:r>
              <a:rPr lang="en-US" sz="2800" dirty="0"/>
              <a:t>Grey = still needed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6D377-CA8A-D143-92B5-4C5796787AE1}"/>
              </a:ext>
            </a:extLst>
          </p:cNvPr>
          <p:cNvSpPr txBox="1"/>
          <p:nvPr/>
        </p:nvSpPr>
        <p:spPr>
          <a:xfrm>
            <a:off x="7334992" y="3644703"/>
            <a:ext cx="3328320" cy="295465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College to HS credit:</a:t>
            </a:r>
            <a:endParaRPr lang="en-US" sz="2400" dirty="0"/>
          </a:p>
          <a:p>
            <a:r>
              <a:rPr lang="en-US" sz="2400" dirty="0"/>
              <a:t>6 credits = 1.2 HS</a:t>
            </a:r>
          </a:p>
          <a:p>
            <a:r>
              <a:rPr lang="en-US" sz="2400" dirty="0"/>
              <a:t>5 credits = 1.0 HS </a:t>
            </a:r>
          </a:p>
          <a:p>
            <a:r>
              <a:rPr lang="en-US" sz="2400" dirty="0"/>
              <a:t>4 credits = .8 HS</a:t>
            </a:r>
          </a:p>
          <a:p>
            <a:r>
              <a:rPr lang="en-US" sz="2400" dirty="0"/>
              <a:t>3 credits = .6 HS</a:t>
            </a:r>
          </a:p>
          <a:p>
            <a:r>
              <a:rPr lang="en-US" sz="2400" dirty="0"/>
              <a:t>2 credits = .4 HS</a:t>
            </a:r>
          </a:p>
          <a:p>
            <a:r>
              <a:rPr lang="en-US" sz="2400" dirty="0"/>
              <a:t>1 credit  = .2 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0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400" dirty="0"/>
              <a:t>Course Selection- Equivalencies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4785359"/>
          </a:xfrm>
        </p:spPr>
        <p:txBody>
          <a:bodyPr>
            <a:normAutofit/>
          </a:bodyPr>
          <a:lstStyle/>
          <a:p>
            <a:r>
              <a:rPr lang="en-US" sz="3200" dirty="0"/>
              <a:t>Review the “Running Start Equivalency Chart” to confirm which college class meets each high school requirement</a:t>
            </a:r>
          </a:p>
          <a:p>
            <a:endParaRPr lang="en-US" sz="3200" dirty="0"/>
          </a:p>
          <a:p>
            <a:r>
              <a:rPr lang="en-US" sz="3200" dirty="0"/>
              <a:t>Chart is on the Running Start tab of the BHS Counseling web page</a:t>
            </a:r>
          </a:p>
          <a:p>
            <a:endParaRPr lang="en-US" sz="3200" dirty="0"/>
          </a:p>
          <a:p>
            <a:r>
              <a:rPr lang="en-US" sz="3200" dirty="0">
                <a:hlinkClick r:id="rId2"/>
              </a:rPr>
              <a:t>Or click here </a:t>
            </a:r>
            <a:r>
              <a:rPr lang="en-US" sz="3200" dirty="0"/>
              <a:t>(on PPT version)</a:t>
            </a: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9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400" dirty="0"/>
              <a:t>Course Equivalencies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4A5270-950C-EA4C-9497-910F95566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3" y="1149843"/>
            <a:ext cx="9404723" cy="5710011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2097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RSEVF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71836"/>
              </p:ext>
            </p:extLst>
          </p:nvPr>
        </p:nvGraphicFramePr>
        <p:xfrm>
          <a:off x="3050165" y="124097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Acrobat Document" r:id="rId3" imgW="5828995" imgH="7543485" progId="AcroExch.Document.DC">
                  <p:embed/>
                </p:oleObj>
              </mc:Choice>
              <mc:Fallback>
                <p:oleObj name="Acrobat Document" r:id="rId3" imgW="5828995" imgH="7543485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65" y="1240971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58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RSEVF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93813" y="1369201"/>
            <a:ext cx="3271941" cy="1170271"/>
          </a:xfrm>
          <a:prstGeom prst="leftArrowCallout">
            <a:avLst>
              <a:gd name="adj1" fmla="val 25000"/>
              <a:gd name="adj2" fmla="val 27969"/>
              <a:gd name="adj3" fmla="val 25000"/>
              <a:gd name="adj4" fmla="val 7000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Name, address, College SID, etc.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71836"/>
              </p:ext>
            </p:extLst>
          </p:nvPr>
        </p:nvGraphicFramePr>
        <p:xfrm>
          <a:off x="3050165" y="124097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Acrobat Document" r:id="rId3" imgW="5828995" imgH="7543485" progId="AcroExch.Document.DC">
                  <p:embed/>
                </p:oleObj>
              </mc:Choice>
              <mc:Fallback>
                <p:oleObj name="Acrobat Document" r:id="rId3" imgW="5828995" imgH="7543485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65" y="1240971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48149" y="1557360"/>
            <a:ext cx="4088253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7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en-US" sz="4000" dirty="0"/>
              <a:t>RSEVF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50249"/>
              </p:ext>
            </p:extLst>
          </p:nvPr>
        </p:nvGraphicFramePr>
        <p:xfrm>
          <a:off x="3050165" y="1240971"/>
          <a:ext cx="41862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Acrobat Document" r:id="rId3" imgW="5828995" imgH="7543485" progId="AcroExch.Document.DC">
                  <p:embed/>
                </p:oleObj>
              </mc:Choice>
              <mc:Fallback>
                <p:oleObj name="Acrobat Document" r:id="rId3" imgW="5828995" imgH="7543485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165" y="1240971"/>
                        <a:ext cx="41862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48149" y="1557360"/>
            <a:ext cx="4088253" cy="793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8149" y="2351314"/>
            <a:ext cx="2886892" cy="811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6379167" y="2444872"/>
            <a:ext cx="3671667" cy="718389"/>
          </a:xfrm>
          <a:prstGeom prst="leftArrowCallout">
            <a:avLst>
              <a:gd name="adj1" fmla="val 25000"/>
              <a:gd name="adj2" fmla="val 21435"/>
              <a:gd name="adj3" fmla="val 70765"/>
              <a:gd name="adj4" fmla="val 7000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Review the FRPL statement and sign</a:t>
            </a:r>
          </a:p>
        </p:txBody>
      </p:sp>
    </p:spTree>
    <p:extLst>
      <p:ext uri="{BB962C8B-B14F-4D97-AF65-F5344CB8AC3E}">
        <p14:creationId xmlns:p14="http://schemas.microsoft.com/office/powerpoint/2010/main" val="63129912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894</TotalTime>
  <Words>352</Words>
  <Application>Microsoft Macintosh PowerPoint</Application>
  <PresentationFormat>Widescreen</PresentationFormat>
  <Paragraphs>88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HDOfficeLightV0</vt:lpstr>
      <vt:lpstr>1_HDOfficeLightV0</vt:lpstr>
      <vt:lpstr>Ion</vt:lpstr>
      <vt:lpstr>Acrobat Document</vt:lpstr>
      <vt:lpstr>RSEVF Process</vt:lpstr>
      <vt:lpstr>Course Selection</vt:lpstr>
      <vt:lpstr>Course Selection- How Many Classes?</vt:lpstr>
      <vt:lpstr>Course Selection</vt:lpstr>
      <vt:lpstr>Course Selection- Equivalencies</vt:lpstr>
      <vt:lpstr>Course Equivalencies</vt:lpstr>
      <vt:lpstr>RSEVF</vt:lpstr>
      <vt:lpstr>RSEVF</vt:lpstr>
      <vt:lpstr>RSEVF</vt:lpstr>
      <vt:lpstr>RSEVF</vt:lpstr>
      <vt:lpstr>RSEVF</vt:lpstr>
      <vt:lpstr>RSEVF</vt:lpstr>
      <vt:lpstr>College Course Enrollment Process</vt:lpstr>
      <vt:lpstr>Running Start Enrollment Process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Start:  What you need to know</dc:title>
  <dc:creator>Lauren Brasseur</dc:creator>
  <cp:lastModifiedBy>Microsoft Office User</cp:lastModifiedBy>
  <cp:revision>123</cp:revision>
  <dcterms:created xsi:type="dcterms:W3CDTF">2016-03-09T18:44:28Z</dcterms:created>
  <dcterms:modified xsi:type="dcterms:W3CDTF">2021-01-26T20:57:52Z</dcterms:modified>
</cp:coreProperties>
</file>