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8" r:id="rId5"/>
    <p:sldId id="620" r:id="rId6"/>
    <p:sldId id="621" r:id="rId7"/>
    <p:sldId id="257" r:id="rId8"/>
    <p:sldId id="622" r:id="rId9"/>
    <p:sldId id="260" r:id="rId10"/>
    <p:sldId id="261" r:id="rId11"/>
    <p:sldId id="600" r:id="rId12"/>
    <p:sldId id="601" r:id="rId13"/>
    <p:sldId id="602" r:id="rId14"/>
    <p:sldId id="603" r:id="rId15"/>
    <p:sldId id="615" r:id="rId16"/>
    <p:sldId id="616" r:id="rId17"/>
    <p:sldId id="605" r:id="rId18"/>
    <p:sldId id="606" r:id="rId19"/>
    <p:sldId id="607" r:id="rId20"/>
    <p:sldId id="617" r:id="rId21"/>
    <p:sldId id="608" r:id="rId22"/>
    <p:sldId id="618" r:id="rId23"/>
    <p:sldId id="619" r:id="rId24"/>
    <p:sldId id="613" r:id="rId25"/>
    <p:sldId id="262" r:id="rId26"/>
    <p:sldId id="598" r:id="rId27"/>
    <p:sldId id="267"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C0"/>
    <a:srgbClr val="5B7AFF"/>
    <a:srgbClr val="EFF2FF"/>
    <a:srgbClr val="001570"/>
    <a:srgbClr val="3F64FF"/>
    <a:srgbClr val="000000"/>
    <a:srgbClr val="F7F9FF"/>
    <a:srgbClr val="002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p:scale>
          <a:sx n="66" d="100"/>
          <a:sy n="66" d="100"/>
        </p:scale>
        <p:origin x="2154"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6F9CA-816E-4613-8DDB-114BFDA5DC04}"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CA42E-B8E8-46EA-A3CA-B1210BCDC236}" type="slidenum">
              <a:rPr lang="en-US" smtClean="0"/>
              <a:t>‹#›</a:t>
            </a:fld>
            <a:endParaRPr lang="en-US"/>
          </a:p>
        </p:txBody>
      </p:sp>
    </p:spTree>
    <p:extLst>
      <p:ext uri="{BB962C8B-B14F-4D97-AF65-F5344CB8AC3E}">
        <p14:creationId xmlns:p14="http://schemas.microsoft.com/office/powerpoint/2010/main" val="91531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helearningmind.com/21st-century-classro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CA42E-B8E8-46EA-A3CA-B1210BCDC236}" type="slidenum">
              <a:rPr lang="en-US" smtClean="0"/>
              <a:t>2</a:t>
            </a:fld>
            <a:endParaRPr lang="en-US"/>
          </a:p>
        </p:txBody>
      </p:sp>
    </p:spTree>
    <p:extLst>
      <p:ext uri="{BB962C8B-B14F-4D97-AF65-F5344CB8AC3E}">
        <p14:creationId xmlns:p14="http://schemas.microsoft.com/office/powerpoint/2010/main" val="397981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Diane - point out words: all students’ dreams, aspirations; individual’s passions and needs, unique path. </a:t>
            </a:r>
          </a:p>
          <a:p>
            <a:pPr marL="0" lvl="0" indent="0" algn="l" rtl="0">
              <a:spcBef>
                <a:spcPts val="0"/>
              </a:spcBef>
              <a:spcAft>
                <a:spcPts val="0"/>
              </a:spcAft>
              <a:buNone/>
            </a:pPr>
            <a:r>
              <a:rPr lang="en-US" dirty="0"/>
              <a:t>Table talk and share out - What do learning spaces look like which support FISD beliefs?</a:t>
            </a:r>
          </a:p>
          <a:p>
            <a:pPr marL="0" lvl="0" indent="0" algn="l" rtl="0">
              <a:spcBef>
                <a:spcPts val="0"/>
              </a:spcBef>
              <a:spcAft>
                <a:spcPts val="0"/>
              </a:spcAft>
              <a:buNone/>
            </a:pPr>
            <a:r>
              <a:rPr lang="en-US" dirty="0"/>
              <a:t>What do learning opportunities look like based on these beliefs?</a:t>
            </a:r>
          </a:p>
        </p:txBody>
      </p:sp>
      <p:sp>
        <p:nvSpPr>
          <p:cNvPr id="4" name="Slide Number Placeholder 3"/>
          <p:cNvSpPr>
            <a:spLocks noGrp="1"/>
          </p:cNvSpPr>
          <p:nvPr>
            <p:ph type="sldNum" sz="quarter" idx="5"/>
          </p:nvPr>
        </p:nvSpPr>
        <p:spPr/>
        <p:txBody>
          <a:bodyPr/>
          <a:lstStyle/>
          <a:p>
            <a:fld id="{96FCA42E-B8E8-46EA-A3CA-B1210BCDC236}" type="slidenum">
              <a:rPr lang="en-US" smtClean="0"/>
              <a:t>16</a:t>
            </a:fld>
            <a:endParaRPr lang="en-US"/>
          </a:p>
        </p:txBody>
      </p:sp>
    </p:spTree>
    <p:extLst>
      <p:ext uri="{BB962C8B-B14F-4D97-AF65-F5344CB8AC3E}">
        <p14:creationId xmlns:p14="http://schemas.microsoft.com/office/powerpoint/2010/main" val="210524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Diane</a:t>
            </a:r>
          </a:p>
        </p:txBody>
      </p:sp>
      <p:sp>
        <p:nvSpPr>
          <p:cNvPr id="4" name="Slide Number Placeholder 3"/>
          <p:cNvSpPr>
            <a:spLocks noGrp="1"/>
          </p:cNvSpPr>
          <p:nvPr>
            <p:ph type="sldNum" sz="quarter" idx="5"/>
          </p:nvPr>
        </p:nvSpPr>
        <p:spPr/>
        <p:txBody>
          <a:bodyPr/>
          <a:lstStyle/>
          <a:p>
            <a:fld id="{96FCA42E-B8E8-46EA-A3CA-B1210BCDC236}" type="slidenum">
              <a:rPr lang="en-US" smtClean="0"/>
              <a:t>17</a:t>
            </a:fld>
            <a:endParaRPr lang="en-US"/>
          </a:p>
        </p:txBody>
      </p:sp>
    </p:spTree>
    <p:extLst>
      <p:ext uri="{BB962C8B-B14F-4D97-AF65-F5344CB8AC3E}">
        <p14:creationId xmlns:p14="http://schemas.microsoft.com/office/powerpoint/2010/main" val="52239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Learning opportunities to support individual interest/passions.  Goal to bring authentic learning experiences to all areas. CTE courses naturally lend themselves to hands-on, authentic learning opportunities.  </a:t>
            </a:r>
          </a:p>
          <a:p>
            <a:pPr marL="0" lvl="0" indent="0" algn="l" rtl="0">
              <a:spcBef>
                <a:spcPts val="0"/>
              </a:spcBef>
              <a:spcAft>
                <a:spcPts val="0"/>
              </a:spcAft>
              <a:buNone/>
            </a:pPr>
            <a:r>
              <a:rPr lang="en-US" dirty="0"/>
              <a:t>CTE offerings begin in Junior High.  Even though there are many CTE offerings, still not the complete package in all areas offered, will get to an example..</a:t>
            </a:r>
          </a:p>
        </p:txBody>
      </p:sp>
      <p:sp>
        <p:nvSpPr>
          <p:cNvPr id="4" name="Slide Number Placeholder 3"/>
          <p:cNvSpPr>
            <a:spLocks noGrp="1"/>
          </p:cNvSpPr>
          <p:nvPr>
            <p:ph type="sldNum" sz="quarter" idx="5"/>
          </p:nvPr>
        </p:nvSpPr>
        <p:spPr/>
        <p:txBody>
          <a:bodyPr/>
          <a:lstStyle/>
          <a:p>
            <a:fld id="{96FCA42E-B8E8-46EA-A3CA-B1210BCDC236}" type="slidenum">
              <a:rPr lang="en-US" smtClean="0"/>
              <a:t>18</a:t>
            </a:fld>
            <a:endParaRPr lang="en-US"/>
          </a:p>
        </p:txBody>
      </p:sp>
    </p:spTree>
    <p:extLst>
      <p:ext uri="{BB962C8B-B14F-4D97-AF65-F5344CB8AC3E}">
        <p14:creationId xmlns:p14="http://schemas.microsoft.com/office/powerpoint/2010/main" val="397386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Susan - Limited space can mean several things or the combination - Students having to make other elective choices due to space.  Space limits the enhancements of the program.  Limited equipment, experience opportunities. </a:t>
            </a:r>
          </a:p>
          <a:p>
            <a:pPr marL="0" lvl="0" indent="0" algn="l" rtl="0">
              <a:spcBef>
                <a:spcPts val="0"/>
              </a:spcBef>
              <a:spcAft>
                <a:spcPts val="0"/>
              </a:spcAft>
              <a:buNone/>
            </a:pPr>
            <a:r>
              <a:rPr lang="en-US" dirty="0"/>
              <a:t>Currently have robotics, </a:t>
            </a:r>
            <a:r>
              <a:rPr lang="en-US" dirty="0" err="1"/>
              <a:t>incubatoredu</a:t>
            </a:r>
            <a:r>
              <a:rPr lang="en-US" dirty="0"/>
              <a:t> and engineering in same classroom.  Strict limits because of space, example only room for so many computers, only room for so many students in current floral lab. </a:t>
            </a:r>
          </a:p>
          <a:p>
            <a:pPr marL="0" lvl="0" indent="0" algn="l" rtl="0">
              <a:spcBef>
                <a:spcPts val="0"/>
              </a:spcBef>
              <a:spcAft>
                <a:spcPts val="0"/>
              </a:spcAft>
              <a:buNone/>
            </a:pPr>
            <a:r>
              <a:rPr lang="en-US" dirty="0"/>
              <a:t>Health Science - space for labs, hospital clinic simulations.  BioMed lab has to be set up and torn down, many labs need to sit for time (</a:t>
            </a:r>
            <a:r>
              <a:rPr lang="en-US" dirty="0" err="1"/>
              <a:t>ie</a:t>
            </a:r>
            <a:r>
              <a:rPr lang="en-US" dirty="0"/>
              <a:t>. growing cultures). Storage for equipment.</a:t>
            </a:r>
          </a:p>
          <a:p>
            <a:pPr marL="0" lvl="0" indent="0" algn="l" rtl="0">
              <a:spcBef>
                <a:spcPts val="0"/>
              </a:spcBef>
              <a:spcAft>
                <a:spcPts val="0"/>
              </a:spcAft>
              <a:buNone/>
            </a:pPr>
            <a:r>
              <a:rPr lang="en-US" dirty="0"/>
              <a:t>Culinary - Turned away 3 sections of kids to Intro to Culinary.  If not their chosen pathway or they are still exploring, right now kids cannot take Intro to Culinary. Current sections are at capacity.  Sections are split into the kitchen and learning lab, 2 lesson stations going on in each period, shared facility during each period. Industrial stove, kitchen stations, </a:t>
            </a:r>
            <a:r>
              <a:rPr lang="en-US" dirty="0" err="1"/>
              <a:t>refride</a:t>
            </a:r>
            <a:r>
              <a:rPr lang="en-US" dirty="0"/>
              <a:t> and freezers, store front.  </a:t>
            </a:r>
          </a:p>
        </p:txBody>
      </p:sp>
      <p:sp>
        <p:nvSpPr>
          <p:cNvPr id="4" name="Slide Number Placeholder 3"/>
          <p:cNvSpPr>
            <a:spLocks noGrp="1"/>
          </p:cNvSpPr>
          <p:nvPr>
            <p:ph type="sldNum" sz="quarter" idx="5"/>
          </p:nvPr>
        </p:nvSpPr>
        <p:spPr/>
        <p:txBody>
          <a:bodyPr/>
          <a:lstStyle/>
          <a:p>
            <a:fld id="{96FCA42E-B8E8-46EA-A3CA-B1210BCDC236}" type="slidenum">
              <a:rPr lang="en-US" smtClean="0"/>
              <a:t>19</a:t>
            </a:fld>
            <a:endParaRPr lang="en-US"/>
          </a:p>
        </p:txBody>
      </p:sp>
    </p:spTree>
    <p:extLst>
      <p:ext uri="{BB962C8B-B14F-4D97-AF65-F5344CB8AC3E}">
        <p14:creationId xmlns:p14="http://schemas.microsoft.com/office/powerpoint/2010/main" val="54249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Audio/Visual - limited on space which inhibits lightening setup/teardown, set creation (which inhibits forms of production, like interviews) control room, limited shots, storage (which limits equipment).</a:t>
            </a:r>
          </a:p>
          <a:p>
            <a:pPr marL="0" lvl="0" indent="0" algn="l" rtl="0">
              <a:spcBef>
                <a:spcPts val="0"/>
              </a:spcBef>
              <a:spcAft>
                <a:spcPts val="0"/>
              </a:spcAft>
              <a:buNone/>
            </a:pPr>
            <a:r>
              <a:rPr lang="en-US" dirty="0"/>
              <a:t>Computer Science - limited collaboration space </a:t>
            </a:r>
            <a:r>
              <a:rPr lang="en-US" dirty="0" err="1"/>
              <a:t>bc</a:t>
            </a:r>
            <a:r>
              <a:rPr lang="en-US" dirty="0"/>
              <a:t> the room is full of computers to allow more students to enroll. Students had to make second choice, and the courses are closed for new students enrolling. </a:t>
            </a:r>
          </a:p>
          <a:p>
            <a:pPr marL="0" lvl="0" indent="0" algn="l" rtl="0">
              <a:spcBef>
                <a:spcPts val="0"/>
              </a:spcBef>
              <a:spcAft>
                <a:spcPts val="0"/>
              </a:spcAft>
              <a:buNone/>
            </a:pPr>
            <a:r>
              <a:rPr lang="en-US" dirty="0"/>
              <a:t>Floral design - Storefront for floral design,</a:t>
            </a:r>
          </a:p>
          <a:p>
            <a:pPr marL="0" lvl="0" indent="0" algn="l" rtl="0">
              <a:spcBef>
                <a:spcPts val="0"/>
              </a:spcBef>
              <a:spcAft>
                <a:spcPts val="0"/>
              </a:spcAft>
              <a:buNone/>
            </a:pPr>
            <a:r>
              <a:rPr lang="en-US" dirty="0"/>
              <a:t>Programs not listed however dreams of expansion, small animal expand to dog grooming, socialize foster/service rescue animals. </a:t>
            </a:r>
          </a:p>
        </p:txBody>
      </p:sp>
      <p:sp>
        <p:nvSpPr>
          <p:cNvPr id="4" name="Slide Number Placeholder 3"/>
          <p:cNvSpPr>
            <a:spLocks noGrp="1"/>
          </p:cNvSpPr>
          <p:nvPr>
            <p:ph type="sldNum" sz="quarter" idx="5"/>
          </p:nvPr>
        </p:nvSpPr>
        <p:spPr/>
        <p:txBody>
          <a:bodyPr/>
          <a:lstStyle/>
          <a:p>
            <a:fld id="{96FCA42E-B8E8-46EA-A3CA-B1210BCDC236}" type="slidenum">
              <a:rPr lang="en-US" smtClean="0"/>
              <a:t>20</a:t>
            </a:fld>
            <a:endParaRPr lang="en-US"/>
          </a:p>
        </p:txBody>
      </p:sp>
    </p:spTree>
    <p:extLst>
      <p:ext uri="{BB962C8B-B14F-4D97-AF65-F5344CB8AC3E}">
        <p14:creationId xmlns:p14="http://schemas.microsoft.com/office/powerpoint/2010/main" val="196321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Susan Programs of study not offered in FISD.  High demand in this area. </a:t>
            </a:r>
          </a:p>
        </p:txBody>
      </p:sp>
      <p:sp>
        <p:nvSpPr>
          <p:cNvPr id="4" name="Slide Number Placeholder 3"/>
          <p:cNvSpPr>
            <a:spLocks noGrp="1"/>
          </p:cNvSpPr>
          <p:nvPr>
            <p:ph type="sldNum" sz="quarter" idx="5"/>
          </p:nvPr>
        </p:nvSpPr>
        <p:spPr/>
        <p:txBody>
          <a:bodyPr/>
          <a:lstStyle/>
          <a:p>
            <a:fld id="{96FCA42E-B8E8-46EA-A3CA-B1210BCDC236}" type="slidenum">
              <a:rPr lang="en-US" smtClean="0"/>
              <a:t>21</a:t>
            </a:fld>
            <a:endParaRPr lang="en-US"/>
          </a:p>
        </p:txBody>
      </p:sp>
    </p:spTree>
    <p:extLst>
      <p:ext uri="{BB962C8B-B14F-4D97-AF65-F5344CB8AC3E}">
        <p14:creationId xmlns:p14="http://schemas.microsoft.com/office/powerpoint/2010/main" val="388794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One good example - Current courses focus on Healthcare diagnostics, therapeutic, nursing science.</a:t>
            </a:r>
          </a:p>
          <a:p>
            <a:pPr marL="0" lvl="0" indent="0" algn="l" rtl="0">
              <a:spcBef>
                <a:spcPts val="0"/>
              </a:spcBef>
              <a:spcAft>
                <a:spcPts val="0"/>
              </a:spcAft>
              <a:buNone/>
            </a:pPr>
            <a:r>
              <a:rPr lang="en-US" dirty="0"/>
              <a:t>We offer Health Science pathway.  So even though we offer the practicum, the courses where the learning takes place are not </a:t>
            </a:r>
            <a:r>
              <a:rPr lang="en-US" dirty="0" err="1"/>
              <a:t>offere</a:t>
            </a:r>
            <a:r>
              <a:rPr lang="en-US" dirty="0"/>
              <a:t>. </a:t>
            </a:r>
          </a:p>
        </p:txBody>
      </p:sp>
      <p:sp>
        <p:nvSpPr>
          <p:cNvPr id="4" name="Slide Number Placeholder 3"/>
          <p:cNvSpPr>
            <a:spLocks noGrp="1"/>
          </p:cNvSpPr>
          <p:nvPr>
            <p:ph type="sldNum" sz="quarter" idx="5"/>
          </p:nvPr>
        </p:nvSpPr>
        <p:spPr/>
        <p:txBody>
          <a:bodyPr/>
          <a:lstStyle/>
          <a:p>
            <a:fld id="{96FCA42E-B8E8-46EA-A3CA-B1210BCDC236}" type="slidenum">
              <a:rPr lang="en-US" smtClean="0"/>
              <a:t>22</a:t>
            </a:fld>
            <a:endParaRPr lang="en-US"/>
          </a:p>
        </p:txBody>
      </p:sp>
    </p:spTree>
    <p:extLst>
      <p:ext uri="{BB962C8B-B14F-4D97-AF65-F5344CB8AC3E}">
        <p14:creationId xmlns:p14="http://schemas.microsoft.com/office/powerpoint/2010/main" val="87050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Level 3 and Level 4</a:t>
            </a:r>
          </a:p>
          <a:p>
            <a:pPr marL="0" lvl="0" indent="0" algn="l" rtl="0">
              <a:spcBef>
                <a:spcPts val="0"/>
              </a:spcBef>
              <a:spcAft>
                <a:spcPts val="0"/>
              </a:spcAft>
              <a:buNone/>
            </a:pPr>
            <a:r>
              <a:rPr lang="en-US" dirty="0"/>
              <a:t>We offer Health Science pathway.  So even though we offer the practicum, the courses where the learning takes place are not offered. </a:t>
            </a:r>
          </a:p>
        </p:txBody>
      </p:sp>
      <p:sp>
        <p:nvSpPr>
          <p:cNvPr id="4" name="Slide Number Placeholder 3"/>
          <p:cNvSpPr>
            <a:spLocks noGrp="1"/>
          </p:cNvSpPr>
          <p:nvPr>
            <p:ph type="sldNum" sz="quarter" idx="5"/>
          </p:nvPr>
        </p:nvSpPr>
        <p:spPr/>
        <p:txBody>
          <a:bodyPr/>
          <a:lstStyle/>
          <a:p>
            <a:fld id="{96FCA42E-B8E8-46EA-A3CA-B1210BCDC236}" type="slidenum">
              <a:rPr lang="en-US" smtClean="0"/>
              <a:t>23</a:t>
            </a:fld>
            <a:endParaRPr lang="en-US"/>
          </a:p>
        </p:txBody>
      </p:sp>
    </p:spTree>
    <p:extLst>
      <p:ext uri="{BB962C8B-B14F-4D97-AF65-F5344CB8AC3E}">
        <p14:creationId xmlns:p14="http://schemas.microsoft.com/office/powerpoint/2010/main" val="2476902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Tying Bond back to this teaching and learning  information. </a:t>
            </a:r>
          </a:p>
        </p:txBody>
      </p:sp>
      <p:sp>
        <p:nvSpPr>
          <p:cNvPr id="4" name="Slide Number Placeholder 3"/>
          <p:cNvSpPr>
            <a:spLocks noGrp="1"/>
          </p:cNvSpPr>
          <p:nvPr>
            <p:ph type="sldNum" sz="quarter" idx="5"/>
          </p:nvPr>
        </p:nvSpPr>
        <p:spPr/>
        <p:txBody>
          <a:bodyPr/>
          <a:lstStyle/>
          <a:p>
            <a:fld id="{96FCA42E-B8E8-46EA-A3CA-B1210BCDC236}" type="slidenum">
              <a:rPr lang="en-US" smtClean="0"/>
              <a:t>24</a:t>
            </a:fld>
            <a:endParaRPr lang="en-US"/>
          </a:p>
        </p:txBody>
      </p:sp>
    </p:spTree>
    <p:extLst>
      <p:ext uri="{BB962C8B-B14F-4D97-AF65-F5344CB8AC3E}">
        <p14:creationId xmlns:p14="http://schemas.microsoft.com/office/powerpoint/2010/main" val="287167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CA42E-B8E8-46EA-A3CA-B1210BCDC236}" type="slidenum">
              <a:rPr lang="en-US" smtClean="0"/>
              <a:t>26</a:t>
            </a:fld>
            <a:endParaRPr lang="en-US"/>
          </a:p>
        </p:txBody>
      </p:sp>
    </p:spTree>
    <p:extLst>
      <p:ext uri="{BB962C8B-B14F-4D97-AF65-F5344CB8AC3E}">
        <p14:creationId xmlns:p14="http://schemas.microsoft.com/office/powerpoint/2010/main" val="16349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CA42E-B8E8-46EA-A3CA-B1210BCDC236}" type="slidenum">
              <a:rPr lang="en-US" smtClean="0"/>
              <a:t>7</a:t>
            </a:fld>
            <a:endParaRPr lang="en-US"/>
          </a:p>
        </p:txBody>
      </p:sp>
    </p:spTree>
    <p:extLst>
      <p:ext uri="{BB962C8B-B14F-4D97-AF65-F5344CB8AC3E}">
        <p14:creationId xmlns:p14="http://schemas.microsoft.com/office/powerpoint/2010/main" val="209247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Diane Opener-  Appreciate this opportunity to talk Teaching and Learning.</a:t>
            </a:r>
          </a:p>
          <a:p>
            <a:pPr marL="0" lvl="0" indent="0" algn="l" rtl="0">
              <a:spcBef>
                <a:spcPts val="0"/>
              </a:spcBef>
              <a:spcAft>
                <a:spcPts val="0"/>
              </a:spcAft>
              <a:buNone/>
            </a:pPr>
            <a:r>
              <a:rPr lang="en-US" dirty="0"/>
              <a:t>Student desks- what kind of learning do you envision when you see these students in these desks?</a:t>
            </a:r>
          </a:p>
        </p:txBody>
      </p:sp>
      <p:sp>
        <p:nvSpPr>
          <p:cNvPr id="4" name="Slide Number Placeholder 3"/>
          <p:cNvSpPr>
            <a:spLocks noGrp="1"/>
          </p:cNvSpPr>
          <p:nvPr>
            <p:ph type="sldNum" sz="quarter" idx="5"/>
          </p:nvPr>
        </p:nvSpPr>
        <p:spPr/>
        <p:txBody>
          <a:bodyPr/>
          <a:lstStyle/>
          <a:p>
            <a:fld id="{96FCA42E-B8E8-46EA-A3CA-B1210BCDC236}" type="slidenum">
              <a:rPr lang="en-US" smtClean="0"/>
              <a:t>9</a:t>
            </a:fld>
            <a:endParaRPr lang="en-US"/>
          </a:p>
        </p:txBody>
      </p:sp>
    </p:spTree>
    <p:extLst>
      <p:ext uri="{BB962C8B-B14F-4D97-AF65-F5344CB8AC3E}">
        <p14:creationId xmlns:p14="http://schemas.microsoft.com/office/powerpoint/2010/main" val="295492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Lauren - Think back to your classroom as a student…  perhaps your memories don’t go back this far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Factory model- students were empty tanks to be filled up.  The teacher was the keeper of all knowledge whom imparted this knowledge to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Times have changed dramatically…  what we know about how students learn has changed how we teach, therefore our learning environments must do the same...</a:t>
            </a:r>
          </a:p>
        </p:txBody>
      </p:sp>
      <p:sp>
        <p:nvSpPr>
          <p:cNvPr id="4" name="Slide Number Placeholder 3"/>
          <p:cNvSpPr>
            <a:spLocks noGrp="1"/>
          </p:cNvSpPr>
          <p:nvPr>
            <p:ph type="sldNum" sz="quarter" idx="5"/>
          </p:nvPr>
        </p:nvSpPr>
        <p:spPr/>
        <p:txBody>
          <a:bodyPr/>
          <a:lstStyle/>
          <a:p>
            <a:fld id="{96FCA42E-B8E8-46EA-A3CA-B1210BCDC236}" type="slidenum">
              <a:rPr lang="en-US" smtClean="0"/>
              <a:t>10</a:t>
            </a:fld>
            <a:endParaRPr lang="en-US"/>
          </a:p>
        </p:txBody>
      </p:sp>
    </p:spTree>
    <p:extLst>
      <p:ext uri="{BB962C8B-B14F-4D97-AF65-F5344CB8AC3E}">
        <p14:creationId xmlns:p14="http://schemas.microsoft.com/office/powerpoint/2010/main" val="331564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Lauren </a:t>
            </a:r>
            <a:r>
              <a:rPr lang="fi-FI" u="sng" dirty="0">
                <a:solidFill>
                  <a:schemeClr val="hlink"/>
                </a:solidFill>
                <a:hlinkClick r:id="rId3"/>
              </a:rPr>
              <a:t>http://thelearningmind.com/21st-century-classroom</a:t>
            </a:r>
            <a:endParaRPr lang="fi-FI" dirty="0"/>
          </a:p>
        </p:txBody>
      </p:sp>
      <p:sp>
        <p:nvSpPr>
          <p:cNvPr id="4" name="Slide Number Placeholder 3"/>
          <p:cNvSpPr>
            <a:spLocks noGrp="1"/>
          </p:cNvSpPr>
          <p:nvPr>
            <p:ph type="sldNum" sz="quarter" idx="5"/>
          </p:nvPr>
        </p:nvSpPr>
        <p:spPr/>
        <p:txBody>
          <a:bodyPr/>
          <a:lstStyle/>
          <a:p>
            <a:fld id="{96FCA42E-B8E8-46EA-A3CA-B1210BCDC236}" type="slidenum">
              <a:rPr lang="en-US" smtClean="0"/>
              <a:t>11</a:t>
            </a:fld>
            <a:endParaRPr lang="en-US"/>
          </a:p>
        </p:txBody>
      </p:sp>
    </p:spTree>
    <p:extLst>
      <p:ext uri="{BB962C8B-B14F-4D97-AF65-F5344CB8AC3E}">
        <p14:creationId xmlns:p14="http://schemas.microsoft.com/office/powerpoint/2010/main" val="193448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Lauren - Point out words: meaningful, relevant, ever-evolving, engaged, authentic, communication, collaboration, real-world connections.</a:t>
            </a:r>
          </a:p>
          <a:p>
            <a:pPr marL="0" lvl="0" indent="0" algn="l" rtl="0">
              <a:spcBef>
                <a:spcPts val="0"/>
              </a:spcBef>
              <a:spcAft>
                <a:spcPts val="0"/>
              </a:spcAft>
              <a:buNone/>
            </a:pPr>
            <a:r>
              <a:rPr lang="en-US" dirty="0"/>
              <a:t>Table talk and share out - What do teachers roles look like based on FISD beliefs about learning? </a:t>
            </a:r>
          </a:p>
        </p:txBody>
      </p:sp>
      <p:sp>
        <p:nvSpPr>
          <p:cNvPr id="4" name="Slide Number Placeholder 3"/>
          <p:cNvSpPr>
            <a:spLocks noGrp="1"/>
          </p:cNvSpPr>
          <p:nvPr>
            <p:ph type="sldNum" sz="quarter" idx="5"/>
          </p:nvPr>
        </p:nvSpPr>
        <p:spPr/>
        <p:txBody>
          <a:bodyPr/>
          <a:lstStyle/>
          <a:p>
            <a:fld id="{96FCA42E-B8E8-46EA-A3CA-B1210BCDC236}" type="slidenum">
              <a:rPr lang="en-US" smtClean="0"/>
              <a:t>12</a:t>
            </a:fld>
            <a:endParaRPr lang="en-US"/>
          </a:p>
        </p:txBody>
      </p:sp>
    </p:spTree>
    <p:extLst>
      <p:ext uri="{BB962C8B-B14F-4D97-AF65-F5344CB8AC3E}">
        <p14:creationId xmlns:p14="http://schemas.microsoft.com/office/powerpoint/2010/main" val="205628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Lauren</a:t>
            </a:r>
            <a:endParaRPr lang="en-US" dirty="0"/>
          </a:p>
        </p:txBody>
      </p:sp>
      <p:sp>
        <p:nvSpPr>
          <p:cNvPr id="4" name="Slide Number Placeholder 3"/>
          <p:cNvSpPr>
            <a:spLocks noGrp="1"/>
          </p:cNvSpPr>
          <p:nvPr>
            <p:ph type="sldNum" sz="quarter" idx="5"/>
          </p:nvPr>
        </p:nvSpPr>
        <p:spPr/>
        <p:txBody>
          <a:bodyPr/>
          <a:lstStyle/>
          <a:p>
            <a:fld id="{96FCA42E-B8E8-46EA-A3CA-B1210BCDC236}" type="slidenum">
              <a:rPr lang="en-US" smtClean="0"/>
              <a:t>13</a:t>
            </a:fld>
            <a:endParaRPr lang="en-US"/>
          </a:p>
        </p:txBody>
      </p:sp>
    </p:spTree>
    <p:extLst>
      <p:ext uri="{BB962C8B-B14F-4D97-AF65-F5344CB8AC3E}">
        <p14:creationId xmlns:p14="http://schemas.microsoft.com/office/powerpoint/2010/main" val="312053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Lauren - Collaboration/Cooperative Group Work- laptops and </a:t>
            </a:r>
            <a:r>
              <a:rPr lang="en-US" dirty="0" err="1"/>
              <a:t>ipads</a:t>
            </a:r>
            <a:r>
              <a:rPr lang="en-US" dirty="0"/>
              <a:t> enhance digital discourse with global connections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Movement- Station/Rotation Model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Create- Maker Spaces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Mobile desks and chairs allow for groups to be flexible in size based on the scope of the project or work </a:t>
            </a:r>
          </a:p>
        </p:txBody>
      </p:sp>
      <p:sp>
        <p:nvSpPr>
          <p:cNvPr id="4" name="Slide Number Placeholder 3"/>
          <p:cNvSpPr>
            <a:spLocks noGrp="1"/>
          </p:cNvSpPr>
          <p:nvPr>
            <p:ph type="sldNum" sz="quarter" idx="5"/>
          </p:nvPr>
        </p:nvSpPr>
        <p:spPr/>
        <p:txBody>
          <a:bodyPr/>
          <a:lstStyle/>
          <a:p>
            <a:fld id="{96FCA42E-B8E8-46EA-A3CA-B1210BCDC236}" type="slidenum">
              <a:rPr lang="en-US" smtClean="0"/>
              <a:t>14</a:t>
            </a:fld>
            <a:endParaRPr lang="en-US"/>
          </a:p>
        </p:txBody>
      </p:sp>
    </p:spTree>
    <p:extLst>
      <p:ext uri="{BB962C8B-B14F-4D97-AF65-F5344CB8AC3E}">
        <p14:creationId xmlns:p14="http://schemas.microsoft.com/office/powerpoint/2010/main" val="117365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Lauren - The teacher is moving from the front of the room to facilitating learning alongside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Need for independent work stations </a:t>
            </a:r>
          </a:p>
        </p:txBody>
      </p:sp>
      <p:sp>
        <p:nvSpPr>
          <p:cNvPr id="4" name="Slide Number Placeholder 3"/>
          <p:cNvSpPr>
            <a:spLocks noGrp="1"/>
          </p:cNvSpPr>
          <p:nvPr>
            <p:ph type="sldNum" sz="quarter" idx="5"/>
          </p:nvPr>
        </p:nvSpPr>
        <p:spPr/>
        <p:txBody>
          <a:bodyPr/>
          <a:lstStyle/>
          <a:p>
            <a:fld id="{96FCA42E-B8E8-46EA-A3CA-B1210BCDC236}" type="slidenum">
              <a:rPr lang="en-US" smtClean="0"/>
              <a:t>15</a:t>
            </a:fld>
            <a:endParaRPr lang="en-US"/>
          </a:p>
        </p:txBody>
      </p:sp>
    </p:spTree>
    <p:extLst>
      <p:ext uri="{BB962C8B-B14F-4D97-AF65-F5344CB8AC3E}">
        <p14:creationId xmlns:p14="http://schemas.microsoft.com/office/powerpoint/2010/main" val="393550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E998-A0EF-4813-8989-44814E27E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B2712-6B06-45E1-9586-FAAEA7AEE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C8F24-DBCF-499C-A4EB-691D101C4A63}"/>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D0DBD9B6-22E6-443B-8CAD-67C8FF778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451F1-9189-47C0-8F4E-F1D5C925B086}"/>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22683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7922-E188-4743-86C5-025C47040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FA51F5-4707-4820-9835-184F1745C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7593A-EC34-4832-A123-B86D039D82F8}"/>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7D1E9B47-BB20-441E-8F3A-209AC4A57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E76A4-9E96-44AA-8783-1D1EBD372716}"/>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27200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63F83-04D0-4E71-9505-EDAA783D8C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62910F-F4B0-4721-AA44-C739F6DDC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BC1E6-9AD7-49D3-B94C-F3F593CF25C0}"/>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CB6981DA-51CE-4C28-BB89-F89FB6510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2CFA9-3FD4-467C-BEDE-407C1AB6120E}"/>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66449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BC0600-776C-4185-A112-C82B1F93BDFC}" type="datetimeFigureOut">
              <a:rPr lang="en-US" smtClean="0"/>
              <a:pPr/>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38662-0CC6-4AD4-B51A-D7CFB6C4BACC}" type="slidenum">
              <a:rPr lang="en-US" smtClean="0"/>
              <a:pPr/>
              <a:t>‹#›</a:t>
            </a:fld>
            <a:endParaRPr lang="en-US" dirty="0"/>
          </a:p>
        </p:txBody>
      </p:sp>
    </p:spTree>
    <p:extLst>
      <p:ext uri="{BB962C8B-B14F-4D97-AF65-F5344CB8AC3E}">
        <p14:creationId xmlns:p14="http://schemas.microsoft.com/office/powerpoint/2010/main" val="22588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B360-C067-4167-9C7E-B6A3F81FD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E0613-DCA4-440B-9BC9-06BF37E1C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3ADB8-33A7-4B57-BD0A-63AB96004205}"/>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02B2E897-CB22-41CB-B251-3E4FD2378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A226B-E91A-4762-A46D-029F0CECBBCF}"/>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64208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140D-D7CE-4411-9757-D4F154AF79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F60160-6370-48C6-967C-01FA287DD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C8331-26AD-4343-9712-88B34424C317}"/>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2D5F338F-4CC1-4ADE-9DCA-C3AB50FAB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2BFC6-B5CF-48D8-A00E-090AF8ABF8C2}"/>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114033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646E-5DD0-4BF4-8BBC-958F47320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5747E-44C4-4585-8D7E-E201CB35F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7F6850-ACA1-4347-A493-CB2D00115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1FC9CD-80F6-417A-88D0-C2601ED19FCF}"/>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6" name="Footer Placeholder 5">
            <a:extLst>
              <a:ext uri="{FF2B5EF4-FFF2-40B4-BE49-F238E27FC236}">
                <a16:creationId xmlns:a16="http://schemas.microsoft.com/office/drawing/2014/main" id="{C1C9B730-21DC-4F5C-869D-F23D368C4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E3B13-5CDD-4CD3-8ABF-B00FA9DB048A}"/>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39347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0AAE-DAB4-4186-A881-150B9A4FE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DB3CE-7C99-4916-844E-6DFCB354E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BC57D-6F33-4856-BFCE-D94DE6EEA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C2C3F-92FD-4AB9-8E75-2B99D4BEC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E67E3-780A-4B2A-83AF-15245B04E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904D53-9980-44B6-A2E8-6F44621D4DCC}"/>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8" name="Footer Placeholder 7">
            <a:extLst>
              <a:ext uri="{FF2B5EF4-FFF2-40B4-BE49-F238E27FC236}">
                <a16:creationId xmlns:a16="http://schemas.microsoft.com/office/drawing/2014/main" id="{4C964412-3544-49B7-9F2C-65274D549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DC6EE-63F1-4D55-93F5-420DB28F5CE0}"/>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194610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E339-D40F-4C8C-BC2A-65F4A733E2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312E30-76D8-402B-B521-B8FCAEC3FA03}"/>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4" name="Footer Placeholder 3">
            <a:extLst>
              <a:ext uri="{FF2B5EF4-FFF2-40B4-BE49-F238E27FC236}">
                <a16:creationId xmlns:a16="http://schemas.microsoft.com/office/drawing/2014/main" id="{C45D9E95-424A-4F38-B22F-9F5394662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ADE6F-06B2-4112-B4F3-1F33C7245E72}"/>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5577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61E8D-2193-4850-B6C4-0CB34AD86398}"/>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3" name="Footer Placeholder 2">
            <a:extLst>
              <a:ext uri="{FF2B5EF4-FFF2-40B4-BE49-F238E27FC236}">
                <a16:creationId xmlns:a16="http://schemas.microsoft.com/office/drawing/2014/main" id="{4683B115-9E8D-4FCC-841A-DC3D342347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F5E1EE-1F0A-4BD6-87A7-78EE5D64B5A7}"/>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33218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9343-4CBD-4A12-814D-370BD77FD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4A825-94A4-475D-B1F4-1A0083608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D62A7D-1DDF-4E30-B786-1192A3775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C0025-DC7F-4C8F-BD51-0D69592706BC}"/>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6" name="Footer Placeholder 5">
            <a:extLst>
              <a:ext uri="{FF2B5EF4-FFF2-40B4-BE49-F238E27FC236}">
                <a16:creationId xmlns:a16="http://schemas.microsoft.com/office/drawing/2014/main" id="{A3E1C286-2E3F-458D-804D-19CCD9CE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83D65-3B08-4C21-80A4-1E99E6A6150D}"/>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2700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868F-4A1B-48EF-91A6-065CDFCB2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D2E220-642B-46CA-B3BA-56A7A3079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36393-815B-40EB-A1C0-25A0F17EF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212AB-9F1D-46C1-8215-3A543E20ADCA}"/>
              </a:ext>
            </a:extLst>
          </p:cNvPr>
          <p:cNvSpPr>
            <a:spLocks noGrp="1"/>
          </p:cNvSpPr>
          <p:nvPr>
            <p:ph type="dt" sz="half" idx="10"/>
          </p:nvPr>
        </p:nvSpPr>
        <p:spPr/>
        <p:txBody>
          <a:bodyPr/>
          <a:lstStyle/>
          <a:p>
            <a:fld id="{C2CE1EB5-5448-4BBD-A640-F77E519F0598}" type="datetimeFigureOut">
              <a:rPr lang="en-US" smtClean="0"/>
              <a:t>10/1/2019</a:t>
            </a:fld>
            <a:endParaRPr lang="en-US"/>
          </a:p>
        </p:txBody>
      </p:sp>
      <p:sp>
        <p:nvSpPr>
          <p:cNvPr id="6" name="Footer Placeholder 5">
            <a:extLst>
              <a:ext uri="{FF2B5EF4-FFF2-40B4-BE49-F238E27FC236}">
                <a16:creationId xmlns:a16="http://schemas.microsoft.com/office/drawing/2014/main" id="{ED11B182-2B48-4352-B191-659DB676D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89DA8-5D9F-4205-8A92-D0B034AB30CE}"/>
              </a:ext>
            </a:extLst>
          </p:cNvPr>
          <p:cNvSpPr>
            <a:spLocks noGrp="1"/>
          </p:cNvSpPr>
          <p:nvPr>
            <p:ph type="sldNum" sz="quarter" idx="12"/>
          </p:nvPr>
        </p:nvSpPr>
        <p:spPr/>
        <p:txBody>
          <a:bodyPr/>
          <a:lstStyle/>
          <a:p>
            <a:fld id="{BFAD2F32-F64A-4907-BC8F-2DE94A3A2FC6}" type="slidenum">
              <a:rPr lang="en-US" smtClean="0"/>
              <a:t>‹#›</a:t>
            </a:fld>
            <a:endParaRPr lang="en-US"/>
          </a:p>
        </p:txBody>
      </p:sp>
    </p:spTree>
    <p:extLst>
      <p:ext uri="{BB962C8B-B14F-4D97-AF65-F5344CB8AC3E}">
        <p14:creationId xmlns:p14="http://schemas.microsoft.com/office/powerpoint/2010/main" val="40616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8F7C4-76CE-42A0-B8E2-72B399733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FC2FE-2D19-479F-8930-4EA023693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E8F9C-C850-4F54-AAC6-06BA779D9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E1EB5-5448-4BBD-A640-F77E519F0598}" type="datetimeFigureOut">
              <a:rPr lang="en-US" smtClean="0"/>
              <a:t>10/1/2019</a:t>
            </a:fld>
            <a:endParaRPr lang="en-US"/>
          </a:p>
        </p:txBody>
      </p:sp>
      <p:sp>
        <p:nvSpPr>
          <p:cNvPr id="5" name="Footer Placeholder 4">
            <a:extLst>
              <a:ext uri="{FF2B5EF4-FFF2-40B4-BE49-F238E27FC236}">
                <a16:creationId xmlns:a16="http://schemas.microsoft.com/office/drawing/2014/main" id="{26853847-E2E5-438B-BB10-4288E0418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456D8-E675-4C49-BF33-D77B3B801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D2F32-F64A-4907-BC8F-2DE94A3A2FC6}" type="slidenum">
              <a:rPr lang="en-US" smtClean="0"/>
              <a:t>‹#›</a:t>
            </a:fld>
            <a:endParaRPr lang="en-US"/>
          </a:p>
        </p:txBody>
      </p:sp>
    </p:spTree>
    <p:extLst>
      <p:ext uri="{BB962C8B-B14F-4D97-AF65-F5344CB8AC3E}">
        <p14:creationId xmlns:p14="http://schemas.microsoft.com/office/powerpoint/2010/main" val="198659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6497F4-588F-414E-8417-F57C558CD5A7}"/>
              </a:ext>
            </a:extLst>
          </p:cNvPr>
          <p:cNvSpPr/>
          <p:nvPr/>
        </p:nvSpPr>
        <p:spPr>
          <a:xfrm>
            <a:off x="0" y="0"/>
            <a:ext cx="12192000" cy="6858000"/>
          </a:xfrm>
          <a:prstGeom prst="rect">
            <a:avLst/>
          </a:prstGeom>
          <a:solidFill>
            <a:srgbClr val="002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6215C72-B459-496F-B9A6-5733E11F9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68" y="702468"/>
            <a:ext cx="5453063" cy="5453063"/>
          </a:xfrm>
          <a:prstGeom prst="rect">
            <a:avLst/>
          </a:prstGeom>
        </p:spPr>
      </p:pic>
      <p:sp>
        <p:nvSpPr>
          <p:cNvPr id="4" name="Rectangle 3">
            <a:extLst>
              <a:ext uri="{FF2B5EF4-FFF2-40B4-BE49-F238E27FC236}">
                <a16:creationId xmlns:a16="http://schemas.microsoft.com/office/drawing/2014/main" id="{028DF989-8B2B-4E6A-9403-2D745812BD4F}"/>
              </a:ext>
            </a:extLst>
          </p:cNvPr>
          <p:cNvSpPr/>
          <p:nvPr/>
        </p:nvSpPr>
        <p:spPr>
          <a:xfrm>
            <a:off x="-1" y="0"/>
            <a:ext cx="12192000" cy="6858000"/>
          </a:xfrm>
          <a:prstGeom prst="rect">
            <a:avLst/>
          </a:prstGeom>
          <a:solidFill>
            <a:srgbClr val="0025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E68A6E-668E-4BA8-9BA6-83D74521CD1D}"/>
              </a:ext>
            </a:extLst>
          </p:cNvPr>
          <p:cNvSpPr txBox="1"/>
          <p:nvPr/>
        </p:nvSpPr>
        <p:spPr>
          <a:xfrm>
            <a:off x="526426" y="1391007"/>
            <a:ext cx="11139146" cy="2554545"/>
          </a:xfrm>
          <a:prstGeom prst="rect">
            <a:avLst/>
          </a:prstGeom>
          <a:noFill/>
        </p:spPr>
        <p:txBody>
          <a:bodyPr wrap="square" rtlCol="0">
            <a:spAutoFit/>
          </a:bodyPr>
          <a:lstStyle/>
          <a:p>
            <a:pPr algn="ctr"/>
            <a:r>
              <a:rPr lang="en-US" sz="8000" dirty="0">
                <a:solidFill>
                  <a:schemeClr val="bg1"/>
                </a:solidFill>
                <a:latin typeface="Atlas Grotesk Black" pitchFamily="50" charset="0"/>
              </a:rPr>
              <a:t>CITIZENS ADVISORY COMMITTEE</a:t>
            </a:r>
          </a:p>
        </p:txBody>
      </p:sp>
      <p:sp>
        <p:nvSpPr>
          <p:cNvPr id="20" name="TextBox 19">
            <a:extLst>
              <a:ext uri="{FF2B5EF4-FFF2-40B4-BE49-F238E27FC236}">
                <a16:creationId xmlns:a16="http://schemas.microsoft.com/office/drawing/2014/main" id="{02CC3F42-469A-4F34-AF8E-8FAEE011E0CF}"/>
              </a:ext>
            </a:extLst>
          </p:cNvPr>
          <p:cNvSpPr txBox="1"/>
          <p:nvPr/>
        </p:nvSpPr>
        <p:spPr>
          <a:xfrm>
            <a:off x="678826" y="4296786"/>
            <a:ext cx="11139146" cy="1384995"/>
          </a:xfrm>
          <a:prstGeom prst="rect">
            <a:avLst/>
          </a:prstGeom>
          <a:noFill/>
        </p:spPr>
        <p:txBody>
          <a:bodyPr wrap="square" rtlCol="0">
            <a:spAutoFit/>
          </a:bodyPr>
          <a:lstStyle/>
          <a:p>
            <a:pPr algn="ctr"/>
            <a:r>
              <a:rPr lang="en-US" sz="3600" dirty="0">
                <a:solidFill>
                  <a:schemeClr val="bg1"/>
                </a:solidFill>
                <a:latin typeface="Atlas Grotesk Bold" pitchFamily="50" charset="0"/>
              </a:rPr>
              <a:t>MEETING #2</a:t>
            </a:r>
          </a:p>
          <a:p>
            <a:pPr algn="ctr"/>
            <a:r>
              <a:rPr lang="en-US" sz="2400" dirty="0">
                <a:solidFill>
                  <a:schemeClr val="bg1"/>
                </a:solidFill>
                <a:latin typeface="Atlas Grotesk Regular" pitchFamily="50" charset="0"/>
              </a:rPr>
              <a:t>Tuesday</a:t>
            </a:r>
            <a:r>
              <a:rPr lang="en-US" sz="2400">
                <a:solidFill>
                  <a:schemeClr val="bg1"/>
                </a:solidFill>
                <a:latin typeface="Atlas Grotesk Regular" pitchFamily="50" charset="0"/>
              </a:rPr>
              <a:t>, October 1, </a:t>
            </a:r>
            <a:r>
              <a:rPr lang="en-US" sz="2400" dirty="0">
                <a:solidFill>
                  <a:schemeClr val="bg1"/>
                </a:solidFill>
                <a:latin typeface="Atlas Grotesk Regular" pitchFamily="50" charset="0"/>
              </a:rPr>
              <a:t>2019</a:t>
            </a:r>
          </a:p>
          <a:p>
            <a:pPr algn="ctr"/>
            <a:r>
              <a:rPr lang="en-US" sz="2400" dirty="0">
                <a:solidFill>
                  <a:schemeClr val="bg1"/>
                </a:solidFill>
                <a:latin typeface="Atlas Grotesk Regular" pitchFamily="50" charset="0"/>
              </a:rPr>
              <a:t>Friendswood ISD Board Room</a:t>
            </a:r>
          </a:p>
        </p:txBody>
      </p:sp>
    </p:spTree>
    <p:extLst>
      <p:ext uri="{BB962C8B-B14F-4D97-AF65-F5344CB8AC3E}">
        <p14:creationId xmlns:p14="http://schemas.microsoft.com/office/powerpoint/2010/main" val="402721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7" name="Google Shape;72;p14">
            <a:extLst>
              <a:ext uri="{FF2B5EF4-FFF2-40B4-BE49-F238E27FC236}">
                <a16:creationId xmlns:a16="http://schemas.microsoft.com/office/drawing/2014/main" id="{AFFEDBB9-1CF8-48E8-A9D7-F48384B55F15}"/>
              </a:ext>
            </a:extLst>
          </p:cNvPr>
          <p:cNvPicPr preferRelativeResize="0"/>
          <p:nvPr/>
        </p:nvPicPr>
        <p:blipFill>
          <a:blip r:embed="rId3">
            <a:alphaModFix/>
          </a:blip>
          <a:stretch>
            <a:fillRect/>
          </a:stretch>
        </p:blipFill>
        <p:spPr>
          <a:xfrm>
            <a:off x="-212187" y="-1"/>
            <a:ext cx="12616373" cy="6857999"/>
          </a:xfrm>
          <a:prstGeom prst="rect">
            <a:avLst/>
          </a:prstGeom>
          <a:noFill/>
          <a:ln>
            <a:noFill/>
          </a:ln>
        </p:spPr>
      </p:pic>
    </p:spTree>
    <p:extLst>
      <p:ext uri="{BB962C8B-B14F-4D97-AF65-F5344CB8AC3E}">
        <p14:creationId xmlns:p14="http://schemas.microsoft.com/office/powerpoint/2010/main" val="313388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TEACHING &amp; LEARNING</a:t>
            </a:r>
          </a:p>
        </p:txBody>
      </p:sp>
      <p:sp>
        <p:nvSpPr>
          <p:cNvPr id="5" name="TextBox 4">
            <a:extLst>
              <a:ext uri="{FF2B5EF4-FFF2-40B4-BE49-F238E27FC236}">
                <a16:creationId xmlns:a16="http://schemas.microsoft.com/office/drawing/2014/main" id="{4D052DF0-30C1-4E9E-A72D-16FB0C2A01EA}"/>
              </a:ext>
            </a:extLst>
          </p:cNvPr>
          <p:cNvSpPr txBox="1"/>
          <p:nvPr/>
        </p:nvSpPr>
        <p:spPr>
          <a:xfrm>
            <a:off x="7130476" y="1782832"/>
            <a:ext cx="4422666" cy="4231928"/>
          </a:xfrm>
          <a:prstGeom prst="rect">
            <a:avLst/>
          </a:prstGeom>
          <a:noFill/>
        </p:spPr>
        <p:txBody>
          <a:bodyPr wrap="square" rtlCol="0">
            <a:spAutoFit/>
          </a:bodyPr>
          <a:lstStyle/>
          <a:p>
            <a:pPr lvl="0" algn="ctr">
              <a:spcAft>
                <a:spcPts val="600"/>
              </a:spcAft>
            </a:pPr>
            <a:r>
              <a:rPr lang="en-US" sz="2800" dirty="0">
                <a:solidFill>
                  <a:prstClr val="black"/>
                </a:solidFill>
                <a:latin typeface="Atlas Grotesk Black" pitchFamily="50" charset="0"/>
              </a:rPr>
              <a:t>“Balanced with high content knowledge, the learning environment is one of the most important determinants of high quality teaching-learning exchanges.” </a:t>
            </a:r>
          </a:p>
          <a:p>
            <a:pPr lvl="0" algn="ctr">
              <a:spcAft>
                <a:spcPts val="600"/>
              </a:spcAft>
            </a:pPr>
            <a:r>
              <a:rPr lang="en-US" sz="2000" dirty="0">
                <a:solidFill>
                  <a:prstClr val="black"/>
                </a:solidFill>
                <a:latin typeface="Atlas Grotesk Regular" pitchFamily="50" charset="0"/>
              </a:rPr>
              <a:t>(Mind Brain and Education Science 220)</a:t>
            </a:r>
          </a:p>
        </p:txBody>
      </p:sp>
      <p:pic>
        <p:nvPicPr>
          <p:cNvPr id="7" name="Google Shape;77;p15">
            <a:extLst>
              <a:ext uri="{FF2B5EF4-FFF2-40B4-BE49-F238E27FC236}">
                <a16:creationId xmlns:a16="http://schemas.microsoft.com/office/drawing/2014/main" id="{2780EA1A-4A15-42AF-B2BF-8210203444B8}"/>
              </a:ext>
            </a:extLst>
          </p:cNvPr>
          <p:cNvPicPr preferRelativeResize="0"/>
          <p:nvPr/>
        </p:nvPicPr>
        <p:blipFill>
          <a:blip r:embed="rId4">
            <a:alphaModFix/>
          </a:blip>
          <a:stretch>
            <a:fillRect/>
          </a:stretch>
        </p:blipFill>
        <p:spPr>
          <a:xfrm>
            <a:off x="1604364" y="1782832"/>
            <a:ext cx="5169524" cy="4231928"/>
          </a:xfrm>
          <a:prstGeom prst="rect">
            <a:avLst/>
          </a:prstGeom>
          <a:noFill/>
          <a:ln>
            <a:noFill/>
          </a:ln>
        </p:spPr>
      </p:pic>
    </p:spTree>
    <p:extLst>
      <p:ext uri="{BB962C8B-B14F-4D97-AF65-F5344CB8AC3E}">
        <p14:creationId xmlns:p14="http://schemas.microsoft.com/office/powerpoint/2010/main" val="122046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a:cxnSpLocks/>
          </p:cNvCxnSpPr>
          <p:nvPr/>
        </p:nvCxnSpPr>
        <p:spPr>
          <a:xfrm flipH="1">
            <a:off x="1247775" y="-2123727"/>
            <a:ext cx="1" cy="92034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WHAT FRIENDSWOOD ISD BELIEVES ABOUT LEARNING</a:t>
            </a:r>
          </a:p>
        </p:txBody>
      </p:sp>
      <p:cxnSp>
        <p:nvCxnSpPr>
          <p:cNvPr id="7" name="Google Shape;83;p16">
            <a:extLst>
              <a:ext uri="{FF2B5EF4-FFF2-40B4-BE49-F238E27FC236}">
                <a16:creationId xmlns:a16="http://schemas.microsoft.com/office/drawing/2014/main" id="{45E4429B-2296-4420-AAE5-5FB4363D4E8C}"/>
              </a:ext>
            </a:extLst>
          </p:cNvPr>
          <p:cNvCxnSpPr>
            <a:cxnSpLocks/>
          </p:cNvCxnSpPr>
          <p:nvPr/>
        </p:nvCxnSpPr>
        <p:spPr>
          <a:xfrm>
            <a:off x="1684276" y="4432128"/>
            <a:ext cx="10086393" cy="1"/>
          </a:xfrm>
          <a:prstGeom prst="straightConnector1">
            <a:avLst/>
          </a:prstGeom>
          <a:noFill/>
          <a:ln w="19050" cap="flat" cmpd="sng">
            <a:solidFill>
              <a:schemeClr val="dk1"/>
            </a:solidFill>
            <a:prstDash val="dot"/>
            <a:round/>
            <a:headEnd type="none" w="sm" len="sm"/>
            <a:tailEnd type="none" w="sm" len="sm"/>
          </a:ln>
        </p:spPr>
      </p:cxnSp>
      <p:grpSp>
        <p:nvGrpSpPr>
          <p:cNvPr id="8" name="Google Shape;85;p16">
            <a:extLst>
              <a:ext uri="{FF2B5EF4-FFF2-40B4-BE49-F238E27FC236}">
                <a16:creationId xmlns:a16="http://schemas.microsoft.com/office/drawing/2014/main" id="{214D4681-4847-49FE-ADA7-7DCE51DDD3C9}"/>
              </a:ext>
            </a:extLst>
          </p:cNvPr>
          <p:cNvGrpSpPr/>
          <p:nvPr/>
        </p:nvGrpSpPr>
        <p:grpSpPr>
          <a:xfrm>
            <a:off x="1633550" y="4378827"/>
            <a:ext cx="173117" cy="1715370"/>
            <a:chOff x="369350" y="2864883"/>
            <a:chExt cx="129000" cy="1278224"/>
          </a:xfrm>
          <a:solidFill>
            <a:srgbClr val="0025C0"/>
          </a:solidFill>
        </p:grpSpPr>
        <p:sp>
          <p:nvSpPr>
            <p:cNvPr id="9" name="Google Shape;86;p16">
              <a:extLst>
                <a:ext uri="{FF2B5EF4-FFF2-40B4-BE49-F238E27FC236}">
                  <a16:creationId xmlns:a16="http://schemas.microsoft.com/office/drawing/2014/main" id="{CBB105E5-96A5-4F6F-BC09-EEF75E5ECB73}"/>
                </a:ext>
              </a:extLst>
            </p:cNvPr>
            <p:cNvSpPr/>
            <p:nvPr/>
          </p:nvSpPr>
          <p:spPr>
            <a:xfrm>
              <a:off x="369350" y="2864883"/>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10" name="Google Shape;87;p16">
              <a:extLst>
                <a:ext uri="{FF2B5EF4-FFF2-40B4-BE49-F238E27FC236}">
                  <a16:creationId xmlns:a16="http://schemas.microsoft.com/office/drawing/2014/main" id="{AE8870DA-5067-4998-9BD1-F2F412582A81}"/>
                </a:ext>
              </a:extLst>
            </p:cNvPr>
            <p:cNvCxnSpPr>
              <a:cxnSpLocks/>
              <a:stCxn id="9" idx="4"/>
            </p:cNvCxnSpPr>
            <p:nvPr/>
          </p:nvCxnSpPr>
          <p:spPr>
            <a:xfrm>
              <a:off x="433850" y="2993883"/>
              <a:ext cx="0" cy="1149224"/>
            </a:xfrm>
            <a:prstGeom prst="straightConnector1">
              <a:avLst/>
            </a:prstGeom>
            <a:grpFill/>
            <a:ln w="9525" cap="flat" cmpd="sng">
              <a:solidFill>
                <a:srgbClr val="0025C0"/>
              </a:solidFill>
              <a:prstDash val="solid"/>
              <a:round/>
              <a:headEnd type="none" w="sm" len="sm"/>
              <a:tailEnd type="oval" w="med" len="med"/>
            </a:ln>
          </p:spPr>
        </p:cxnSp>
      </p:grpSp>
      <p:sp>
        <p:nvSpPr>
          <p:cNvPr id="12" name="Google Shape;88;p16">
            <a:extLst>
              <a:ext uri="{FF2B5EF4-FFF2-40B4-BE49-F238E27FC236}">
                <a16:creationId xmlns:a16="http://schemas.microsoft.com/office/drawing/2014/main" id="{73D1CF3D-2228-4ACE-93B9-D6236A1972C2}"/>
              </a:ext>
            </a:extLst>
          </p:cNvPr>
          <p:cNvSpPr txBox="1">
            <a:spLocks/>
          </p:cNvSpPr>
          <p:nvPr/>
        </p:nvSpPr>
        <p:spPr>
          <a:xfrm>
            <a:off x="1728301" y="4594529"/>
            <a:ext cx="2918034" cy="18269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latin typeface="Atlas Grotesk Regular" pitchFamily="50" charset="0"/>
                <a:ea typeface="Helvetica Neue Light"/>
                <a:cs typeface="Helvetica Neue Light"/>
                <a:sym typeface="Helvetica Neue Light"/>
              </a:rPr>
              <a:t>All students will be </a:t>
            </a:r>
            <a:r>
              <a:rPr lang="en-US" sz="2000" b="1" dirty="0">
                <a:latin typeface="Atlas Grotesk Black" pitchFamily="50" charset="0"/>
                <a:ea typeface="Helvetica Neue"/>
                <a:cs typeface="Helvetica Neue"/>
                <a:sym typeface="Helvetica Neue"/>
              </a:rPr>
              <a:t>engaged in authentic learning experiences</a:t>
            </a:r>
            <a:r>
              <a:rPr lang="en-US" sz="2000" dirty="0">
                <a:latin typeface="Atlas Grotesk Black" pitchFamily="50" charset="0"/>
                <a:ea typeface="Helvetica Neue Light"/>
                <a:cs typeface="Helvetica Neue Light"/>
                <a:sym typeface="Helvetica Neue Light"/>
              </a:rPr>
              <a:t> </a:t>
            </a:r>
            <a:r>
              <a:rPr lang="en-US" sz="2000" dirty="0">
                <a:latin typeface="Atlas Grotesk Regular" pitchFamily="50" charset="0"/>
                <a:ea typeface="Helvetica Neue Light"/>
                <a:cs typeface="Helvetica Neue Light"/>
                <a:sym typeface="Helvetica Neue Light"/>
              </a:rPr>
              <a:t>in and beyond the classroom. </a:t>
            </a:r>
            <a:endParaRPr lang="en-US" sz="1600" dirty="0">
              <a:latin typeface="Atlas Grotesk Regular" pitchFamily="50" charset="0"/>
            </a:endParaRPr>
          </a:p>
        </p:txBody>
      </p:sp>
      <p:grpSp>
        <p:nvGrpSpPr>
          <p:cNvPr id="14" name="Google Shape;89;p16">
            <a:extLst>
              <a:ext uri="{FF2B5EF4-FFF2-40B4-BE49-F238E27FC236}">
                <a16:creationId xmlns:a16="http://schemas.microsoft.com/office/drawing/2014/main" id="{4B4586FA-2AA7-4556-8E3D-C1BEF60F5F5C}"/>
              </a:ext>
            </a:extLst>
          </p:cNvPr>
          <p:cNvGrpSpPr/>
          <p:nvPr/>
        </p:nvGrpSpPr>
        <p:grpSpPr>
          <a:xfrm>
            <a:off x="2892570" y="2211109"/>
            <a:ext cx="173117" cy="2285529"/>
            <a:chOff x="1553050" y="1288462"/>
            <a:chExt cx="129000" cy="1703084"/>
          </a:xfrm>
          <a:solidFill>
            <a:srgbClr val="0025C0"/>
          </a:solidFill>
        </p:grpSpPr>
        <p:sp>
          <p:nvSpPr>
            <p:cNvPr id="15" name="Google Shape;90;p16">
              <a:extLst>
                <a:ext uri="{FF2B5EF4-FFF2-40B4-BE49-F238E27FC236}">
                  <a16:creationId xmlns:a16="http://schemas.microsoft.com/office/drawing/2014/main" id="{2CEC5239-2D5D-40E8-878C-9C7633678779}"/>
                </a:ext>
              </a:extLst>
            </p:cNvPr>
            <p:cNvSpPr/>
            <p:nvPr/>
          </p:nvSpPr>
          <p:spPr>
            <a:xfrm>
              <a:off x="1553050" y="2862546"/>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16" name="Google Shape;91;p16">
              <a:extLst>
                <a:ext uri="{FF2B5EF4-FFF2-40B4-BE49-F238E27FC236}">
                  <a16:creationId xmlns:a16="http://schemas.microsoft.com/office/drawing/2014/main" id="{701359F6-5DE7-4C65-99AC-1AE9DE5315F7}"/>
                </a:ext>
              </a:extLst>
            </p:cNvPr>
            <p:cNvCxnSpPr>
              <a:cxnSpLocks/>
              <a:stCxn id="15" idx="0"/>
            </p:cNvCxnSpPr>
            <p:nvPr/>
          </p:nvCxnSpPr>
          <p:spPr>
            <a:xfrm flipH="1" flipV="1">
              <a:off x="1614125" y="1288462"/>
              <a:ext cx="3426" cy="1574084"/>
            </a:xfrm>
            <a:prstGeom prst="straightConnector1">
              <a:avLst/>
            </a:prstGeom>
            <a:grpFill/>
            <a:ln w="9525" cap="flat" cmpd="sng">
              <a:solidFill>
                <a:srgbClr val="0025C0"/>
              </a:solidFill>
              <a:prstDash val="solid"/>
              <a:round/>
              <a:headEnd type="none" w="sm" len="sm"/>
              <a:tailEnd type="oval" w="med" len="med"/>
            </a:ln>
          </p:spPr>
        </p:cxnSp>
      </p:grpSp>
      <p:sp>
        <p:nvSpPr>
          <p:cNvPr id="17" name="Google Shape;92;p16">
            <a:extLst>
              <a:ext uri="{FF2B5EF4-FFF2-40B4-BE49-F238E27FC236}">
                <a16:creationId xmlns:a16="http://schemas.microsoft.com/office/drawing/2014/main" id="{A9615C91-02B6-43DE-A763-889D7BE05EBA}"/>
              </a:ext>
            </a:extLst>
          </p:cNvPr>
          <p:cNvSpPr txBox="1">
            <a:spLocks/>
          </p:cNvSpPr>
          <p:nvPr/>
        </p:nvSpPr>
        <p:spPr>
          <a:xfrm>
            <a:off x="3018476" y="2181802"/>
            <a:ext cx="3530788" cy="199854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Font typeface="Arial" panose="020B0604020202020204" pitchFamily="34" charset="0"/>
              <a:buNone/>
            </a:pPr>
            <a:r>
              <a:rPr lang="en-US" sz="2000" dirty="0">
                <a:latin typeface="Atlas Grotesk Regular" pitchFamily="50" charset="0"/>
                <a:ea typeface="Helvetica Neue Light"/>
                <a:cs typeface="Helvetica Neue Light"/>
                <a:sym typeface="Helvetica Neue Light"/>
              </a:rPr>
              <a:t>That </a:t>
            </a:r>
            <a:r>
              <a:rPr lang="en-US" sz="2000" b="1" dirty="0">
                <a:latin typeface="Atlas Grotesk Black" pitchFamily="50" charset="0"/>
                <a:ea typeface="Helvetica Neue"/>
                <a:cs typeface="Helvetica Neue"/>
                <a:sym typeface="Helvetica Neue"/>
              </a:rPr>
              <a:t>learning is meaningful, relevant and ever-evolving </a:t>
            </a:r>
            <a:r>
              <a:rPr lang="en-US" sz="2000" dirty="0">
                <a:latin typeface="Atlas Grotesk Regular" pitchFamily="50" charset="0"/>
                <a:ea typeface="Helvetica Neue Light"/>
                <a:cs typeface="Helvetica Neue Light"/>
                <a:sym typeface="Helvetica Neue Light"/>
              </a:rPr>
              <a:t>which motivates students, educators, parents, and community members to be lifelong learners.</a:t>
            </a:r>
          </a:p>
        </p:txBody>
      </p:sp>
      <p:grpSp>
        <p:nvGrpSpPr>
          <p:cNvPr id="18" name="Google Shape;93;p16">
            <a:extLst>
              <a:ext uri="{FF2B5EF4-FFF2-40B4-BE49-F238E27FC236}">
                <a16:creationId xmlns:a16="http://schemas.microsoft.com/office/drawing/2014/main" id="{AECA6091-7768-477A-A69C-9BF350DB14CD}"/>
              </a:ext>
            </a:extLst>
          </p:cNvPr>
          <p:cNvGrpSpPr/>
          <p:nvPr/>
        </p:nvGrpSpPr>
        <p:grpSpPr>
          <a:xfrm>
            <a:off x="5149255" y="4378829"/>
            <a:ext cx="173117" cy="1715369"/>
            <a:chOff x="3484800" y="2862533"/>
            <a:chExt cx="129000" cy="1278223"/>
          </a:xfrm>
          <a:solidFill>
            <a:srgbClr val="0025C0"/>
          </a:solidFill>
        </p:grpSpPr>
        <p:sp>
          <p:nvSpPr>
            <p:cNvPr id="19" name="Google Shape;94;p16">
              <a:extLst>
                <a:ext uri="{FF2B5EF4-FFF2-40B4-BE49-F238E27FC236}">
                  <a16:creationId xmlns:a16="http://schemas.microsoft.com/office/drawing/2014/main" id="{F59E71CB-2A01-49DA-8CCE-3026231E0247}"/>
                </a:ext>
              </a:extLst>
            </p:cNvPr>
            <p:cNvSpPr/>
            <p:nvPr/>
          </p:nvSpPr>
          <p:spPr>
            <a:xfrm>
              <a:off x="3484800" y="2862533"/>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20" name="Google Shape;95;p16">
              <a:extLst>
                <a:ext uri="{FF2B5EF4-FFF2-40B4-BE49-F238E27FC236}">
                  <a16:creationId xmlns:a16="http://schemas.microsoft.com/office/drawing/2014/main" id="{7407F395-6DE2-4D9F-A139-BFB2B53AEBD2}"/>
                </a:ext>
              </a:extLst>
            </p:cNvPr>
            <p:cNvCxnSpPr>
              <a:cxnSpLocks/>
            </p:cNvCxnSpPr>
            <p:nvPr/>
          </p:nvCxnSpPr>
          <p:spPr>
            <a:xfrm>
              <a:off x="3546200" y="2963242"/>
              <a:ext cx="0" cy="1177514"/>
            </a:xfrm>
            <a:prstGeom prst="straightConnector1">
              <a:avLst/>
            </a:prstGeom>
            <a:grpFill/>
            <a:ln w="9525" cap="flat" cmpd="sng">
              <a:solidFill>
                <a:srgbClr val="0025C0"/>
              </a:solidFill>
              <a:prstDash val="solid"/>
              <a:round/>
              <a:headEnd type="none" w="sm" len="sm"/>
              <a:tailEnd type="oval" w="med" len="med"/>
            </a:ln>
          </p:spPr>
        </p:cxnSp>
      </p:grpSp>
      <p:sp>
        <p:nvSpPr>
          <p:cNvPr id="21" name="Google Shape;96;p16">
            <a:extLst>
              <a:ext uri="{FF2B5EF4-FFF2-40B4-BE49-F238E27FC236}">
                <a16:creationId xmlns:a16="http://schemas.microsoft.com/office/drawing/2014/main" id="{100F3795-D05C-4B59-B16A-270749CE5C77}"/>
              </a:ext>
            </a:extLst>
          </p:cNvPr>
          <p:cNvSpPr txBox="1">
            <a:spLocks/>
          </p:cNvSpPr>
          <p:nvPr/>
        </p:nvSpPr>
        <p:spPr>
          <a:xfrm>
            <a:off x="5232465" y="4594529"/>
            <a:ext cx="2918034" cy="18269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Font typeface="Arial" panose="020B0604020202020204" pitchFamily="34" charset="0"/>
              <a:buNone/>
            </a:pPr>
            <a:r>
              <a:rPr lang="en-US" sz="2000" b="1" dirty="0">
                <a:latin typeface="Atlas Grotesk Black" pitchFamily="50" charset="0"/>
                <a:ea typeface="Helvetica Neue"/>
                <a:cs typeface="Helvetica Neue"/>
                <a:sym typeface="Helvetica Neue"/>
              </a:rPr>
              <a:t>Communication, collaboration and real-world connections</a:t>
            </a:r>
            <a:r>
              <a:rPr lang="en-US" sz="2000" dirty="0">
                <a:latin typeface="Atlas Grotesk Black" pitchFamily="50" charset="0"/>
                <a:ea typeface="Helvetica Neue Light"/>
                <a:cs typeface="Helvetica Neue Light"/>
                <a:sym typeface="Helvetica Neue Light"/>
              </a:rPr>
              <a:t> </a:t>
            </a:r>
            <a:r>
              <a:rPr lang="en-US" sz="2000" dirty="0">
                <a:latin typeface="Atlas Grotesk Regular" pitchFamily="50" charset="0"/>
                <a:ea typeface="Helvetica Neue Light"/>
                <a:cs typeface="Helvetica Neue Light"/>
                <a:sym typeface="Helvetica Neue Light"/>
              </a:rPr>
              <a:t>lead to profound learning.</a:t>
            </a:r>
            <a:endParaRPr lang="en-US" sz="1600" dirty="0">
              <a:latin typeface="Atlas Grotesk Regular" pitchFamily="50" charset="0"/>
            </a:endParaRPr>
          </a:p>
        </p:txBody>
      </p:sp>
      <p:grpSp>
        <p:nvGrpSpPr>
          <p:cNvPr id="22" name="Google Shape;97;p16">
            <a:extLst>
              <a:ext uri="{FF2B5EF4-FFF2-40B4-BE49-F238E27FC236}">
                <a16:creationId xmlns:a16="http://schemas.microsoft.com/office/drawing/2014/main" id="{DC4248E0-EB5F-4A5E-8F58-999CAF435798}"/>
              </a:ext>
            </a:extLst>
          </p:cNvPr>
          <p:cNvGrpSpPr/>
          <p:nvPr/>
        </p:nvGrpSpPr>
        <p:grpSpPr>
          <a:xfrm>
            <a:off x="6796653" y="3000375"/>
            <a:ext cx="173117" cy="1498587"/>
            <a:chOff x="5144075" y="1877185"/>
            <a:chExt cx="129000" cy="1116686"/>
          </a:xfrm>
          <a:solidFill>
            <a:srgbClr val="0025C0"/>
          </a:solidFill>
        </p:grpSpPr>
        <p:sp>
          <p:nvSpPr>
            <p:cNvPr id="23" name="Google Shape;98;p16">
              <a:extLst>
                <a:ext uri="{FF2B5EF4-FFF2-40B4-BE49-F238E27FC236}">
                  <a16:creationId xmlns:a16="http://schemas.microsoft.com/office/drawing/2014/main" id="{F63EBB47-CC78-4020-B19A-CEF92254F1B8}"/>
                </a:ext>
              </a:extLst>
            </p:cNvPr>
            <p:cNvSpPr/>
            <p:nvPr/>
          </p:nvSpPr>
          <p:spPr>
            <a:xfrm>
              <a:off x="5144075" y="2864871"/>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24" name="Google Shape;99;p16">
              <a:extLst>
                <a:ext uri="{FF2B5EF4-FFF2-40B4-BE49-F238E27FC236}">
                  <a16:creationId xmlns:a16="http://schemas.microsoft.com/office/drawing/2014/main" id="{7EDA8435-7614-417E-A512-6DCC4783949C}"/>
                </a:ext>
              </a:extLst>
            </p:cNvPr>
            <p:cNvCxnSpPr>
              <a:cxnSpLocks/>
            </p:cNvCxnSpPr>
            <p:nvPr/>
          </p:nvCxnSpPr>
          <p:spPr>
            <a:xfrm flipV="1">
              <a:off x="5208575" y="1877185"/>
              <a:ext cx="0" cy="987691"/>
            </a:xfrm>
            <a:prstGeom prst="straightConnector1">
              <a:avLst/>
            </a:prstGeom>
            <a:grpFill/>
            <a:ln w="9525" cap="flat" cmpd="sng">
              <a:solidFill>
                <a:srgbClr val="0025C0"/>
              </a:solidFill>
              <a:prstDash val="solid"/>
              <a:round/>
              <a:headEnd type="none" w="sm" len="sm"/>
              <a:tailEnd type="oval" w="med" len="med"/>
            </a:ln>
          </p:spPr>
        </p:cxnSp>
      </p:grpSp>
      <p:sp>
        <p:nvSpPr>
          <p:cNvPr id="25" name="Google Shape;100;p16">
            <a:extLst>
              <a:ext uri="{FF2B5EF4-FFF2-40B4-BE49-F238E27FC236}">
                <a16:creationId xmlns:a16="http://schemas.microsoft.com/office/drawing/2014/main" id="{E1662AB8-E663-4AD6-9CDD-9D7739C712C2}"/>
              </a:ext>
            </a:extLst>
          </p:cNvPr>
          <p:cNvSpPr txBox="1">
            <a:spLocks/>
          </p:cNvSpPr>
          <p:nvPr/>
        </p:nvSpPr>
        <p:spPr>
          <a:xfrm>
            <a:off x="6892219" y="2935362"/>
            <a:ext cx="2918033" cy="124626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Font typeface="Arial" panose="020B0604020202020204" pitchFamily="34" charset="0"/>
              <a:buNone/>
            </a:pPr>
            <a:r>
              <a:rPr lang="en-US" sz="2000" dirty="0">
                <a:latin typeface="Atlas Grotesk Regular" pitchFamily="50" charset="0"/>
                <a:ea typeface="Helvetica Neue Light"/>
                <a:cs typeface="Helvetica Neue Light"/>
                <a:sym typeface="Helvetica Neue Light"/>
              </a:rPr>
              <a:t>Education for the future provides for the </a:t>
            </a:r>
            <a:r>
              <a:rPr lang="en-US" sz="2000" b="1" dirty="0">
                <a:latin typeface="Atlas Grotesk Black" pitchFamily="50" charset="0"/>
                <a:ea typeface="Helvetica Neue"/>
                <a:cs typeface="Helvetica Neue"/>
                <a:sym typeface="Helvetica Neue"/>
              </a:rPr>
              <a:t>ability to learn and problem solve.</a:t>
            </a:r>
            <a:endParaRPr lang="en-US" sz="1600" b="1" dirty="0">
              <a:latin typeface="Atlas Grotesk Black" pitchFamily="50" charset="0"/>
            </a:endParaRPr>
          </a:p>
        </p:txBody>
      </p:sp>
      <p:grpSp>
        <p:nvGrpSpPr>
          <p:cNvPr id="26" name="Google Shape;101;p16">
            <a:extLst>
              <a:ext uri="{FF2B5EF4-FFF2-40B4-BE49-F238E27FC236}">
                <a16:creationId xmlns:a16="http://schemas.microsoft.com/office/drawing/2014/main" id="{D412C16F-0A03-4295-B6A0-3FE48191FEFC}"/>
              </a:ext>
            </a:extLst>
          </p:cNvPr>
          <p:cNvGrpSpPr/>
          <p:nvPr/>
        </p:nvGrpSpPr>
        <p:grpSpPr>
          <a:xfrm>
            <a:off x="8926315" y="4344028"/>
            <a:ext cx="173117" cy="1750170"/>
            <a:chOff x="6657900" y="2864871"/>
            <a:chExt cx="129000" cy="1304155"/>
          </a:xfrm>
          <a:solidFill>
            <a:srgbClr val="0025C0"/>
          </a:solidFill>
        </p:grpSpPr>
        <p:sp>
          <p:nvSpPr>
            <p:cNvPr id="27" name="Google Shape;102;p16">
              <a:extLst>
                <a:ext uri="{FF2B5EF4-FFF2-40B4-BE49-F238E27FC236}">
                  <a16:creationId xmlns:a16="http://schemas.microsoft.com/office/drawing/2014/main" id="{15D9B460-3603-4D5A-8DB2-AD197810C091}"/>
                </a:ext>
              </a:extLst>
            </p:cNvPr>
            <p:cNvSpPr/>
            <p:nvPr/>
          </p:nvSpPr>
          <p:spPr>
            <a:xfrm>
              <a:off x="6657900" y="2864871"/>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cxnSp>
          <p:nvCxnSpPr>
            <p:cNvPr id="28" name="Google Shape;103;p16">
              <a:extLst>
                <a:ext uri="{FF2B5EF4-FFF2-40B4-BE49-F238E27FC236}">
                  <a16:creationId xmlns:a16="http://schemas.microsoft.com/office/drawing/2014/main" id="{7361836F-127F-4E69-8295-C4D43E85931F}"/>
                </a:ext>
              </a:extLst>
            </p:cNvPr>
            <p:cNvCxnSpPr>
              <a:cxnSpLocks/>
              <a:stCxn id="27" idx="4"/>
            </p:cNvCxnSpPr>
            <p:nvPr/>
          </p:nvCxnSpPr>
          <p:spPr>
            <a:xfrm>
              <a:off x="6722400" y="2993871"/>
              <a:ext cx="0" cy="1175155"/>
            </a:xfrm>
            <a:prstGeom prst="straightConnector1">
              <a:avLst/>
            </a:prstGeom>
            <a:grpFill/>
            <a:ln w="9525" cap="flat" cmpd="sng">
              <a:solidFill>
                <a:srgbClr val="0025C0"/>
              </a:solidFill>
              <a:prstDash val="solid"/>
              <a:round/>
              <a:headEnd type="none" w="sm" len="sm"/>
              <a:tailEnd type="oval" w="med" len="med"/>
            </a:ln>
          </p:spPr>
        </p:cxnSp>
      </p:grpSp>
      <p:sp>
        <p:nvSpPr>
          <p:cNvPr id="29" name="Google Shape;104;p16">
            <a:extLst>
              <a:ext uri="{FF2B5EF4-FFF2-40B4-BE49-F238E27FC236}">
                <a16:creationId xmlns:a16="http://schemas.microsoft.com/office/drawing/2014/main" id="{B08E757A-B960-457A-B23A-9D55D211A66F}"/>
              </a:ext>
            </a:extLst>
          </p:cNvPr>
          <p:cNvSpPr txBox="1">
            <a:spLocks/>
          </p:cNvSpPr>
          <p:nvPr/>
        </p:nvSpPr>
        <p:spPr>
          <a:xfrm>
            <a:off x="9012874" y="4583234"/>
            <a:ext cx="2918034" cy="18269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Font typeface="Arial" panose="020B0604020202020204" pitchFamily="34" charset="0"/>
              <a:buNone/>
            </a:pPr>
            <a:r>
              <a:rPr lang="en-US" sz="2000" b="1" dirty="0">
                <a:latin typeface="Atlas Grotesk Black" pitchFamily="50" charset="0"/>
                <a:ea typeface="Helvetica Neue"/>
                <a:cs typeface="Helvetica Neue"/>
                <a:sym typeface="Helvetica Neue"/>
              </a:rPr>
              <a:t>Relevant, authentic, engaged learning </a:t>
            </a:r>
            <a:r>
              <a:rPr lang="en-US" sz="2000" dirty="0">
                <a:latin typeface="Atlas Grotesk Regular" pitchFamily="50" charset="0"/>
                <a:ea typeface="Helvetica Neue Light"/>
                <a:cs typeface="Helvetica Neue Light"/>
                <a:sym typeface="Helvetica Neue Light"/>
              </a:rPr>
              <a:t>provides the best opportunity for true growth.</a:t>
            </a:r>
            <a:endParaRPr lang="en-US" sz="1600" dirty="0">
              <a:latin typeface="Atlas Grotesk Regular" pitchFamily="50" charset="0"/>
            </a:endParaRPr>
          </a:p>
        </p:txBody>
      </p:sp>
    </p:spTree>
    <p:extLst>
      <p:ext uri="{BB962C8B-B14F-4D97-AF65-F5344CB8AC3E}">
        <p14:creationId xmlns:p14="http://schemas.microsoft.com/office/powerpoint/2010/main" val="334529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TABLE TALK…</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274832"/>
            <a:ext cx="9533843" cy="954107"/>
          </a:xfrm>
          <a:prstGeom prst="rect">
            <a:avLst/>
          </a:prstGeom>
          <a:noFill/>
        </p:spPr>
        <p:txBody>
          <a:bodyPr wrap="square" rtlCol="0">
            <a:spAutoFit/>
          </a:bodyPr>
          <a:lstStyle/>
          <a:p>
            <a:pPr lvl="0">
              <a:spcAft>
                <a:spcPts val="600"/>
              </a:spcAft>
            </a:pPr>
            <a:r>
              <a:rPr lang="en-US" sz="2800" dirty="0">
                <a:solidFill>
                  <a:prstClr val="black"/>
                </a:solidFill>
                <a:latin typeface="Atlas Grotesk Black" pitchFamily="50" charset="0"/>
              </a:rPr>
              <a:t>What do the roles of teachers look like based on Friendswood ISD beliefs about learning?</a:t>
            </a:r>
          </a:p>
        </p:txBody>
      </p:sp>
      <p:pic>
        <p:nvPicPr>
          <p:cNvPr id="7" name="Google Shape;111;p17">
            <a:extLst>
              <a:ext uri="{FF2B5EF4-FFF2-40B4-BE49-F238E27FC236}">
                <a16:creationId xmlns:a16="http://schemas.microsoft.com/office/drawing/2014/main" id="{57542B64-7BB3-4ADF-A701-15B54A8F10D4}"/>
              </a:ext>
            </a:extLst>
          </p:cNvPr>
          <p:cNvPicPr preferRelativeResize="0"/>
          <p:nvPr/>
        </p:nvPicPr>
        <p:blipFill>
          <a:blip r:embed="rId4">
            <a:alphaModFix/>
          </a:blip>
          <a:stretch>
            <a:fillRect/>
          </a:stretch>
        </p:blipFill>
        <p:spPr>
          <a:xfrm>
            <a:off x="3541564" y="2522279"/>
            <a:ext cx="6413110" cy="4008193"/>
          </a:xfrm>
          <a:prstGeom prst="rect">
            <a:avLst/>
          </a:prstGeom>
          <a:noFill/>
          <a:ln>
            <a:noFill/>
          </a:ln>
        </p:spPr>
      </p:pic>
    </p:spTree>
    <p:extLst>
      <p:ext uri="{BB962C8B-B14F-4D97-AF65-F5344CB8AC3E}">
        <p14:creationId xmlns:p14="http://schemas.microsoft.com/office/powerpoint/2010/main" val="309112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CHANGES IN INSTRUCTIONAL STRATEGIES</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817221"/>
            <a:ext cx="8153393" cy="446276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tlas Grotesk Regular" pitchFamily="50" charset="0"/>
              </a:rPr>
              <a:t>Collaboration/Cooperative Group Work </a:t>
            </a:r>
          </a:p>
          <a:p>
            <a:pPr marL="457200" indent="-457200">
              <a:spcAft>
                <a:spcPts val="1200"/>
              </a:spcAft>
              <a:buFont typeface="Arial" panose="020B0604020202020204" pitchFamily="34" charset="0"/>
              <a:buChar char="•"/>
            </a:pPr>
            <a:r>
              <a:rPr lang="en-US" sz="2800" dirty="0">
                <a:latin typeface="Atlas Grotesk Regular" pitchFamily="50" charset="0"/>
              </a:rPr>
              <a:t>Inquiry/Discovery</a:t>
            </a:r>
          </a:p>
          <a:p>
            <a:pPr marL="457200" indent="-457200">
              <a:spcAft>
                <a:spcPts val="1200"/>
              </a:spcAft>
              <a:buFont typeface="Arial" panose="020B0604020202020204" pitchFamily="34" charset="0"/>
              <a:buChar char="•"/>
            </a:pPr>
            <a:r>
              <a:rPr lang="en-US" sz="2800" dirty="0">
                <a:latin typeface="Atlas Grotesk Regular" pitchFamily="50" charset="0"/>
              </a:rPr>
              <a:t>Movement </a:t>
            </a:r>
          </a:p>
          <a:p>
            <a:pPr marL="457200" indent="-457200">
              <a:spcAft>
                <a:spcPts val="1200"/>
              </a:spcAft>
              <a:buFont typeface="Arial" panose="020B0604020202020204" pitchFamily="34" charset="0"/>
              <a:buChar char="•"/>
            </a:pPr>
            <a:r>
              <a:rPr lang="en-US" sz="2800" dirty="0">
                <a:latin typeface="Atlas Grotesk Regular" pitchFamily="50" charset="0"/>
              </a:rPr>
              <a:t>Ability to create</a:t>
            </a:r>
          </a:p>
          <a:p>
            <a:pPr marL="457200" indent="-457200">
              <a:spcAft>
                <a:spcPts val="1200"/>
              </a:spcAft>
              <a:buFont typeface="Arial" panose="020B0604020202020204" pitchFamily="34" charset="0"/>
              <a:buChar char="•"/>
            </a:pPr>
            <a:r>
              <a:rPr lang="en-US" sz="2800" dirty="0">
                <a:latin typeface="Atlas Grotesk Regular" pitchFamily="50" charset="0"/>
              </a:rPr>
              <a:t>Real world connection</a:t>
            </a:r>
          </a:p>
          <a:p>
            <a:pPr marL="457200" indent="-457200">
              <a:spcAft>
                <a:spcPts val="1200"/>
              </a:spcAft>
              <a:buFont typeface="Arial" panose="020B0604020202020204" pitchFamily="34" charset="0"/>
              <a:buChar char="•"/>
            </a:pPr>
            <a:r>
              <a:rPr lang="en-US" sz="2800" dirty="0">
                <a:latin typeface="Atlas Grotesk Regular" pitchFamily="50" charset="0"/>
              </a:rPr>
              <a:t>Personalized/Small </a:t>
            </a:r>
            <a:br>
              <a:rPr lang="en-US" sz="2800" dirty="0">
                <a:latin typeface="Atlas Grotesk Regular" pitchFamily="50" charset="0"/>
              </a:rPr>
            </a:br>
            <a:r>
              <a:rPr lang="en-US" sz="2800" dirty="0">
                <a:latin typeface="Atlas Grotesk Regular" pitchFamily="50" charset="0"/>
              </a:rPr>
              <a:t>Group Instruction </a:t>
            </a:r>
          </a:p>
          <a:p>
            <a:pPr marL="457200" indent="-457200">
              <a:spcAft>
                <a:spcPts val="1200"/>
              </a:spcAft>
              <a:buFont typeface="Arial" panose="020B0604020202020204" pitchFamily="34" charset="0"/>
              <a:buChar char="•"/>
            </a:pPr>
            <a:endParaRPr lang="en-US" sz="2800" dirty="0">
              <a:latin typeface="Atlas Grotesk Regular" pitchFamily="50" charset="0"/>
            </a:endParaRPr>
          </a:p>
        </p:txBody>
      </p:sp>
      <p:pic>
        <p:nvPicPr>
          <p:cNvPr id="7" name="Google Shape;117;p18">
            <a:extLst>
              <a:ext uri="{FF2B5EF4-FFF2-40B4-BE49-F238E27FC236}">
                <a16:creationId xmlns:a16="http://schemas.microsoft.com/office/drawing/2014/main" id="{B226FB81-650F-4C78-953D-06F10C91EF75}"/>
              </a:ext>
            </a:extLst>
          </p:cNvPr>
          <p:cNvPicPr preferRelativeResize="0"/>
          <p:nvPr/>
        </p:nvPicPr>
        <p:blipFill>
          <a:blip r:embed="rId4">
            <a:alphaModFix/>
          </a:blip>
          <a:stretch>
            <a:fillRect/>
          </a:stretch>
        </p:blipFill>
        <p:spPr>
          <a:xfrm>
            <a:off x="6808894" y="3029527"/>
            <a:ext cx="5027508" cy="3478113"/>
          </a:xfrm>
          <a:prstGeom prst="rect">
            <a:avLst/>
          </a:prstGeom>
          <a:noFill/>
          <a:ln>
            <a:noFill/>
          </a:ln>
        </p:spPr>
      </p:pic>
    </p:spTree>
    <p:extLst>
      <p:ext uri="{BB962C8B-B14F-4D97-AF65-F5344CB8AC3E}">
        <p14:creationId xmlns:p14="http://schemas.microsoft.com/office/powerpoint/2010/main" val="324542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CHANGES IN INSTRUCTIONAL STRATEGIES</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817221"/>
            <a:ext cx="9332186" cy="255454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tlas Grotesk Regular" pitchFamily="50" charset="0"/>
              </a:rPr>
              <a:t>Teacher Centered to Student Directed Learning </a:t>
            </a:r>
          </a:p>
          <a:p>
            <a:pPr marL="457200" indent="-457200">
              <a:spcAft>
                <a:spcPts val="1200"/>
              </a:spcAft>
              <a:buFont typeface="Arial" panose="020B0604020202020204" pitchFamily="34" charset="0"/>
              <a:buChar char="•"/>
            </a:pPr>
            <a:r>
              <a:rPr lang="en-US" sz="2800" dirty="0">
                <a:latin typeface="Atlas Grotesk Regular" pitchFamily="50" charset="0"/>
              </a:rPr>
              <a:t>Reciprocal</a:t>
            </a:r>
            <a:br>
              <a:rPr lang="en-US" sz="2800" dirty="0">
                <a:latin typeface="Atlas Grotesk Regular" pitchFamily="50" charset="0"/>
              </a:rPr>
            </a:br>
            <a:r>
              <a:rPr lang="en-US" sz="2800" dirty="0">
                <a:latin typeface="Atlas Grotesk Regular" pitchFamily="50" charset="0"/>
              </a:rPr>
              <a:t>(Peer Teaching)</a:t>
            </a:r>
          </a:p>
          <a:p>
            <a:pPr marL="457200" indent="-457200">
              <a:spcAft>
                <a:spcPts val="1200"/>
              </a:spcAft>
              <a:buFont typeface="Arial" panose="020B0604020202020204" pitchFamily="34" charset="0"/>
              <a:buChar char="•"/>
            </a:pPr>
            <a:r>
              <a:rPr lang="en-US" sz="2800" dirty="0">
                <a:latin typeface="Atlas Grotesk Regular" pitchFamily="50" charset="0"/>
              </a:rPr>
              <a:t>Project Based</a:t>
            </a:r>
            <a:br>
              <a:rPr lang="en-US" sz="2800" dirty="0">
                <a:latin typeface="Atlas Grotesk Regular" pitchFamily="50" charset="0"/>
              </a:rPr>
            </a:br>
            <a:r>
              <a:rPr lang="en-US" sz="2800" dirty="0">
                <a:latin typeface="Atlas Grotesk Regular" pitchFamily="50" charset="0"/>
              </a:rPr>
              <a:t>Learning </a:t>
            </a:r>
          </a:p>
        </p:txBody>
      </p:sp>
      <p:pic>
        <p:nvPicPr>
          <p:cNvPr id="8" name="Google Shape;123;p19">
            <a:extLst>
              <a:ext uri="{FF2B5EF4-FFF2-40B4-BE49-F238E27FC236}">
                <a16:creationId xmlns:a16="http://schemas.microsoft.com/office/drawing/2014/main" id="{ED752C5A-A7EF-4394-B239-2A27063D46F2}"/>
              </a:ext>
            </a:extLst>
          </p:cNvPr>
          <p:cNvPicPr preferRelativeResize="0"/>
          <p:nvPr/>
        </p:nvPicPr>
        <p:blipFill>
          <a:blip r:embed="rId4">
            <a:alphaModFix/>
          </a:blip>
          <a:stretch>
            <a:fillRect/>
          </a:stretch>
        </p:blipFill>
        <p:spPr>
          <a:xfrm>
            <a:off x="6227911" y="2623128"/>
            <a:ext cx="5603691" cy="3889414"/>
          </a:xfrm>
          <a:prstGeom prst="rect">
            <a:avLst/>
          </a:prstGeom>
          <a:noFill/>
          <a:ln>
            <a:noFill/>
          </a:ln>
        </p:spPr>
      </p:pic>
    </p:spTree>
    <p:extLst>
      <p:ext uri="{BB962C8B-B14F-4D97-AF65-F5344CB8AC3E}">
        <p14:creationId xmlns:p14="http://schemas.microsoft.com/office/powerpoint/2010/main" val="162423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a:cxnSpLocks/>
          </p:cNvCxnSpPr>
          <p:nvPr/>
        </p:nvCxnSpPr>
        <p:spPr>
          <a:xfrm flipH="1">
            <a:off x="1247775" y="-2123727"/>
            <a:ext cx="1" cy="92034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WHAT FRIENDSWOOD ISD BELIEVES ABOUT STUDENTS</a:t>
            </a:r>
          </a:p>
        </p:txBody>
      </p:sp>
      <p:cxnSp>
        <p:nvCxnSpPr>
          <p:cNvPr id="7" name="Google Shape;83;p16">
            <a:extLst>
              <a:ext uri="{FF2B5EF4-FFF2-40B4-BE49-F238E27FC236}">
                <a16:creationId xmlns:a16="http://schemas.microsoft.com/office/drawing/2014/main" id="{45E4429B-2296-4420-AAE5-5FB4363D4E8C}"/>
              </a:ext>
            </a:extLst>
          </p:cNvPr>
          <p:cNvCxnSpPr>
            <a:cxnSpLocks/>
          </p:cNvCxnSpPr>
          <p:nvPr/>
        </p:nvCxnSpPr>
        <p:spPr>
          <a:xfrm>
            <a:off x="1684276" y="4432128"/>
            <a:ext cx="10086393" cy="1"/>
          </a:xfrm>
          <a:prstGeom prst="straightConnector1">
            <a:avLst/>
          </a:prstGeom>
          <a:noFill/>
          <a:ln w="19050" cap="flat" cmpd="sng">
            <a:solidFill>
              <a:schemeClr val="dk1"/>
            </a:solidFill>
            <a:prstDash val="dot"/>
            <a:round/>
            <a:headEnd type="none" w="sm" len="sm"/>
            <a:tailEnd type="none" w="sm" len="sm"/>
          </a:ln>
        </p:spPr>
      </p:cxnSp>
      <p:grpSp>
        <p:nvGrpSpPr>
          <p:cNvPr id="14" name="Google Shape;89;p16">
            <a:extLst>
              <a:ext uri="{FF2B5EF4-FFF2-40B4-BE49-F238E27FC236}">
                <a16:creationId xmlns:a16="http://schemas.microsoft.com/office/drawing/2014/main" id="{4B4586FA-2AA7-4556-8E3D-C1BEF60F5F5C}"/>
              </a:ext>
            </a:extLst>
          </p:cNvPr>
          <p:cNvGrpSpPr/>
          <p:nvPr/>
        </p:nvGrpSpPr>
        <p:grpSpPr>
          <a:xfrm>
            <a:off x="2059526" y="2817090"/>
            <a:ext cx="173117" cy="1679547"/>
            <a:chOff x="1553050" y="1740015"/>
            <a:chExt cx="129000" cy="1251531"/>
          </a:xfrm>
          <a:solidFill>
            <a:srgbClr val="0025C0"/>
          </a:solidFill>
        </p:grpSpPr>
        <p:sp>
          <p:nvSpPr>
            <p:cNvPr id="15" name="Google Shape;90;p16">
              <a:extLst>
                <a:ext uri="{FF2B5EF4-FFF2-40B4-BE49-F238E27FC236}">
                  <a16:creationId xmlns:a16="http://schemas.microsoft.com/office/drawing/2014/main" id="{2CEC5239-2D5D-40E8-878C-9C7633678779}"/>
                </a:ext>
              </a:extLst>
            </p:cNvPr>
            <p:cNvSpPr/>
            <p:nvPr/>
          </p:nvSpPr>
          <p:spPr>
            <a:xfrm>
              <a:off x="1553050" y="2862546"/>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16" name="Google Shape;91;p16">
              <a:extLst>
                <a:ext uri="{FF2B5EF4-FFF2-40B4-BE49-F238E27FC236}">
                  <a16:creationId xmlns:a16="http://schemas.microsoft.com/office/drawing/2014/main" id="{701359F6-5DE7-4C65-99AC-1AE9DE5315F7}"/>
                </a:ext>
              </a:extLst>
            </p:cNvPr>
            <p:cNvCxnSpPr>
              <a:cxnSpLocks/>
              <a:stCxn id="15" idx="0"/>
            </p:cNvCxnSpPr>
            <p:nvPr/>
          </p:nvCxnSpPr>
          <p:spPr>
            <a:xfrm flipV="1">
              <a:off x="1617550" y="1740015"/>
              <a:ext cx="1" cy="1122531"/>
            </a:xfrm>
            <a:prstGeom prst="straightConnector1">
              <a:avLst/>
            </a:prstGeom>
            <a:grpFill/>
            <a:ln w="9525" cap="flat" cmpd="sng">
              <a:solidFill>
                <a:srgbClr val="0025C0"/>
              </a:solidFill>
              <a:prstDash val="solid"/>
              <a:round/>
              <a:headEnd type="none" w="sm" len="sm"/>
              <a:tailEnd type="oval" w="med" len="med"/>
            </a:ln>
          </p:spPr>
        </p:cxnSp>
      </p:grpSp>
      <p:sp>
        <p:nvSpPr>
          <p:cNvPr id="17" name="Google Shape;92;p16">
            <a:extLst>
              <a:ext uri="{FF2B5EF4-FFF2-40B4-BE49-F238E27FC236}">
                <a16:creationId xmlns:a16="http://schemas.microsoft.com/office/drawing/2014/main" id="{A9615C91-02B6-43DE-A763-889D7BE05EBA}"/>
              </a:ext>
            </a:extLst>
          </p:cNvPr>
          <p:cNvSpPr txBox="1">
            <a:spLocks/>
          </p:cNvSpPr>
          <p:nvPr/>
        </p:nvSpPr>
        <p:spPr>
          <a:xfrm>
            <a:off x="2185432" y="2914861"/>
            <a:ext cx="3530788" cy="124626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None/>
            </a:pPr>
            <a:r>
              <a:rPr lang="en-US" sz="2000" dirty="0">
                <a:latin typeface="Atlas Grotesk Regular" pitchFamily="50" charset="0"/>
                <a:ea typeface="Helvetica Neue Light"/>
                <a:cs typeface="Helvetica Neue Light"/>
                <a:sym typeface="Helvetica Neue Light"/>
              </a:rPr>
              <a:t>Education has a responsibility to value and support </a:t>
            </a:r>
            <a:r>
              <a:rPr lang="en-US" sz="2000" dirty="0">
                <a:latin typeface="Atlas Grotesk Black" pitchFamily="50" charset="0"/>
                <a:ea typeface="Helvetica Neue Light"/>
                <a:cs typeface="Helvetica Neue Light"/>
                <a:sym typeface="Helvetica Neue Light"/>
              </a:rPr>
              <a:t>all students’ dreams and aspirations.</a:t>
            </a:r>
          </a:p>
        </p:txBody>
      </p:sp>
      <p:grpSp>
        <p:nvGrpSpPr>
          <p:cNvPr id="18" name="Google Shape;93;p16">
            <a:extLst>
              <a:ext uri="{FF2B5EF4-FFF2-40B4-BE49-F238E27FC236}">
                <a16:creationId xmlns:a16="http://schemas.microsoft.com/office/drawing/2014/main" id="{AECA6091-7768-477A-A69C-9BF350DB14CD}"/>
              </a:ext>
            </a:extLst>
          </p:cNvPr>
          <p:cNvGrpSpPr/>
          <p:nvPr/>
        </p:nvGrpSpPr>
        <p:grpSpPr>
          <a:xfrm>
            <a:off x="5149255" y="4378829"/>
            <a:ext cx="173117" cy="1715369"/>
            <a:chOff x="3484800" y="2862533"/>
            <a:chExt cx="129000" cy="1278223"/>
          </a:xfrm>
          <a:solidFill>
            <a:srgbClr val="0025C0"/>
          </a:solidFill>
        </p:grpSpPr>
        <p:sp>
          <p:nvSpPr>
            <p:cNvPr id="19" name="Google Shape;94;p16">
              <a:extLst>
                <a:ext uri="{FF2B5EF4-FFF2-40B4-BE49-F238E27FC236}">
                  <a16:creationId xmlns:a16="http://schemas.microsoft.com/office/drawing/2014/main" id="{F59E71CB-2A01-49DA-8CCE-3026231E0247}"/>
                </a:ext>
              </a:extLst>
            </p:cNvPr>
            <p:cNvSpPr/>
            <p:nvPr/>
          </p:nvSpPr>
          <p:spPr>
            <a:xfrm>
              <a:off x="3484800" y="2862533"/>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20" name="Google Shape;95;p16">
              <a:extLst>
                <a:ext uri="{FF2B5EF4-FFF2-40B4-BE49-F238E27FC236}">
                  <a16:creationId xmlns:a16="http://schemas.microsoft.com/office/drawing/2014/main" id="{7407F395-6DE2-4D9F-A139-BFB2B53AEBD2}"/>
                </a:ext>
              </a:extLst>
            </p:cNvPr>
            <p:cNvCxnSpPr>
              <a:cxnSpLocks/>
            </p:cNvCxnSpPr>
            <p:nvPr/>
          </p:nvCxnSpPr>
          <p:spPr>
            <a:xfrm>
              <a:off x="3546200" y="2963242"/>
              <a:ext cx="0" cy="1177514"/>
            </a:xfrm>
            <a:prstGeom prst="straightConnector1">
              <a:avLst/>
            </a:prstGeom>
            <a:grpFill/>
            <a:ln w="9525" cap="flat" cmpd="sng">
              <a:solidFill>
                <a:srgbClr val="0025C0"/>
              </a:solidFill>
              <a:prstDash val="solid"/>
              <a:round/>
              <a:headEnd type="none" w="sm" len="sm"/>
              <a:tailEnd type="oval" w="med" len="med"/>
            </a:ln>
          </p:spPr>
        </p:cxnSp>
      </p:grpSp>
      <p:sp>
        <p:nvSpPr>
          <p:cNvPr id="21" name="Google Shape;96;p16">
            <a:extLst>
              <a:ext uri="{FF2B5EF4-FFF2-40B4-BE49-F238E27FC236}">
                <a16:creationId xmlns:a16="http://schemas.microsoft.com/office/drawing/2014/main" id="{100F3795-D05C-4B59-B16A-270749CE5C77}"/>
              </a:ext>
            </a:extLst>
          </p:cNvPr>
          <p:cNvSpPr txBox="1">
            <a:spLocks/>
          </p:cNvSpPr>
          <p:nvPr/>
        </p:nvSpPr>
        <p:spPr>
          <a:xfrm>
            <a:off x="5232464" y="4729325"/>
            <a:ext cx="4231479" cy="1229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None/>
            </a:pPr>
            <a:r>
              <a:rPr lang="en-US" sz="2000" b="1" dirty="0">
                <a:latin typeface="Atlas Grotesk Black" pitchFamily="50" charset="0"/>
                <a:ea typeface="Helvetica Neue"/>
                <a:cs typeface="Helvetica Neue"/>
                <a:sym typeface="Helvetica Neue"/>
              </a:rPr>
              <a:t>All students engage in meaningful authentic learning every day appropriate to their unique path. </a:t>
            </a:r>
          </a:p>
          <a:p>
            <a:pPr marL="0" marR="95250" indent="0">
              <a:spcBef>
                <a:spcPts val="0"/>
              </a:spcBef>
              <a:buNone/>
            </a:pPr>
            <a:endParaRPr lang="en-US" sz="2000" b="1" dirty="0">
              <a:latin typeface="Atlas Grotesk Black" pitchFamily="50" charset="0"/>
              <a:ea typeface="Helvetica Neue"/>
              <a:cs typeface="Helvetica Neue"/>
              <a:sym typeface="Helvetica Neue"/>
            </a:endParaRPr>
          </a:p>
        </p:txBody>
      </p:sp>
      <p:grpSp>
        <p:nvGrpSpPr>
          <p:cNvPr id="22" name="Google Shape;97;p16">
            <a:extLst>
              <a:ext uri="{FF2B5EF4-FFF2-40B4-BE49-F238E27FC236}">
                <a16:creationId xmlns:a16="http://schemas.microsoft.com/office/drawing/2014/main" id="{DC4248E0-EB5F-4A5E-8F58-999CAF435798}"/>
              </a:ext>
            </a:extLst>
          </p:cNvPr>
          <p:cNvGrpSpPr/>
          <p:nvPr/>
        </p:nvGrpSpPr>
        <p:grpSpPr>
          <a:xfrm>
            <a:off x="8953141" y="3197063"/>
            <a:ext cx="173117" cy="1301899"/>
            <a:chOff x="5144075" y="2023749"/>
            <a:chExt cx="129000" cy="970122"/>
          </a:xfrm>
          <a:solidFill>
            <a:srgbClr val="0025C0"/>
          </a:solidFill>
        </p:grpSpPr>
        <p:sp>
          <p:nvSpPr>
            <p:cNvPr id="23" name="Google Shape;98;p16">
              <a:extLst>
                <a:ext uri="{FF2B5EF4-FFF2-40B4-BE49-F238E27FC236}">
                  <a16:creationId xmlns:a16="http://schemas.microsoft.com/office/drawing/2014/main" id="{F63EBB47-CC78-4020-B19A-CEF92254F1B8}"/>
                </a:ext>
              </a:extLst>
            </p:cNvPr>
            <p:cNvSpPr/>
            <p:nvPr/>
          </p:nvSpPr>
          <p:spPr>
            <a:xfrm>
              <a:off x="5144075" y="2864871"/>
              <a:ext cx="129000" cy="1290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cxnSp>
          <p:nvCxnSpPr>
            <p:cNvPr id="24" name="Google Shape;99;p16">
              <a:extLst>
                <a:ext uri="{FF2B5EF4-FFF2-40B4-BE49-F238E27FC236}">
                  <a16:creationId xmlns:a16="http://schemas.microsoft.com/office/drawing/2014/main" id="{7EDA8435-7614-417E-A512-6DCC4783949C}"/>
                </a:ext>
              </a:extLst>
            </p:cNvPr>
            <p:cNvCxnSpPr>
              <a:cxnSpLocks/>
            </p:cNvCxnSpPr>
            <p:nvPr/>
          </p:nvCxnSpPr>
          <p:spPr>
            <a:xfrm flipV="1">
              <a:off x="5208575" y="2023749"/>
              <a:ext cx="0" cy="841127"/>
            </a:xfrm>
            <a:prstGeom prst="straightConnector1">
              <a:avLst/>
            </a:prstGeom>
            <a:grpFill/>
            <a:ln w="9525" cap="flat" cmpd="sng">
              <a:solidFill>
                <a:srgbClr val="0025C0"/>
              </a:solidFill>
              <a:prstDash val="solid"/>
              <a:round/>
              <a:headEnd type="none" w="sm" len="sm"/>
              <a:tailEnd type="oval" w="med" len="med"/>
            </a:ln>
          </p:spPr>
        </p:cxnSp>
      </p:grpSp>
      <p:sp>
        <p:nvSpPr>
          <p:cNvPr id="25" name="Google Shape;100;p16">
            <a:extLst>
              <a:ext uri="{FF2B5EF4-FFF2-40B4-BE49-F238E27FC236}">
                <a16:creationId xmlns:a16="http://schemas.microsoft.com/office/drawing/2014/main" id="{E1662AB8-E663-4AD6-9CDD-9D7739C712C2}"/>
              </a:ext>
            </a:extLst>
          </p:cNvPr>
          <p:cNvSpPr txBox="1">
            <a:spLocks/>
          </p:cNvSpPr>
          <p:nvPr/>
        </p:nvSpPr>
        <p:spPr>
          <a:xfrm>
            <a:off x="9048707" y="3197063"/>
            <a:ext cx="2918033" cy="96238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95250" indent="0">
              <a:spcBef>
                <a:spcPts val="0"/>
              </a:spcBef>
              <a:buNone/>
            </a:pPr>
            <a:r>
              <a:rPr lang="en-US" sz="2000" dirty="0">
                <a:latin typeface="Atlas Grotesk Regular" pitchFamily="50" charset="0"/>
                <a:ea typeface="Helvetica Neue Light"/>
                <a:cs typeface="Helvetica Neue Light"/>
                <a:sym typeface="Helvetica Neue Light"/>
              </a:rPr>
              <a:t>Learning is unique to an </a:t>
            </a:r>
            <a:r>
              <a:rPr lang="en-US" sz="2000" dirty="0">
                <a:latin typeface="Atlas Grotesk Black" pitchFamily="50" charset="0"/>
                <a:ea typeface="Helvetica Neue Light"/>
                <a:cs typeface="Helvetica Neue Light"/>
                <a:sym typeface="Helvetica Neue Light"/>
              </a:rPr>
              <a:t>individual’s passions and needs.</a:t>
            </a:r>
          </a:p>
        </p:txBody>
      </p:sp>
    </p:spTree>
    <p:extLst>
      <p:ext uri="{BB962C8B-B14F-4D97-AF65-F5344CB8AC3E}">
        <p14:creationId xmlns:p14="http://schemas.microsoft.com/office/powerpoint/2010/main" val="209487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TABLE TALK…</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274832"/>
            <a:ext cx="9533843" cy="2092881"/>
          </a:xfrm>
          <a:prstGeom prst="rect">
            <a:avLst/>
          </a:prstGeom>
          <a:noFill/>
        </p:spPr>
        <p:txBody>
          <a:bodyPr wrap="square" rtlCol="0">
            <a:spAutoFit/>
          </a:bodyPr>
          <a:lstStyle/>
          <a:p>
            <a:pPr lvl="0">
              <a:spcAft>
                <a:spcPts val="600"/>
              </a:spcAft>
            </a:pPr>
            <a:r>
              <a:rPr lang="en-US" sz="2800" dirty="0">
                <a:solidFill>
                  <a:prstClr val="black"/>
                </a:solidFill>
                <a:latin typeface="Atlas Grotesk Black" pitchFamily="50" charset="0"/>
              </a:rPr>
              <a:t>What do learning spaces look like that support Friendswood ISD beliefs?</a:t>
            </a:r>
          </a:p>
          <a:p>
            <a:pPr lvl="0">
              <a:spcAft>
                <a:spcPts val="600"/>
              </a:spcAft>
            </a:pPr>
            <a:endParaRPr lang="en-US" sz="500" dirty="0">
              <a:solidFill>
                <a:prstClr val="black"/>
              </a:solidFill>
              <a:latin typeface="Atlas Grotesk Black" pitchFamily="50" charset="0"/>
            </a:endParaRPr>
          </a:p>
          <a:p>
            <a:pPr lvl="0">
              <a:spcAft>
                <a:spcPts val="600"/>
              </a:spcAft>
            </a:pPr>
            <a:r>
              <a:rPr lang="en-US" sz="2800" dirty="0">
                <a:solidFill>
                  <a:prstClr val="black"/>
                </a:solidFill>
                <a:latin typeface="Atlas Grotesk Black" pitchFamily="50" charset="0"/>
              </a:rPr>
              <a:t>What do learning opportunities look like based on these beliefs?</a:t>
            </a:r>
          </a:p>
        </p:txBody>
      </p:sp>
      <p:pic>
        <p:nvPicPr>
          <p:cNvPr id="7" name="Google Shape;150;p21">
            <a:extLst>
              <a:ext uri="{FF2B5EF4-FFF2-40B4-BE49-F238E27FC236}">
                <a16:creationId xmlns:a16="http://schemas.microsoft.com/office/drawing/2014/main" id="{354F16C7-5AA0-49A0-9332-DD9F80030F11}"/>
              </a:ext>
            </a:extLst>
          </p:cNvPr>
          <p:cNvPicPr preferRelativeResize="0"/>
          <p:nvPr/>
        </p:nvPicPr>
        <p:blipFill>
          <a:blip r:embed="rId4">
            <a:alphaModFix/>
          </a:blip>
          <a:stretch>
            <a:fillRect/>
          </a:stretch>
        </p:blipFill>
        <p:spPr>
          <a:xfrm>
            <a:off x="2161639" y="3429001"/>
            <a:ext cx="9017568" cy="3131100"/>
          </a:xfrm>
          <a:prstGeom prst="rect">
            <a:avLst/>
          </a:prstGeom>
          <a:noFill/>
          <a:ln>
            <a:noFill/>
          </a:ln>
        </p:spPr>
      </p:pic>
    </p:spTree>
    <p:extLst>
      <p:ext uri="{BB962C8B-B14F-4D97-AF65-F5344CB8AC3E}">
        <p14:creationId xmlns:p14="http://schemas.microsoft.com/office/powerpoint/2010/main" val="335568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10172697" cy="707886"/>
          </a:xfrm>
          <a:prstGeom prst="rect">
            <a:avLst/>
          </a:prstGeom>
          <a:noFill/>
        </p:spPr>
        <p:txBody>
          <a:bodyPr wrap="square" rtlCol="0">
            <a:spAutoFit/>
          </a:bodyPr>
          <a:lstStyle/>
          <a:p>
            <a:r>
              <a:rPr lang="en-US" sz="4000" dirty="0">
                <a:solidFill>
                  <a:srgbClr val="0025C0"/>
                </a:solidFill>
                <a:latin typeface="Atlas Grotesk Black" pitchFamily="50" charset="0"/>
              </a:rPr>
              <a:t>CURRENT LEARNING OPPORTUNITIES</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312505"/>
            <a:ext cx="9753599" cy="5216813"/>
          </a:xfrm>
          <a:prstGeom prst="rect">
            <a:avLst/>
          </a:prstGeom>
          <a:noFill/>
        </p:spPr>
        <p:txBody>
          <a:bodyPr wrap="square" rtlCol="0">
            <a:spAutoFit/>
          </a:bodyPr>
          <a:lstStyle/>
          <a:p>
            <a:pPr lvl="0">
              <a:spcAft>
                <a:spcPts val="600"/>
              </a:spcAft>
            </a:pPr>
            <a:r>
              <a:rPr lang="en-US" sz="2800" dirty="0">
                <a:solidFill>
                  <a:prstClr val="black"/>
                </a:solidFill>
                <a:latin typeface="Atlas Grotesk Black" pitchFamily="50" charset="0"/>
              </a:rPr>
              <a:t>CORE SUBJECTS</a:t>
            </a:r>
          </a:p>
          <a:p>
            <a:pPr marL="457200" indent="-457200">
              <a:spcAft>
                <a:spcPts val="600"/>
              </a:spcAft>
              <a:buFont typeface="Arial" panose="020B0604020202020204" pitchFamily="34" charset="0"/>
              <a:buChar char="•"/>
            </a:pPr>
            <a:r>
              <a:rPr lang="en-US" sz="2400" dirty="0">
                <a:latin typeface="Atlas Grotesk Regular" pitchFamily="50" charset="0"/>
              </a:rPr>
              <a:t>English, Math, Science, Social Studies</a:t>
            </a:r>
          </a:p>
          <a:p>
            <a:pPr marL="457200" indent="-457200">
              <a:spcAft>
                <a:spcPts val="600"/>
              </a:spcAft>
              <a:buFont typeface="Arial" panose="020B0604020202020204" pitchFamily="34" charset="0"/>
              <a:buChar char="•"/>
            </a:pPr>
            <a:endParaRPr lang="en-US" sz="1100" dirty="0">
              <a:latin typeface="Atlas Grotesk Regular" pitchFamily="50" charset="0"/>
            </a:endParaRPr>
          </a:p>
          <a:p>
            <a:pPr lvl="0">
              <a:spcAft>
                <a:spcPts val="600"/>
              </a:spcAft>
            </a:pPr>
            <a:r>
              <a:rPr lang="en-US" sz="2800" dirty="0">
                <a:solidFill>
                  <a:prstClr val="black"/>
                </a:solidFill>
                <a:latin typeface="Atlas Grotesk Black" pitchFamily="50" charset="0"/>
              </a:rPr>
              <a:t>FINE ARTS/ELECTIVES</a:t>
            </a:r>
          </a:p>
          <a:p>
            <a:pPr marL="457200" indent="-457200">
              <a:spcAft>
                <a:spcPts val="600"/>
              </a:spcAft>
              <a:buFont typeface="Arial" panose="020B0604020202020204" pitchFamily="34" charset="0"/>
              <a:buChar char="•"/>
            </a:pPr>
            <a:r>
              <a:rPr lang="en-US" sz="2400" dirty="0">
                <a:latin typeface="Atlas Grotesk Regular" pitchFamily="50" charset="0"/>
              </a:rPr>
              <a:t>Athletics/Athletic Training, Art, Band, Choir, Dance, Debate, Health, Physical Education, Speech, Theatre, World Languages</a:t>
            </a:r>
          </a:p>
          <a:p>
            <a:pPr lvl="0">
              <a:spcAft>
                <a:spcPts val="600"/>
              </a:spcAft>
            </a:pPr>
            <a:endParaRPr lang="en-US" sz="1100" dirty="0">
              <a:solidFill>
                <a:prstClr val="black"/>
              </a:solidFill>
              <a:latin typeface="Atlas Grotesk Black" pitchFamily="50" charset="0"/>
            </a:endParaRPr>
          </a:p>
          <a:p>
            <a:pPr lvl="0">
              <a:spcAft>
                <a:spcPts val="600"/>
              </a:spcAft>
            </a:pPr>
            <a:r>
              <a:rPr lang="en-US" sz="2800" dirty="0">
                <a:solidFill>
                  <a:prstClr val="black"/>
                </a:solidFill>
                <a:latin typeface="Atlas Grotesk Black" pitchFamily="50" charset="0"/>
              </a:rPr>
              <a:t>CAREER AND TECHNICAL EDUCATION (CTE)</a:t>
            </a:r>
          </a:p>
          <a:p>
            <a:pPr marL="457200" indent="-457200">
              <a:spcAft>
                <a:spcPts val="600"/>
              </a:spcAft>
              <a:buFont typeface="Arial" panose="020B0604020202020204" pitchFamily="34" charset="0"/>
              <a:buChar char="•"/>
            </a:pPr>
            <a:r>
              <a:rPr lang="en-US" sz="2400" dirty="0">
                <a:latin typeface="Atlas Grotesk Regular" pitchFamily="50" charset="0"/>
              </a:rPr>
              <a:t>Agriculture, Arts/Audio/Visual and Communications, Business and Finance, Hospitality, Marketing, Education and Training, Health Science, Law/Public Safety/Corrections/</a:t>
            </a:r>
            <a:br>
              <a:rPr lang="en-US" sz="2400" dirty="0">
                <a:latin typeface="Atlas Grotesk Regular" pitchFamily="50" charset="0"/>
              </a:rPr>
            </a:br>
            <a:r>
              <a:rPr lang="en-US" sz="2400" dirty="0">
                <a:latin typeface="Atlas Grotesk Regular" pitchFamily="50" charset="0"/>
              </a:rPr>
              <a:t>Security, STEM (Science, Technology, Engineering, Mathematics), Computer Science and Tech Applications</a:t>
            </a:r>
          </a:p>
        </p:txBody>
      </p:sp>
    </p:spTree>
    <p:extLst>
      <p:ext uri="{BB962C8B-B14F-4D97-AF65-F5344CB8AC3E}">
        <p14:creationId xmlns:p14="http://schemas.microsoft.com/office/powerpoint/2010/main" val="62511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CURRENT PATHWAYS</a:t>
            </a:r>
            <a:br>
              <a:rPr lang="en-US" sz="4000" dirty="0">
                <a:solidFill>
                  <a:srgbClr val="0025C0"/>
                </a:solidFill>
                <a:latin typeface="Atlas Grotesk Black" pitchFamily="50" charset="0"/>
              </a:rPr>
            </a:br>
            <a:r>
              <a:rPr lang="en-US" sz="4000" dirty="0">
                <a:solidFill>
                  <a:srgbClr val="0025C0"/>
                </a:solidFill>
                <a:latin typeface="Atlas Grotesk Black" pitchFamily="50" charset="0"/>
              </a:rPr>
              <a:t>LIMITED BY SPACE</a:t>
            </a:r>
          </a:p>
        </p:txBody>
      </p:sp>
      <p:sp>
        <p:nvSpPr>
          <p:cNvPr id="8" name="Google Shape;164;p23">
            <a:extLst>
              <a:ext uri="{FF2B5EF4-FFF2-40B4-BE49-F238E27FC236}">
                <a16:creationId xmlns:a16="http://schemas.microsoft.com/office/drawing/2014/main" id="{213B2E95-4B40-442E-ADB9-7C0F3E2E9136}"/>
              </a:ext>
            </a:extLst>
          </p:cNvPr>
          <p:cNvSpPr/>
          <p:nvPr/>
        </p:nvSpPr>
        <p:spPr>
          <a:xfrm>
            <a:off x="2083892" y="2139210"/>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p23">
            <a:extLst>
              <a:ext uri="{FF2B5EF4-FFF2-40B4-BE49-F238E27FC236}">
                <a16:creationId xmlns:a16="http://schemas.microsoft.com/office/drawing/2014/main" id="{77D0E8EC-E8A6-490A-981F-AED25B82118A}"/>
              </a:ext>
            </a:extLst>
          </p:cNvPr>
          <p:cNvSpPr txBox="1">
            <a:spLocks/>
          </p:cNvSpPr>
          <p:nvPr/>
        </p:nvSpPr>
        <p:spPr>
          <a:xfrm>
            <a:off x="2281739" y="2299335"/>
            <a:ext cx="2484300" cy="82235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HEALTH SCIENCES</a:t>
            </a:r>
          </a:p>
        </p:txBody>
      </p:sp>
      <p:sp>
        <p:nvSpPr>
          <p:cNvPr id="16" name="Google Shape;170;p23">
            <a:extLst>
              <a:ext uri="{FF2B5EF4-FFF2-40B4-BE49-F238E27FC236}">
                <a16:creationId xmlns:a16="http://schemas.microsoft.com/office/drawing/2014/main" id="{F212FC70-A3A1-4E12-9317-2D5CDDABA239}"/>
              </a:ext>
            </a:extLst>
          </p:cNvPr>
          <p:cNvSpPr txBox="1">
            <a:spLocks/>
          </p:cNvSpPr>
          <p:nvPr/>
        </p:nvSpPr>
        <p:spPr>
          <a:xfrm>
            <a:off x="4716484" y="3908912"/>
            <a:ext cx="2484300" cy="411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a:solidFill>
                  <a:schemeClr val="lt1"/>
                </a:solidFill>
              </a:rPr>
              <a:t>Culinary</a:t>
            </a:r>
          </a:p>
        </p:txBody>
      </p:sp>
      <p:pic>
        <p:nvPicPr>
          <p:cNvPr id="21" name="Google Shape;175;p23">
            <a:extLst>
              <a:ext uri="{FF2B5EF4-FFF2-40B4-BE49-F238E27FC236}">
                <a16:creationId xmlns:a16="http://schemas.microsoft.com/office/drawing/2014/main" id="{76B2B5F4-196C-41DF-A04F-E6AFECF30DE7}"/>
              </a:ext>
            </a:extLst>
          </p:cNvPr>
          <p:cNvPicPr preferRelativeResize="0"/>
          <p:nvPr/>
        </p:nvPicPr>
        <p:blipFill>
          <a:blip r:embed="rId4">
            <a:alphaModFix/>
          </a:blip>
          <a:stretch>
            <a:fillRect/>
          </a:stretch>
        </p:blipFill>
        <p:spPr>
          <a:xfrm>
            <a:off x="2328983" y="3219549"/>
            <a:ext cx="2387501" cy="1790626"/>
          </a:xfrm>
          <a:prstGeom prst="rect">
            <a:avLst/>
          </a:prstGeom>
          <a:noFill/>
          <a:ln>
            <a:noFill/>
          </a:ln>
        </p:spPr>
      </p:pic>
      <p:sp>
        <p:nvSpPr>
          <p:cNvPr id="26" name="Google Shape;164;p23">
            <a:extLst>
              <a:ext uri="{FF2B5EF4-FFF2-40B4-BE49-F238E27FC236}">
                <a16:creationId xmlns:a16="http://schemas.microsoft.com/office/drawing/2014/main" id="{04F0BDFC-FAE7-45C4-9AB9-F491029F6DDA}"/>
              </a:ext>
            </a:extLst>
          </p:cNvPr>
          <p:cNvSpPr/>
          <p:nvPr/>
        </p:nvSpPr>
        <p:spPr>
          <a:xfrm>
            <a:off x="5249690" y="2139210"/>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p23">
            <a:extLst>
              <a:ext uri="{FF2B5EF4-FFF2-40B4-BE49-F238E27FC236}">
                <a16:creationId xmlns:a16="http://schemas.microsoft.com/office/drawing/2014/main" id="{D659742C-B3D0-4678-9692-8C1BD69B8F4B}"/>
              </a:ext>
            </a:extLst>
          </p:cNvPr>
          <p:cNvSpPr txBox="1">
            <a:spLocks/>
          </p:cNvSpPr>
          <p:nvPr/>
        </p:nvSpPr>
        <p:spPr>
          <a:xfrm>
            <a:off x="5447537" y="2451166"/>
            <a:ext cx="2484300" cy="411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CULINARY</a:t>
            </a:r>
          </a:p>
        </p:txBody>
      </p:sp>
      <p:pic>
        <p:nvPicPr>
          <p:cNvPr id="22" name="Google Shape;176;p23">
            <a:extLst>
              <a:ext uri="{FF2B5EF4-FFF2-40B4-BE49-F238E27FC236}">
                <a16:creationId xmlns:a16="http://schemas.microsoft.com/office/drawing/2014/main" id="{27914963-AA7C-4203-9012-858A3711F43F}"/>
              </a:ext>
            </a:extLst>
          </p:cNvPr>
          <p:cNvPicPr preferRelativeResize="0"/>
          <p:nvPr/>
        </p:nvPicPr>
        <p:blipFill rotWithShape="1">
          <a:blip r:embed="rId5">
            <a:alphaModFix/>
          </a:blip>
          <a:srcRect l="4293" r="6818"/>
          <a:stretch/>
        </p:blipFill>
        <p:spPr>
          <a:xfrm>
            <a:off x="5490155" y="3229696"/>
            <a:ext cx="2387501" cy="1790626"/>
          </a:xfrm>
          <a:prstGeom prst="rect">
            <a:avLst/>
          </a:prstGeom>
          <a:noFill/>
          <a:ln>
            <a:noFill/>
          </a:ln>
        </p:spPr>
      </p:pic>
      <p:sp>
        <p:nvSpPr>
          <p:cNvPr id="29" name="Google Shape;164;p23">
            <a:extLst>
              <a:ext uri="{FF2B5EF4-FFF2-40B4-BE49-F238E27FC236}">
                <a16:creationId xmlns:a16="http://schemas.microsoft.com/office/drawing/2014/main" id="{36A01D4B-23D0-4E28-B58A-92090DF1BCB8}"/>
              </a:ext>
            </a:extLst>
          </p:cNvPr>
          <p:cNvSpPr/>
          <p:nvPr/>
        </p:nvSpPr>
        <p:spPr>
          <a:xfrm>
            <a:off x="8403220" y="2126738"/>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6;p23">
            <a:extLst>
              <a:ext uri="{FF2B5EF4-FFF2-40B4-BE49-F238E27FC236}">
                <a16:creationId xmlns:a16="http://schemas.microsoft.com/office/drawing/2014/main" id="{FB02C7D8-B0A7-4417-90E7-AF2077B40EBD}"/>
              </a:ext>
            </a:extLst>
          </p:cNvPr>
          <p:cNvSpPr txBox="1">
            <a:spLocks/>
          </p:cNvSpPr>
          <p:nvPr/>
        </p:nvSpPr>
        <p:spPr>
          <a:xfrm>
            <a:off x="8601067" y="2438694"/>
            <a:ext cx="2484300" cy="411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ROBOTICS</a:t>
            </a:r>
          </a:p>
        </p:txBody>
      </p:sp>
      <p:pic>
        <p:nvPicPr>
          <p:cNvPr id="32" name="Google Shape;177;p23">
            <a:extLst>
              <a:ext uri="{FF2B5EF4-FFF2-40B4-BE49-F238E27FC236}">
                <a16:creationId xmlns:a16="http://schemas.microsoft.com/office/drawing/2014/main" id="{F4333C36-2CF0-4539-B734-F01FE1C30A25}"/>
              </a:ext>
            </a:extLst>
          </p:cNvPr>
          <p:cNvPicPr preferRelativeResize="0"/>
          <p:nvPr/>
        </p:nvPicPr>
        <p:blipFill>
          <a:blip r:embed="rId6">
            <a:alphaModFix/>
          </a:blip>
          <a:stretch>
            <a:fillRect/>
          </a:stretch>
        </p:blipFill>
        <p:spPr>
          <a:xfrm>
            <a:off x="8643686" y="3217249"/>
            <a:ext cx="2387500" cy="1790601"/>
          </a:xfrm>
          <a:prstGeom prst="rect">
            <a:avLst/>
          </a:prstGeom>
          <a:noFill/>
          <a:ln>
            <a:noFill/>
          </a:ln>
        </p:spPr>
      </p:pic>
    </p:spTree>
    <p:extLst>
      <p:ext uri="{BB962C8B-B14F-4D97-AF65-F5344CB8AC3E}">
        <p14:creationId xmlns:p14="http://schemas.microsoft.com/office/powerpoint/2010/main" val="19491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may contain: 3 people, beard and outdoor">
            <a:extLst>
              <a:ext uri="{FF2B5EF4-FFF2-40B4-BE49-F238E27FC236}">
                <a16:creationId xmlns:a16="http://schemas.microsoft.com/office/drawing/2014/main" id="{9BAD87D8-9D72-47A7-A63F-FBE02B8C6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38" b="14062"/>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F989-8B2B-4E6A-9403-2D745812BD4F}"/>
              </a:ext>
            </a:extLst>
          </p:cNvPr>
          <p:cNvSpPr/>
          <p:nvPr/>
        </p:nvSpPr>
        <p:spPr>
          <a:xfrm>
            <a:off x="0" y="0"/>
            <a:ext cx="12192000" cy="6857999"/>
          </a:xfrm>
          <a:prstGeom prst="rect">
            <a:avLst/>
          </a:prstGeom>
          <a:solidFill>
            <a:srgbClr val="002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FF3E28-3506-4D33-BD74-349878F0417F}"/>
              </a:ext>
            </a:extLst>
          </p:cNvPr>
          <p:cNvCxnSpPr/>
          <p:nvPr/>
        </p:nvCxnSpPr>
        <p:spPr>
          <a:xfrm>
            <a:off x="1247775"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57" y="2829674"/>
            <a:ext cx="1198652" cy="1198652"/>
          </a:xfrm>
          <a:prstGeom prst="rect">
            <a:avLst/>
          </a:prstGeom>
        </p:spPr>
      </p:pic>
      <p:sp>
        <p:nvSpPr>
          <p:cNvPr id="13" name="TextBox 12">
            <a:extLst>
              <a:ext uri="{FF2B5EF4-FFF2-40B4-BE49-F238E27FC236}">
                <a16:creationId xmlns:a16="http://schemas.microsoft.com/office/drawing/2014/main" id="{AFE68A6E-668E-4BA8-9BA6-83D74521CD1D}"/>
              </a:ext>
            </a:extLst>
          </p:cNvPr>
          <p:cNvSpPr txBox="1"/>
          <p:nvPr/>
        </p:nvSpPr>
        <p:spPr>
          <a:xfrm>
            <a:off x="2095500" y="2875002"/>
            <a:ext cx="9457639" cy="1107996"/>
          </a:xfrm>
          <a:prstGeom prst="rect">
            <a:avLst/>
          </a:prstGeom>
          <a:noFill/>
        </p:spPr>
        <p:txBody>
          <a:bodyPr wrap="square" rtlCol="0">
            <a:spAutoFit/>
          </a:bodyPr>
          <a:lstStyle/>
          <a:p>
            <a:r>
              <a:rPr lang="en-US" sz="6600" dirty="0">
                <a:solidFill>
                  <a:schemeClr val="bg1"/>
                </a:solidFill>
                <a:latin typeface="Atlas Grotesk Black" pitchFamily="50" charset="0"/>
              </a:rPr>
              <a:t>WELCOME</a:t>
            </a:r>
          </a:p>
        </p:txBody>
      </p:sp>
    </p:spTree>
    <p:extLst>
      <p:ext uri="{BB962C8B-B14F-4D97-AF65-F5344CB8AC3E}">
        <p14:creationId xmlns:p14="http://schemas.microsoft.com/office/powerpoint/2010/main" val="273868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CURRENT PATHWAYS</a:t>
            </a:r>
            <a:br>
              <a:rPr lang="en-US" sz="4000" dirty="0">
                <a:solidFill>
                  <a:srgbClr val="0025C0"/>
                </a:solidFill>
                <a:latin typeface="Atlas Grotesk Black" pitchFamily="50" charset="0"/>
              </a:rPr>
            </a:br>
            <a:r>
              <a:rPr lang="en-US" sz="4000" dirty="0">
                <a:solidFill>
                  <a:srgbClr val="0025C0"/>
                </a:solidFill>
                <a:latin typeface="Atlas Grotesk Black" pitchFamily="50" charset="0"/>
              </a:rPr>
              <a:t>LIMITED BY SPACE</a:t>
            </a:r>
          </a:p>
        </p:txBody>
      </p:sp>
      <p:sp>
        <p:nvSpPr>
          <p:cNvPr id="8" name="Google Shape;164;p23">
            <a:extLst>
              <a:ext uri="{FF2B5EF4-FFF2-40B4-BE49-F238E27FC236}">
                <a16:creationId xmlns:a16="http://schemas.microsoft.com/office/drawing/2014/main" id="{213B2E95-4B40-442E-ADB9-7C0F3E2E9136}"/>
              </a:ext>
            </a:extLst>
          </p:cNvPr>
          <p:cNvSpPr/>
          <p:nvPr/>
        </p:nvSpPr>
        <p:spPr>
          <a:xfrm>
            <a:off x="2083892" y="2139210"/>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p23">
            <a:extLst>
              <a:ext uri="{FF2B5EF4-FFF2-40B4-BE49-F238E27FC236}">
                <a16:creationId xmlns:a16="http://schemas.microsoft.com/office/drawing/2014/main" id="{77D0E8EC-E8A6-490A-981F-AED25B82118A}"/>
              </a:ext>
            </a:extLst>
          </p:cNvPr>
          <p:cNvSpPr txBox="1">
            <a:spLocks/>
          </p:cNvSpPr>
          <p:nvPr/>
        </p:nvSpPr>
        <p:spPr>
          <a:xfrm>
            <a:off x="2188950" y="2299335"/>
            <a:ext cx="2682147" cy="82235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AUDIO/VISUAL PRODUCTION</a:t>
            </a:r>
          </a:p>
        </p:txBody>
      </p:sp>
      <p:sp>
        <p:nvSpPr>
          <p:cNvPr id="16" name="Google Shape;170;p23">
            <a:extLst>
              <a:ext uri="{FF2B5EF4-FFF2-40B4-BE49-F238E27FC236}">
                <a16:creationId xmlns:a16="http://schemas.microsoft.com/office/drawing/2014/main" id="{F212FC70-A3A1-4E12-9317-2D5CDDABA239}"/>
              </a:ext>
            </a:extLst>
          </p:cNvPr>
          <p:cNvSpPr txBox="1">
            <a:spLocks/>
          </p:cNvSpPr>
          <p:nvPr/>
        </p:nvSpPr>
        <p:spPr>
          <a:xfrm>
            <a:off x="4716484" y="3908912"/>
            <a:ext cx="2484300" cy="411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a:solidFill>
                  <a:schemeClr val="lt1"/>
                </a:solidFill>
              </a:rPr>
              <a:t>Culinary</a:t>
            </a:r>
          </a:p>
        </p:txBody>
      </p:sp>
      <p:sp>
        <p:nvSpPr>
          <p:cNvPr id="26" name="Google Shape;164;p23">
            <a:extLst>
              <a:ext uri="{FF2B5EF4-FFF2-40B4-BE49-F238E27FC236}">
                <a16:creationId xmlns:a16="http://schemas.microsoft.com/office/drawing/2014/main" id="{04F0BDFC-FAE7-45C4-9AB9-F491029F6DDA}"/>
              </a:ext>
            </a:extLst>
          </p:cNvPr>
          <p:cNvSpPr/>
          <p:nvPr/>
        </p:nvSpPr>
        <p:spPr>
          <a:xfrm>
            <a:off x="5249690" y="2139210"/>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p23">
            <a:extLst>
              <a:ext uri="{FF2B5EF4-FFF2-40B4-BE49-F238E27FC236}">
                <a16:creationId xmlns:a16="http://schemas.microsoft.com/office/drawing/2014/main" id="{D659742C-B3D0-4678-9692-8C1BD69B8F4B}"/>
              </a:ext>
            </a:extLst>
          </p:cNvPr>
          <p:cNvSpPr txBox="1">
            <a:spLocks/>
          </p:cNvSpPr>
          <p:nvPr/>
        </p:nvSpPr>
        <p:spPr>
          <a:xfrm>
            <a:off x="5447537" y="2299335"/>
            <a:ext cx="2484300" cy="79406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COMPUTER SCIENCE</a:t>
            </a:r>
          </a:p>
        </p:txBody>
      </p:sp>
      <p:sp>
        <p:nvSpPr>
          <p:cNvPr id="29" name="Google Shape;164;p23">
            <a:extLst>
              <a:ext uri="{FF2B5EF4-FFF2-40B4-BE49-F238E27FC236}">
                <a16:creationId xmlns:a16="http://schemas.microsoft.com/office/drawing/2014/main" id="{36A01D4B-23D0-4E28-B58A-92090DF1BCB8}"/>
              </a:ext>
            </a:extLst>
          </p:cNvPr>
          <p:cNvSpPr/>
          <p:nvPr/>
        </p:nvSpPr>
        <p:spPr>
          <a:xfrm>
            <a:off x="8403220" y="2126738"/>
            <a:ext cx="2879994" cy="3086700"/>
          </a:xfrm>
          <a:prstGeom prst="rect">
            <a:avLst/>
          </a:prstGeom>
          <a:solidFill>
            <a:srgbClr val="0025C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6;p23">
            <a:extLst>
              <a:ext uri="{FF2B5EF4-FFF2-40B4-BE49-F238E27FC236}">
                <a16:creationId xmlns:a16="http://schemas.microsoft.com/office/drawing/2014/main" id="{0AAD4201-D004-4BF8-AF04-0DADCA0A72FD}"/>
              </a:ext>
            </a:extLst>
          </p:cNvPr>
          <p:cNvSpPr txBox="1">
            <a:spLocks/>
          </p:cNvSpPr>
          <p:nvPr/>
        </p:nvSpPr>
        <p:spPr>
          <a:xfrm>
            <a:off x="8595286" y="2297530"/>
            <a:ext cx="2484300" cy="79406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chemeClr val="lt1"/>
                </a:solidFill>
                <a:latin typeface="Atlas Grotesk Black" pitchFamily="50" charset="0"/>
              </a:rPr>
              <a:t>FLORAL DESIGN</a:t>
            </a:r>
          </a:p>
        </p:txBody>
      </p:sp>
      <p:pic>
        <p:nvPicPr>
          <p:cNvPr id="19" name="Google Shape;191;p24">
            <a:extLst>
              <a:ext uri="{FF2B5EF4-FFF2-40B4-BE49-F238E27FC236}">
                <a16:creationId xmlns:a16="http://schemas.microsoft.com/office/drawing/2014/main" id="{A461F831-20F4-464A-A191-4EA6D8D29CB3}"/>
              </a:ext>
            </a:extLst>
          </p:cNvPr>
          <p:cNvPicPr preferRelativeResize="0"/>
          <p:nvPr/>
        </p:nvPicPr>
        <p:blipFill rotWithShape="1">
          <a:blip r:embed="rId4">
            <a:alphaModFix/>
          </a:blip>
          <a:srcRect l="15547" r="8926"/>
          <a:stretch/>
        </p:blipFill>
        <p:spPr>
          <a:xfrm>
            <a:off x="2328983" y="3229696"/>
            <a:ext cx="2387500" cy="1778154"/>
          </a:xfrm>
          <a:prstGeom prst="rect">
            <a:avLst/>
          </a:prstGeom>
          <a:noFill/>
          <a:ln>
            <a:noFill/>
          </a:ln>
        </p:spPr>
      </p:pic>
      <p:pic>
        <p:nvPicPr>
          <p:cNvPr id="23" name="Google Shape;196;p24">
            <a:extLst>
              <a:ext uri="{FF2B5EF4-FFF2-40B4-BE49-F238E27FC236}">
                <a16:creationId xmlns:a16="http://schemas.microsoft.com/office/drawing/2014/main" id="{D23D206B-6934-4E40-B98E-8A70824B9C60}"/>
              </a:ext>
            </a:extLst>
          </p:cNvPr>
          <p:cNvPicPr preferRelativeResize="0"/>
          <p:nvPr/>
        </p:nvPicPr>
        <p:blipFill rotWithShape="1">
          <a:blip r:embed="rId5">
            <a:alphaModFix/>
          </a:blip>
          <a:srcRect l="27265" r="7477"/>
          <a:stretch/>
        </p:blipFill>
        <p:spPr>
          <a:xfrm>
            <a:off x="5490155" y="3217250"/>
            <a:ext cx="2387501" cy="1812068"/>
          </a:xfrm>
          <a:prstGeom prst="rect">
            <a:avLst/>
          </a:prstGeom>
          <a:noFill/>
          <a:ln>
            <a:noFill/>
          </a:ln>
        </p:spPr>
      </p:pic>
      <p:pic>
        <p:nvPicPr>
          <p:cNvPr id="25" name="Google Shape;192;p24">
            <a:extLst>
              <a:ext uri="{FF2B5EF4-FFF2-40B4-BE49-F238E27FC236}">
                <a16:creationId xmlns:a16="http://schemas.microsoft.com/office/drawing/2014/main" id="{E7D01565-4DA9-4107-AC38-E0BC2C5C2B09}"/>
              </a:ext>
            </a:extLst>
          </p:cNvPr>
          <p:cNvPicPr preferRelativeResize="0"/>
          <p:nvPr/>
        </p:nvPicPr>
        <p:blipFill rotWithShape="1">
          <a:blip r:embed="rId6">
            <a:alphaModFix/>
          </a:blip>
          <a:srcRect l="10864" r="14023"/>
          <a:stretch/>
        </p:blipFill>
        <p:spPr>
          <a:xfrm>
            <a:off x="8643686" y="3195051"/>
            <a:ext cx="2387500" cy="1790601"/>
          </a:xfrm>
          <a:prstGeom prst="rect">
            <a:avLst/>
          </a:prstGeom>
          <a:noFill/>
          <a:ln>
            <a:noFill/>
          </a:ln>
        </p:spPr>
      </p:pic>
    </p:spTree>
    <p:extLst>
      <p:ext uri="{BB962C8B-B14F-4D97-AF65-F5344CB8AC3E}">
        <p14:creationId xmlns:p14="http://schemas.microsoft.com/office/powerpoint/2010/main" val="77111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LIMITED FACILITIES, LIMITS PROGRAM OFFERINGS</a:t>
            </a:r>
          </a:p>
        </p:txBody>
      </p:sp>
      <p:sp>
        <p:nvSpPr>
          <p:cNvPr id="5" name="TextBox 4">
            <a:extLst>
              <a:ext uri="{FF2B5EF4-FFF2-40B4-BE49-F238E27FC236}">
                <a16:creationId xmlns:a16="http://schemas.microsoft.com/office/drawing/2014/main" id="{4D052DF0-30C1-4E9E-A72D-16FB0C2A01EA}"/>
              </a:ext>
            </a:extLst>
          </p:cNvPr>
          <p:cNvSpPr txBox="1"/>
          <p:nvPr/>
        </p:nvSpPr>
        <p:spPr>
          <a:xfrm>
            <a:off x="2019299" y="1897363"/>
            <a:ext cx="9533843" cy="1031051"/>
          </a:xfrm>
          <a:prstGeom prst="rect">
            <a:avLst/>
          </a:prstGeom>
          <a:noFill/>
        </p:spPr>
        <p:txBody>
          <a:bodyPr wrap="square" rtlCol="0">
            <a:spAutoFit/>
          </a:bodyPr>
          <a:lstStyle/>
          <a:p>
            <a:pPr lvl="0" algn="ctr">
              <a:spcAft>
                <a:spcPts val="600"/>
              </a:spcAft>
            </a:pPr>
            <a:r>
              <a:rPr lang="en-US" sz="2800" dirty="0">
                <a:solidFill>
                  <a:prstClr val="black"/>
                </a:solidFill>
                <a:latin typeface="Atlas Grotesk Black" pitchFamily="50" charset="0"/>
              </a:rPr>
              <a:t>Statewide Programs of Study Based On...</a:t>
            </a:r>
          </a:p>
          <a:p>
            <a:pPr lvl="0" algn="ctr">
              <a:spcAft>
                <a:spcPts val="600"/>
              </a:spcAft>
            </a:pPr>
            <a:r>
              <a:rPr lang="en-US" sz="2800" dirty="0">
                <a:solidFill>
                  <a:prstClr val="black"/>
                </a:solidFill>
                <a:latin typeface="Atlas Grotesk Black" pitchFamily="50" charset="0"/>
              </a:rPr>
              <a:t>High Skill, High Demand, High Wage Occupations</a:t>
            </a:r>
          </a:p>
        </p:txBody>
      </p:sp>
      <p:grpSp>
        <p:nvGrpSpPr>
          <p:cNvPr id="3" name="Group 2">
            <a:extLst>
              <a:ext uri="{FF2B5EF4-FFF2-40B4-BE49-F238E27FC236}">
                <a16:creationId xmlns:a16="http://schemas.microsoft.com/office/drawing/2014/main" id="{E4CC4047-CF65-421E-8124-0B30B7385EC6}"/>
              </a:ext>
            </a:extLst>
          </p:cNvPr>
          <p:cNvGrpSpPr/>
          <p:nvPr/>
        </p:nvGrpSpPr>
        <p:grpSpPr>
          <a:xfrm>
            <a:off x="1461859" y="3929587"/>
            <a:ext cx="3217820" cy="1799170"/>
            <a:chOff x="2188408" y="3807555"/>
            <a:chExt cx="2598648" cy="1452974"/>
          </a:xfrm>
        </p:grpSpPr>
        <p:sp>
          <p:nvSpPr>
            <p:cNvPr id="2" name="Oval 1">
              <a:extLst>
                <a:ext uri="{FF2B5EF4-FFF2-40B4-BE49-F238E27FC236}">
                  <a16:creationId xmlns:a16="http://schemas.microsoft.com/office/drawing/2014/main" id="{2E2A876E-B8A9-4184-8326-BBD2E1A59B9B}"/>
                </a:ext>
              </a:extLst>
            </p:cNvPr>
            <p:cNvSpPr/>
            <p:nvPr/>
          </p:nvSpPr>
          <p:spPr>
            <a:xfrm>
              <a:off x="2520707" y="4054368"/>
              <a:ext cx="1020552" cy="10205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207;p25">
              <a:extLst>
                <a:ext uri="{FF2B5EF4-FFF2-40B4-BE49-F238E27FC236}">
                  <a16:creationId xmlns:a16="http://schemas.microsoft.com/office/drawing/2014/main" id="{6F6B6C5A-7A7A-406C-B30F-07ACFB91E25E}"/>
                </a:ext>
              </a:extLst>
            </p:cNvPr>
            <p:cNvPicPr preferRelativeResize="0"/>
            <p:nvPr/>
          </p:nvPicPr>
          <p:blipFill>
            <a:blip r:embed="rId4">
              <a:clrChange>
                <a:clrFrom>
                  <a:srgbClr val="FFFFFF"/>
                </a:clrFrom>
                <a:clrTo>
                  <a:srgbClr val="FFFFFF">
                    <a:alpha val="0"/>
                  </a:srgbClr>
                </a:clrTo>
              </a:clrChange>
              <a:alphaModFix/>
            </a:blip>
            <a:stretch>
              <a:fillRect/>
            </a:stretch>
          </p:blipFill>
          <p:spPr>
            <a:xfrm>
              <a:off x="2188408" y="3807555"/>
              <a:ext cx="2598648" cy="1452974"/>
            </a:xfrm>
            <a:prstGeom prst="rect">
              <a:avLst/>
            </a:prstGeom>
            <a:noFill/>
            <a:ln>
              <a:noFill/>
            </a:ln>
          </p:spPr>
        </p:pic>
      </p:grpSp>
      <p:grpSp>
        <p:nvGrpSpPr>
          <p:cNvPr id="4" name="Group 3">
            <a:extLst>
              <a:ext uri="{FF2B5EF4-FFF2-40B4-BE49-F238E27FC236}">
                <a16:creationId xmlns:a16="http://schemas.microsoft.com/office/drawing/2014/main" id="{70FD2E0A-3879-4714-BC6B-9E61E815F803}"/>
              </a:ext>
            </a:extLst>
          </p:cNvPr>
          <p:cNvGrpSpPr/>
          <p:nvPr/>
        </p:nvGrpSpPr>
        <p:grpSpPr>
          <a:xfrm>
            <a:off x="4874712" y="3250344"/>
            <a:ext cx="3326446" cy="3107182"/>
            <a:chOff x="5092455" y="4253634"/>
            <a:chExt cx="2407454" cy="2248766"/>
          </a:xfrm>
        </p:grpSpPr>
        <p:sp>
          <p:nvSpPr>
            <p:cNvPr id="10" name="Oval 9">
              <a:extLst>
                <a:ext uri="{FF2B5EF4-FFF2-40B4-BE49-F238E27FC236}">
                  <a16:creationId xmlns:a16="http://schemas.microsoft.com/office/drawing/2014/main" id="{4993CFC7-6FEC-4C5E-9AE5-BFF99A7D0B99}"/>
                </a:ext>
              </a:extLst>
            </p:cNvPr>
            <p:cNvSpPr/>
            <p:nvPr/>
          </p:nvSpPr>
          <p:spPr>
            <a:xfrm>
              <a:off x="5349254" y="4886006"/>
              <a:ext cx="1020552" cy="10205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208;p25">
              <a:extLst>
                <a:ext uri="{FF2B5EF4-FFF2-40B4-BE49-F238E27FC236}">
                  <a16:creationId xmlns:a16="http://schemas.microsoft.com/office/drawing/2014/main" id="{5D9231BC-536A-4A41-83FD-004AA3F14290}"/>
                </a:ext>
              </a:extLst>
            </p:cNvPr>
            <p:cNvPicPr preferRelativeResize="0"/>
            <p:nvPr/>
          </p:nvPicPr>
          <p:blipFill>
            <a:blip r:embed="rId5">
              <a:clrChange>
                <a:clrFrom>
                  <a:srgbClr val="FFFFFF"/>
                </a:clrFrom>
                <a:clrTo>
                  <a:srgbClr val="FFFFFF">
                    <a:alpha val="0"/>
                  </a:srgbClr>
                </a:clrTo>
              </a:clrChange>
              <a:alphaModFix/>
            </a:blip>
            <a:stretch>
              <a:fillRect/>
            </a:stretch>
          </p:blipFill>
          <p:spPr>
            <a:xfrm>
              <a:off x="5092455" y="4253634"/>
              <a:ext cx="2407454" cy="2248766"/>
            </a:xfrm>
            <a:prstGeom prst="rect">
              <a:avLst/>
            </a:prstGeom>
            <a:noFill/>
            <a:ln>
              <a:noFill/>
            </a:ln>
          </p:spPr>
        </p:pic>
      </p:grpSp>
      <p:grpSp>
        <p:nvGrpSpPr>
          <p:cNvPr id="14" name="Group 13">
            <a:extLst>
              <a:ext uri="{FF2B5EF4-FFF2-40B4-BE49-F238E27FC236}">
                <a16:creationId xmlns:a16="http://schemas.microsoft.com/office/drawing/2014/main" id="{CCDBE102-9B8D-4A81-B11F-B71174DF24E1}"/>
              </a:ext>
            </a:extLst>
          </p:cNvPr>
          <p:cNvGrpSpPr/>
          <p:nvPr/>
        </p:nvGrpSpPr>
        <p:grpSpPr>
          <a:xfrm>
            <a:off x="8498834" y="3467815"/>
            <a:ext cx="3156082" cy="2672241"/>
            <a:chOff x="7863657" y="3974812"/>
            <a:chExt cx="2310601" cy="1956376"/>
          </a:xfrm>
        </p:grpSpPr>
        <p:sp>
          <p:nvSpPr>
            <p:cNvPr id="12" name="Oval 11">
              <a:extLst>
                <a:ext uri="{FF2B5EF4-FFF2-40B4-BE49-F238E27FC236}">
                  <a16:creationId xmlns:a16="http://schemas.microsoft.com/office/drawing/2014/main" id="{78F70A16-C94E-426A-BD5A-3C44F4604BB6}"/>
                </a:ext>
              </a:extLst>
            </p:cNvPr>
            <p:cNvSpPr/>
            <p:nvPr/>
          </p:nvSpPr>
          <p:spPr>
            <a:xfrm>
              <a:off x="8229600" y="4508500"/>
              <a:ext cx="889000" cy="889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209;p25">
              <a:extLst>
                <a:ext uri="{FF2B5EF4-FFF2-40B4-BE49-F238E27FC236}">
                  <a16:creationId xmlns:a16="http://schemas.microsoft.com/office/drawing/2014/main" id="{BC1C2FCF-34D7-431C-A469-F6C1695A4EFC}"/>
                </a:ext>
              </a:extLst>
            </p:cNvPr>
            <p:cNvPicPr preferRelativeResize="0"/>
            <p:nvPr/>
          </p:nvPicPr>
          <p:blipFill>
            <a:blip r:embed="rId6">
              <a:clrChange>
                <a:clrFrom>
                  <a:srgbClr val="FFFFFF"/>
                </a:clrFrom>
                <a:clrTo>
                  <a:srgbClr val="FFFFFF">
                    <a:alpha val="0"/>
                  </a:srgbClr>
                </a:clrTo>
              </a:clrChange>
              <a:alphaModFix/>
            </a:blip>
            <a:stretch>
              <a:fillRect/>
            </a:stretch>
          </p:blipFill>
          <p:spPr>
            <a:xfrm>
              <a:off x="7863657" y="3974812"/>
              <a:ext cx="2310601" cy="1956376"/>
            </a:xfrm>
            <a:prstGeom prst="rect">
              <a:avLst/>
            </a:prstGeom>
            <a:noFill/>
            <a:ln>
              <a:noFill/>
            </a:ln>
          </p:spPr>
        </p:pic>
      </p:grpSp>
    </p:spTree>
    <p:extLst>
      <p:ext uri="{BB962C8B-B14F-4D97-AF65-F5344CB8AC3E}">
        <p14:creationId xmlns:p14="http://schemas.microsoft.com/office/powerpoint/2010/main" val="88939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LIMITED FACILITIES, LIMITS PROGRAM OFFERINGS</a:t>
            </a:r>
          </a:p>
        </p:txBody>
      </p:sp>
      <p:grpSp>
        <p:nvGrpSpPr>
          <p:cNvPr id="15" name="Group 14">
            <a:extLst>
              <a:ext uri="{FF2B5EF4-FFF2-40B4-BE49-F238E27FC236}">
                <a16:creationId xmlns:a16="http://schemas.microsoft.com/office/drawing/2014/main" id="{F10B3C2F-0D09-4B55-B130-C5EC9E4F12BC}"/>
              </a:ext>
            </a:extLst>
          </p:cNvPr>
          <p:cNvGrpSpPr/>
          <p:nvPr/>
        </p:nvGrpSpPr>
        <p:grpSpPr>
          <a:xfrm>
            <a:off x="3672609" y="1569794"/>
            <a:ext cx="5720765" cy="5135805"/>
            <a:chOff x="2082800" y="1177825"/>
            <a:chExt cx="4340249" cy="3896450"/>
          </a:xfrm>
        </p:grpSpPr>
        <p:sp>
          <p:nvSpPr>
            <p:cNvPr id="16" name="Oval 15">
              <a:extLst>
                <a:ext uri="{FF2B5EF4-FFF2-40B4-BE49-F238E27FC236}">
                  <a16:creationId xmlns:a16="http://schemas.microsoft.com/office/drawing/2014/main" id="{7DBD7005-9FC4-4733-A2CD-539CEE5CD419}"/>
                </a:ext>
              </a:extLst>
            </p:cNvPr>
            <p:cNvSpPr/>
            <p:nvPr/>
          </p:nvSpPr>
          <p:spPr>
            <a:xfrm>
              <a:off x="2743200" y="2235200"/>
              <a:ext cx="1606550" cy="1606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oogle Shape;215;p26">
              <a:extLst>
                <a:ext uri="{FF2B5EF4-FFF2-40B4-BE49-F238E27FC236}">
                  <a16:creationId xmlns:a16="http://schemas.microsoft.com/office/drawing/2014/main" id="{DA515321-82EC-49E5-BF34-0203289B746E}"/>
                </a:ext>
              </a:extLst>
            </p:cNvPr>
            <p:cNvPicPr preferRelativeResize="0"/>
            <p:nvPr/>
          </p:nvPicPr>
          <p:blipFill>
            <a:blip r:embed="rId4">
              <a:clrChange>
                <a:clrFrom>
                  <a:srgbClr val="FFFFFF"/>
                </a:clrFrom>
                <a:clrTo>
                  <a:srgbClr val="FFFFFF">
                    <a:alpha val="0"/>
                  </a:srgbClr>
                </a:clrTo>
              </a:clrChange>
              <a:alphaModFix/>
            </a:blip>
            <a:stretch>
              <a:fillRect/>
            </a:stretch>
          </p:blipFill>
          <p:spPr>
            <a:xfrm>
              <a:off x="2082800" y="1177825"/>
              <a:ext cx="4340249" cy="3896450"/>
            </a:xfrm>
            <a:prstGeom prst="rect">
              <a:avLst/>
            </a:prstGeom>
            <a:noFill/>
            <a:ln>
              <a:noFill/>
            </a:ln>
          </p:spPr>
        </p:pic>
      </p:grpSp>
    </p:spTree>
    <p:extLst>
      <p:ext uri="{BB962C8B-B14F-4D97-AF65-F5344CB8AC3E}">
        <p14:creationId xmlns:p14="http://schemas.microsoft.com/office/powerpoint/2010/main" val="127451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LIMITED FACILITIES, LIMITS PROGRAM OFFERINGS</a:t>
            </a:r>
          </a:p>
        </p:txBody>
      </p:sp>
      <p:grpSp>
        <p:nvGrpSpPr>
          <p:cNvPr id="3" name="Group 2">
            <a:extLst>
              <a:ext uri="{FF2B5EF4-FFF2-40B4-BE49-F238E27FC236}">
                <a16:creationId xmlns:a16="http://schemas.microsoft.com/office/drawing/2014/main" id="{4B22CC1B-0353-4EA7-BD97-CD1342143B92}"/>
              </a:ext>
            </a:extLst>
          </p:cNvPr>
          <p:cNvGrpSpPr/>
          <p:nvPr/>
        </p:nvGrpSpPr>
        <p:grpSpPr>
          <a:xfrm>
            <a:off x="2190353" y="1949387"/>
            <a:ext cx="8908332" cy="4582037"/>
            <a:chOff x="3133780" y="2399334"/>
            <a:chExt cx="7098225" cy="3651001"/>
          </a:xfrm>
        </p:grpSpPr>
        <p:sp>
          <p:nvSpPr>
            <p:cNvPr id="10" name="Oval 9">
              <a:extLst>
                <a:ext uri="{FF2B5EF4-FFF2-40B4-BE49-F238E27FC236}">
                  <a16:creationId xmlns:a16="http://schemas.microsoft.com/office/drawing/2014/main" id="{F7C19CC7-66D8-4501-BBB7-280DA6D8F2AD}"/>
                </a:ext>
              </a:extLst>
            </p:cNvPr>
            <p:cNvSpPr/>
            <p:nvPr/>
          </p:nvSpPr>
          <p:spPr>
            <a:xfrm>
              <a:off x="7026988" y="2655263"/>
              <a:ext cx="657667" cy="657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2389B0-AA8C-43B0-A0B4-EFF71695E475}"/>
                </a:ext>
              </a:extLst>
            </p:cNvPr>
            <p:cNvSpPr/>
            <p:nvPr/>
          </p:nvSpPr>
          <p:spPr>
            <a:xfrm>
              <a:off x="7026988" y="3545071"/>
              <a:ext cx="657667" cy="657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A4C8D6-B173-4319-8CC9-E877FBB4FAF5}"/>
                </a:ext>
              </a:extLst>
            </p:cNvPr>
            <p:cNvSpPr/>
            <p:nvPr/>
          </p:nvSpPr>
          <p:spPr>
            <a:xfrm>
              <a:off x="7026987" y="4399959"/>
              <a:ext cx="657667" cy="657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CAF94CC-C083-4000-9218-9897F9FD9BF6}"/>
                </a:ext>
              </a:extLst>
            </p:cNvPr>
            <p:cNvSpPr/>
            <p:nvPr/>
          </p:nvSpPr>
          <p:spPr>
            <a:xfrm>
              <a:off x="7026986" y="5322467"/>
              <a:ext cx="657667" cy="657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429A53E-31A9-4547-91BD-BE28F9BA1BE4}"/>
                </a:ext>
              </a:extLst>
            </p:cNvPr>
            <p:cNvSpPr/>
            <p:nvPr/>
          </p:nvSpPr>
          <p:spPr>
            <a:xfrm>
              <a:off x="3990109" y="2996397"/>
              <a:ext cx="2456873" cy="24568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221;p27">
              <a:extLst>
                <a:ext uri="{FF2B5EF4-FFF2-40B4-BE49-F238E27FC236}">
                  <a16:creationId xmlns:a16="http://schemas.microsoft.com/office/drawing/2014/main" id="{CA2E675F-9E4A-422E-9C76-C12EFCA62B67}"/>
                </a:ext>
              </a:extLst>
            </p:cNvPr>
            <p:cNvPicPr preferRelativeResize="0"/>
            <p:nvPr/>
          </p:nvPicPr>
          <p:blipFill>
            <a:blip r:embed="rId4">
              <a:clrChange>
                <a:clrFrom>
                  <a:srgbClr val="FFFFFF"/>
                </a:clrFrom>
                <a:clrTo>
                  <a:srgbClr val="FFFFFF">
                    <a:alpha val="0"/>
                  </a:srgbClr>
                </a:clrTo>
              </a:clrChange>
              <a:alphaModFix/>
            </a:blip>
            <a:stretch>
              <a:fillRect/>
            </a:stretch>
          </p:blipFill>
          <p:spPr>
            <a:xfrm>
              <a:off x="3133780" y="2399334"/>
              <a:ext cx="7098225" cy="3651001"/>
            </a:xfrm>
            <a:prstGeom prst="rect">
              <a:avLst/>
            </a:prstGeom>
            <a:noFill/>
            <a:ln>
              <a:noFill/>
            </a:ln>
          </p:spPr>
        </p:pic>
      </p:grpSp>
    </p:spTree>
    <p:extLst>
      <p:ext uri="{BB962C8B-B14F-4D97-AF65-F5344CB8AC3E}">
        <p14:creationId xmlns:p14="http://schemas.microsoft.com/office/powerpoint/2010/main" val="317895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1323439"/>
          </a:xfrm>
          <a:prstGeom prst="rect">
            <a:avLst/>
          </a:prstGeom>
          <a:noFill/>
        </p:spPr>
        <p:txBody>
          <a:bodyPr wrap="square" rtlCol="0">
            <a:spAutoFit/>
          </a:bodyPr>
          <a:lstStyle/>
          <a:p>
            <a:r>
              <a:rPr lang="en-US" sz="4000" dirty="0">
                <a:solidFill>
                  <a:srgbClr val="0025C0"/>
                </a:solidFill>
                <a:latin typeface="Atlas Grotesk Black" pitchFamily="50" charset="0"/>
              </a:rPr>
              <a:t>IMPACT OF FACILITIES ON TEACHING &amp; LEARNING</a:t>
            </a:r>
          </a:p>
        </p:txBody>
      </p:sp>
      <p:sp>
        <p:nvSpPr>
          <p:cNvPr id="5" name="TextBox 4">
            <a:extLst>
              <a:ext uri="{FF2B5EF4-FFF2-40B4-BE49-F238E27FC236}">
                <a16:creationId xmlns:a16="http://schemas.microsoft.com/office/drawing/2014/main" id="{4D052DF0-30C1-4E9E-A72D-16FB0C2A01EA}"/>
              </a:ext>
            </a:extLst>
          </p:cNvPr>
          <p:cNvSpPr txBox="1"/>
          <p:nvPr/>
        </p:nvSpPr>
        <p:spPr>
          <a:xfrm>
            <a:off x="6756400" y="2486082"/>
            <a:ext cx="4720539" cy="3046988"/>
          </a:xfrm>
          <a:prstGeom prst="rect">
            <a:avLst/>
          </a:prstGeom>
          <a:noFill/>
        </p:spPr>
        <p:txBody>
          <a:bodyPr wrap="square" rtlCol="0">
            <a:spAutoFit/>
          </a:bodyPr>
          <a:lstStyle/>
          <a:p>
            <a:pPr lvl="0" algn="ctr">
              <a:spcAft>
                <a:spcPts val="600"/>
              </a:spcAft>
            </a:pPr>
            <a:r>
              <a:rPr lang="en-US" sz="3200" dirty="0">
                <a:solidFill>
                  <a:prstClr val="black"/>
                </a:solidFill>
                <a:latin typeface="Atlas Grotesk Black" pitchFamily="50" charset="0"/>
              </a:rPr>
              <a:t>Expanding opportunities for every student to explore, choose, succeed and BE READY!</a:t>
            </a:r>
          </a:p>
        </p:txBody>
      </p:sp>
      <p:pic>
        <p:nvPicPr>
          <p:cNvPr id="7" name="Google Shape;227;p28">
            <a:extLst>
              <a:ext uri="{FF2B5EF4-FFF2-40B4-BE49-F238E27FC236}">
                <a16:creationId xmlns:a16="http://schemas.microsoft.com/office/drawing/2014/main" id="{B288421E-BC84-4612-86D4-8D10F56B0BC3}"/>
              </a:ext>
            </a:extLst>
          </p:cNvPr>
          <p:cNvPicPr preferRelativeResize="0"/>
          <p:nvPr/>
        </p:nvPicPr>
        <p:blipFill>
          <a:blip r:embed="rId4">
            <a:alphaModFix/>
          </a:blip>
          <a:stretch>
            <a:fillRect/>
          </a:stretch>
        </p:blipFill>
        <p:spPr>
          <a:xfrm>
            <a:off x="2019299" y="2558474"/>
            <a:ext cx="4639057" cy="2906016"/>
          </a:xfrm>
          <a:prstGeom prst="rect">
            <a:avLst/>
          </a:prstGeom>
          <a:noFill/>
          <a:ln>
            <a:noFill/>
          </a:ln>
        </p:spPr>
      </p:pic>
    </p:spTree>
    <p:extLst>
      <p:ext uri="{BB962C8B-B14F-4D97-AF65-F5344CB8AC3E}">
        <p14:creationId xmlns:p14="http://schemas.microsoft.com/office/powerpoint/2010/main" val="264530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13 people, people smiling, people standing and indoor">
            <a:extLst>
              <a:ext uri="{FF2B5EF4-FFF2-40B4-BE49-F238E27FC236}">
                <a16:creationId xmlns:a16="http://schemas.microsoft.com/office/drawing/2014/main" id="{0904070E-49EC-4681-B24C-1915CA631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53" b="14747"/>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F989-8B2B-4E6A-9403-2D745812BD4F}"/>
              </a:ext>
            </a:extLst>
          </p:cNvPr>
          <p:cNvSpPr/>
          <p:nvPr/>
        </p:nvSpPr>
        <p:spPr>
          <a:xfrm>
            <a:off x="0" y="0"/>
            <a:ext cx="12192000" cy="6858000"/>
          </a:xfrm>
          <a:prstGeom prst="rect">
            <a:avLst/>
          </a:prstGeom>
          <a:solidFill>
            <a:srgbClr val="002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FF3E28-3506-4D33-BD74-349878F0417F}"/>
              </a:ext>
            </a:extLst>
          </p:cNvPr>
          <p:cNvCxnSpPr/>
          <p:nvPr/>
        </p:nvCxnSpPr>
        <p:spPr>
          <a:xfrm>
            <a:off x="1247775"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829674"/>
            <a:ext cx="1198652" cy="1198652"/>
          </a:xfrm>
          <a:prstGeom prst="rect">
            <a:avLst/>
          </a:prstGeom>
        </p:spPr>
      </p:pic>
      <p:sp>
        <p:nvSpPr>
          <p:cNvPr id="13" name="TextBox 12">
            <a:extLst>
              <a:ext uri="{FF2B5EF4-FFF2-40B4-BE49-F238E27FC236}">
                <a16:creationId xmlns:a16="http://schemas.microsoft.com/office/drawing/2014/main" id="{AFE68A6E-668E-4BA8-9BA6-83D74521CD1D}"/>
              </a:ext>
            </a:extLst>
          </p:cNvPr>
          <p:cNvSpPr txBox="1"/>
          <p:nvPr/>
        </p:nvSpPr>
        <p:spPr>
          <a:xfrm>
            <a:off x="2095500" y="2367171"/>
            <a:ext cx="9457639" cy="2123658"/>
          </a:xfrm>
          <a:prstGeom prst="rect">
            <a:avLst/>
          </a:prstGeom>
          <a:noFill/>
        </p:spPr>
        <p:txBody>
          <a:bodyPr wrap="square" rtlCol="0">
            <a:spAutoFit/>
          </a:bodyPr>
          <a:lstStyle/>
          <a:p>
            <a:r>
              <a:rPr lang="en-US" sz="6600" dirty="0">
                <a:solidFill>
                  <a:schemeClr val="bg1"/>
                </a:solidFill>
                <a:latin typeface="Atlas Grotesk Black" pitchFamily="50" charset="0"/>
              </a:rPr>
              <a:t>PROPOSED BOND PROJECT MATRIX</a:t>
            </a:r>
          </a:p>
        </p:txBody>
      </p:sp>
    </p:spTree>
    <p:extLst>
      <p:ext uri="{BB962C8B-B14F-4D97-AF65-F5344CB8AC3E}">
        <p14:creationId xmlns:p14="http://schemas.microsoft.com/office/powerpoint/2010/main" val="322131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BOND PROJECT MATRIX</a:t>
            </a:r>
          </a:p>
        </p:txBody>
      </p:sp>
      <p:pic>
        <p:nvPicPr>
          <p:cNvPr id="3" name="Picture 2">
            <a:extLst>
              <a:ext uri="{FF2B5EF4-FFF2-40B4-BE49-F238E27FC236}">
                <a16:creationId xmlns:a16="http://schemas.microsoft.com/office/drawing/2014/main" id="{22D85FD4-C5D3-49FB-9C4C-2FB48C1595F8}"/>
              </a:ext>
            </a:extLst>
          </p:cNvPr>
          <p:cNvPicPr>
            <a:picLocks noChangeAspect="1"/>
          </p:cNvPicPr>
          <p:nvPr/>
        </p:nvPicPr>
        <p:blipFill rotWithShape="1">
          <a:blip r:embed="rId4">
            <a:extLst>
              <a:ext uri="{28A0092B-C50C-407E-A947-70E740481C1C}">
                <a14:useLocalDpi xmlns:a14="http://schemas.microsoft.com/office/drawing/2010/main" val="0"/>
              </a:ext>
            </a:extLst>
          </a:blip>
          <a:srcRect t="-1" b="62777"/>
          <a:stretch/>
        </p:blipFill>
        <p:spPr>
          <a:xfrm>
            <a:off x="2122248" y="1541099"/>
            <a:ext cx="9242438" cy="53169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547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may contain: 5 people, people smiling, outdoor">
            <a:extLst>
              <a:ext uri="{FF2B5EF4-FFF2-40B4-BE49-F238E27FC236}">
                <a16:creationId xmlns:a16="http://schemas.microsoft.com/office/drawing/2014/main" id="{13BF45A9-E19E-4A49-B40D-3C015ACC9C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45" b="11759"/>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F989-8B2B-4E6A-9403-2D745812BD4F}"/>
              </a:ext>
            </a:extLst>
          </p:cNvPr>
          <p:cNvSpPr/>
          <p:nvPr/>
        </p:nvSpPr>
        <p:spPr>
          <a:xfrm>
            <a:off x="0" y="0"/>
            <a:ext cx="12192000" cy="6858000"/>
          </a:xfrm>
          <a:prstGeom prst="rect">
            <a:avLst/>
          </a:prstGeom>
          <a:solidFill>
            <a:srgbClr val="002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FF3E28-3506-4D33-BD74-349878F0417F}"/>
              </a:ext>
            </a:extLst>
          </p:cNvPr>
          <p:cNvCxnSpPr/>
          <p:nvPr/>
        </p:nvCxnSpPr>
        <p:spPr>
          <a:xfrm>
            <a:off x="1247775"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829674"/>
            <a:ext cx="1198652" cy="1198652"/>
          </a:xfrm>
          <a:prstGeom prst="rect">
            <a:avLst/>
          </a:prstGeom>
        </p:spPr>
      </p:pic>
      <p:sp>
        <p:nvSpPr>
          <p:cNvPr id="13" name="TextBox 12">
            <a:extLst>
              <a:ext uri="{FF2B5EF4-FFF2-40B4-BE49-F238E27FC236}">
                <a16:creationId xmlns:a16="http://schemas.microsoft.com/office/drawing/2014/main" id="{AFE68A6E-668E-4BA8-9BA6-83D74521CD1D}"/>
              </a:ext>
            </a:extLst>
          </p:cNvPr>
          <p:cNvSpPr txBox="1"/>
          <p:nvPr/>
        </p:nvSpPr>
        <p:spPr>
          <a:xfrm>
            <a:off x="2095500" y="2875002"/>
            <a:ext cx="9457639" cy="1107996"/>
          </a:xfrm>
          <a:prstGeom prst="rect">
            <a:avLst/>
          </a:prstGeom>
          <a:noFill/>
        </p:spPr>
        <p:txBody>
          <a:bodyPr wrap="square" rtlCol="0">
            <a:spAutoFit/>
          </a:bodyPr>
          <a:lstStyle/>
          <a:p>
            <a:r>
              <a:rPr lang="en-US" sz="6600" dirty="0">
                <a:solidFill>
                  <a:schemeClr val="bg1"/>
                </a:solidFill>
                <a:latin typeface="Atlas Grotesk Black" pitchFamily="50" charset="0"/>
              </a:rPr>
              <a:t>QUESTIONS?</a:t>
            </a:r>
          </a:p>
        </p:txBody>
      </p:sp>
    </p:spTree>
    <p:extLst>
      <p:ext uri="{BB962C8B-B14F-4D97-AF65-F5344CB8AC3E}">
        <p14:creationId xmlns:p14="http://schemas.microsoft.com/office/powerpoint/2010/main" val="98637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6497F4-588F-414E-8417-F57C558CD5A7}"/>
              </a:ext>
            </a:extLst>
          </p:cNvPr>
          <p:cNvSpPr/>
          <p:nvPr/>
        </p:nvSpPr>
        <p:spPr>
          <a:xfrm>
            <a:off x="0" y="0"/>
            <a:ext cx="12192000" cy="6858000"/>
          </a:xfrm>
          <a:prstGeom prst="rect">
            <a:avLst/>
          </a:prstGeom>
          <a:solidFill>
            <a:srgbClr val="002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6215C72-B459-496F-B9A6-5733E11F9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68" y="702468"/>
            <a:ext cx="5453063" cy="5453063"/>
          </a:xfrm>
          <a:prstGeom prst="rect">
            <a:avLst/>
          </a:prstGeom>
        </p:spPr>
      </p:pic>
      <p:sp>
        <p:nvSpPr>
          <p:cNvPr id="4" name="Rectangle 3">
            <a:extLst>
              <a:ext uri="{FF2B5EF4-FFF2-40B4-BE49-F238E27FC236}">
                <a16:creationId xmlns:a16="http://schemas.microsoft.com/office/drawing/2014/main" id="{028DF989-8B2B-4E6A-9403-2D745812BD4F}"/>
              </a:ext>
            </a:extLst>
          </p:cNvPr>
          <p:cNvSpPr/>
          <p:nvPr/>
        </p:nvSpPr>
        <p:spPr>
          <a:xfrm>
            <a:off x="-1" y="0"/>
            <a:ext cx="12192000" cy="6858000"/>
          </a:xfrm>
          <a:prstGeom prst="rect">
            <a:avLst/>
          </a:prstGeom>
          <a:solidFill>
            <a:srgbClr val="0025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E68A6E-668E-4BA8-9BA6-83D74521CD1D}"/>
              </a:ext>
            </a:extLst>
          </p:cNvPr>
          <p:cNvSpPr txBox="1"/>
          <p:nvPr/>
        </p:nvSpPr>
        <p:spPr>
          <a:xfrm>
            <a:off x="526426" y="2105560"/>
            <a:ext cx="11139146" cy="1323439"/>
          </a:xfrm>
          <a:prstGeom prst="rect">
            <a:avLst/>
          </a:prstGeom>
          <a:noFill/>
        </p:spPr>
        <p:txBody>
          <a:bodyPr wrap="square" rtlCol="0">
            <a:spAutoFit/>
          </a:bodyPr>
          <a:lstStyle/>
          <a:p>
            <a:pPr algn="ctr"/>
            <a:r>
              <a:rPr lang="en-US" sz="8000" dirty="0">
                <a:solidFill>
                  <a:schemeClr val="bg1"/>
                </a:solidFill>
                <a:latin typeface="Atlas Grotesk Black" pitchFamily="50" charset="0"/>
              </a:rPr>
              <a:t>SEE YOU NEXT TIME!</a:t>
            </a:r>
          </a:p>
        </p:txBody>
      </p:sp>
      <p:sp>
        <p:nvSpPr>
          <p:cNvPr id="20" name="TextBox 19">
            <a:extLst>
              <a:ext uri="{FF2B5EF4-FFF2-40B4-BE49-F238E27FC236}">
                <a16:creationId xmlns:a16="http://schemas.microsoft.com/office/drawing/2014/main" id="{02CC3F42-469A-4F34-AF8E-8FAEE011E0CF}"/>
              </a:ext>
            </a:extLst>
          </p:cNvPr>
          <p:cNvSpPr txBox="1"/>
          <p:nvPr/>
        </p:nvSpPr>
        <p:spPr>
          <a:xfrm>
            <a:off x="678826" y="3758504"/>
            <a:ext cx="11139146" cy="1384995"/>
          </a:xfrm>
          <a:prstGeom prst="rect">
            <a:avLst/>
          </a:prstGeom>
          <a:noFill/>
        </p:spPr>
        <p:txBody>
          <a:bodyPr wrap="square" rtlCol="0">
            <a:spAutoFit/>
          </a:bodyPr>
          <a:lstStyle/>
          <a:p>
            <a:pPr algn="ctr"/>
            <a:r>
              <a:rPr lang="en-US" sz="3600" dirty="0">
                <a:solidFill>
                  <a:schemeClr val="bg1"/>
                </a:solidFill>
                <a:latin typeface="Atlas Grotesk Bold" pitchFamily="50" charset="0"/>
              </a:rPr>
              <a:t>MEETING #3</a:t>
            </a:r>
          </a:p>
          <a:p>
            <a:pPr algn="ctr"/>
            <a:r>
              <a:rPr lang="en-US" sz="2400" dirty="0">
                <a:solidFill>
                  <a:schemeClr val="bg1"/>
                </a:solidFill>
                <a:latin typeface="Atlas Grotesk Regular" pitchFamily="50" charset="0"/>
              </a:rPr>
              <a:t>Tuesday, October 15, 2019</a:t>
            </a:r>
          </a:p>
          <a:p>
            <a:pPr algn="ctr"/>
            <a:r>
              <a:rPr lang="en-US" sz="2400" dirty="0">
                <a:solidFill>
                  <a:schemeClr val="bg1"/>
                </a:solidFill>
                <a:latin typeface="Atlas Grotesk Regular" pitchFamily="50" charset="0"/>
              </a:rPr>
              <a:t>Cline Elementary School</a:t>
            </a:r>
          </a:p>
        </p:txBody>
      </p:sp>
    </p:spTree>
    <p:extLst>
      <p:ext uri="{BB962C8B-B14F-4D97-AF65-F5344CB8AC3E}">
        <p14:creationId xmlns:p14="http://schemas.microsoft.com/office/powerpoint/2010/main" val="167555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may contain: 15 people, people smiling, crowd">
            <a:extLst>
              <a:ext uri="{FF2B5EF4-FFF2-40B4-BE49-F238E27FC236}">
                <a16:creationId xmlns:a16="http://schemas.microsoft.com/office/drawing/2014/main" id="{2C8CE2C9-3C44-47A3-9273-BE0CC89BE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63" b="2024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F989-8B2B-4E6A-9403-2D745812BD4F}"/>
              </a:ext>
            </a:extLst>
          </p:cNvPr>
          <p:cNvSpPr/>
          <p:nvPr/>
        </p:nvSpPr>
        <p:spPr>
          <a:xfrm>
            <a:off x="0" y="0"/>
            <a:ext cx="12192000" cy="6858000"/>
          </a:xfrm>
          <a:prstGeom prst="rect">
            <a:avLst/>
          </a:prstGeom>
          <a:solidFill>
            <a:srgbClr val="002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FF3E28-3506-4D33-BD74-349878F0417F}"/>
              </a:ext>
            </a:extLst>
          </p:cNvPr>
          <p:cNvCxnSpPr/>
          <p:nvPr/>
        </p:nvCxnSpPr>
        <p:spPr>
          <a:xfrm>
            <a:off x="1247775"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829674"/>
            <a:ext cx="1198652" cy="1198652"/>
          </a:xfrm>
          <a:prstGeom prst="rect">
            <a:avLst/>
          </a:prstGeom>
        </p:spPr>
      </p:pic>
      <p:sp>
        <p:nvSpPr>
          <p:cNvPr id="13" name="TextBox 12">
            <a:extLst>
              <a:ext uri="{FF2B5EF4-FFF2-40B4-BE49-F238E27FC236}">
                <a16:creationId xmlns:a16="http://schemas.microsoft.com/office/drawing/2014/main" id="{AFE68A6E-668E-4BA8-9BA6-83D74521CD1D}"/>
              </a:ext>
            </a:extLst>
          </p:cNvPr>
          <p:cNvSpPr txBox="1"/>
          <p:nvPr/>
        </p:nvSpPr>
        <p:spPr>
          <a:xfrm>
            <a:off x="2095500" y="2367171"/>
            <a:ext cx="9457639" cy="2123658"/>
          </a:xfrm>
          <a:prstGeom prst="rect">
            <a:avLst/>
          </a:prstGeom>
          <a:noFill/>
        </p:spPr>
        <p:txBody>
          <a:bodyPr wrap="square" rtlCol="0">
            <a:spAutoFit/>
          </a:bodyPr>
          <a:lstStyle/>
          <a:p>
            <a:r>
              <a:rPr lang="en-US" sz="6600" dirty="0">
                <a:solidFill>
                  <a:schemeClr val="bg1"/>
                </a:solidFill>
                <a:latin typeface="Atlas Grotesk Black" pitchFamily="50" charset="0"/>
              </a:rPr>
              <a:t>FRIENDSWOOD ISD DEMOGRAPHICS</a:t>
            </a:r>
          </a:p>
        </p:txBody>
      </p:sp>
    </p:spTree>
    <p:extLst>
      <p:ext uri="{BB962C8B-B14F-4D97-AF65-F5344CB8AC3E}">
        <p14:creationId xmlns:p14="http://schemas.microsoft.com/office/powerpoint/2010/main" val="11146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PROJECTION PROCESS</a:t>
            </a:r>
          </a:p>
        </p:txBody>
      </p:sp>
      <p:sp>
        <p:nvSpPr>
          <p:cNvPr id="14" name="TextBox 13">
            <a:extLst>
              <a:ext uri="{FF2B5EF4-FFF2-40B4-BE49-F238E27FC236}">
                <a16:creationId xmlns:a16="http://schemas.microsoft.com/office/drawing/2014/main" id="{8E61FF88-5529-49B0-9F71-B5A3D6988A15}"/>
              </a:ext>
            </a:extLst>
          </p:cNvPr>
          <p:cNvSpPr txBox="1"/>
          <p:nvPr/>
        </p:nvSpPr>
        <p:spPr>
          <a:xfrm>
            <a:off x="2019299" y="1274832"/>
            <a:ext cx="9457639" cy="298543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tlas Grotesk Regular" pitchFamily="50" charset="0"/>
              </a:rPr>
              <a:t>Annually we roll each grade level cohort and apply a growth factor based on historical trends.  </a:t>
            </a:r>
          </a:p>
          <a:p>
            <a:pPr marL="457200" indent="-457200">
              <a:spcAft>
                <a:spcPts val="1200"/>
              </a:spcAft>
              <a:buFont typeface="Arial" panose="020B0604020202020204" pitchFamily="34" charset="0"/>
              <a:buChar char="•"/>
            </a:pPr>
            <a:r>
              <a:rPr lang="en-US" sz="2800" dirty="0">
                <a:latin typeface="Atlas Grotesk Regular" pitchFamily="50" charset="0"/>
              </a:rPr>
              <a:t>This information is used to allocate staff and budget for the upcoming school year.</a:t>
            </a:r>
          </a:p>
          <a:p>
            <a:pPr marL="457200" indent="-457200">
              <a:spcAft>
                <a:spcPts val="1200"/>
              </a:spcAft>
              <a:buFont typeface="Arial" panose="020B0604020202020204" pitchFamily="34" charset="0"/>
              <a:buChar char="•"/>
            </a:pPr>
            <a:r>
              <a:rPr lang="en-US" sz="2800" dirty="0">
                <a:latin typeface="Atlas Grotesk Regular" pitchFamily="50" charset="0"/>
              </a:rPr>
              <a:t>Consult experts when large changes are on the horizon.</a:t>
            </a:r>
          </a:p>
        </p:txBody>
      </p:sp>
    </p:spTree>
    <p:extLst>
      <p:ext uri="{BB962C8B-B14F-4D97-AF65-F5344CB8AC3E}">
        <p14:creationId xmlns:p14="http://schemas.microsoft.com/office/powerpoint/2010/main" val="212741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HISTORICAL ZONING</a:t>
            </a:r>
          </a:p>
        </p:txBody>
      </p:sp>
      <p:sp>
        <p:nvSpPr>
          <p:cNvPr id="14" name="TextBox 13">
            <a:extLst>
              <a:ext uri="{FF2B5EF4-FFF2-40B4-BE49-F238E27FC236}">
                <a16:creationId xmlns:a16="http://schemas.microsoft.com/office/drawing/2014/main" id="{8E61FF88-5529-49B0-9F71-B5A3D6988A15}"/>
              </a:ext>
            </a:extLst>
          </p:cNvPr>
          <p:cNvSpPr txBox="1"/>
          <p:nvPr/>
        </p:nvSpPr>
        <p:spPr>
          <a:xfrm>
            <a:off x="2019299" y="1274832"/>
            <a:ext cx="9457639" cy="529375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tlas Grotesk Regular" pitchFamily="50" charset="0"/>
              </a:rPr>
              <a:t>In 1999 Windsong Intermediate was opened and for the first time FISD had two elementary boundaries.  </a:t>
            </a:r>
          </a:p>
          <a:p>
            <a:pPr marL="457200" indent="-457200">
              <a:spcAft>
                <a:spcPts val="1200"/>
              </a:spcAft>
              <a:buFont typeface="Arial" panose="020B0604020202020204" pitchFamily="34" charset="0"/>
              <a:buChar char="•"/>
            </a:pPr>
            <a:r>
              <a:rPr lang="en-US" sz="2800" dirty="0">
                <a:latin typeface="Atlas Grotesk Regular" pitchFamily="50" charset="0"/>
              </a:rPr>
              <a:t>It was at this time that Cline and Westwood became K-3 and Bales and Windsong became 4-6.</a:t>
            </a:r>
          </a:p>
          <a:p>
            <a:pPr marL="457200" indent="-457200">
              <a:spcAft>
                <a:spcPts val="1200"/>
              </a:spcAft>
              <a:buFont typeface="Arial" panose="020B0604020202020204" pitchFamily="34" charset="0"/>
              <a:buChar char="•"/>
            </a:pPr>
            <a:r>
              <a:rPr lang="en-US" sz="2800" dirty="0">
                <a:latin typeface="Atlas Grotesk Regular" pitchFamily="50" charset="0"/>
              </a:rPr>
              <a:t>Over the next 15 years boundaries were shifted slightly around the 518/528 intersection, but for the most part remained stable. </a:t>
            </a:r>
          </a:p>
          <a:p>
            <a:pPr marL="457200" indent="-457200">
              <a:spcAft>
                <a:spcPts val="1200"/>
              </a:spcAft>
              <a:buFont typeface="Arial" panose="020B0604020202020204" pitchFamily="34" charset="0"/>
              <a:buChar char="•"/>
            </a:pPr>
            <a:r>
              <a:rPr lang="en-US" sz="2800" dirty="0">
                <a:latin typeface="Atlas Grotesk Regular" pitchFamily="50" charset="0"/>
              </a:rPr>
              <a:t>With the buildout of The Forest of Friendswood (2005) and development of West Ranch (2007), FISD began experiencing slight growth in the south zone (Cline/Windsong)</a:t>
            </a:r>
          </a:p>
        </p:txBody>
      </p:sp>
    </p:spTree>
    <p:extLst>
      <p:ext uri="{BB962C8B-B14F-4D97-AF65-F5344CB8AC3E}">
        <p14:creationId xmlns:p14="http://schemas.microsoft.com/office/powerpoint/2010/main" val="263758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HISTORICAL ZONING</a:t>
            </a:r>
          </a:p>
        </p:txBody>
      </p:sp>
      <p:sp>
        <p:nvSpPr>
          <p:cNvPr id="14" name="TextBox 13">
            <a:extLst>
              <a:ext uri="{FF2B5EF4-FFF2-40B4-BE49-F238E27FC236}">
                <a16:creationId xmlns:a16="http://schemas.microsoft.com/office/drawing/2014/main" id="{8E61FF88-5529-49B0-9F71-B5A3D6988A15}"/>
              </a:ext>
            </a:extLst>
          </p:cNvPr>
          <p:cNvSpPr txBox="1"/>
          <p:nvPr/>
        </p:nvSpPr>
        <p:spPr>
          <a:xfrm>
            <a:off x="2019299" y="1274832"/>
            <a:ext cx="9457639" cy="45550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tlas Grotesk Regular" pitchFamily="50" charset="0"/>
              </a:rPr>
              <a:t>In 2015-16 in order to ease overcrowding at Cline and utilize space at Windsong, the south zone 3rd grade class was split and approximately 100 students moved to Windsong.  This same year 3rd grade was moved from Westwood to Bales.</a:t>
            </a:r>
          </a:p>
          <a:p>
            <a:pPr marL="457200" indent="-457200">
              <a:spcAft>
                <a:spcPts val="1200"/>
              </a:spcAft>
              <a:buFont typeface="Arial" panose="020B0604020202020204" pitchFamily="34" charset="0"/>
              <a:buChar char="•"/>
            </a:pPr>
            <a:r>
              <a:rPr lang="en-US" sz="2800" dirty="0">
                <a:latin typeface="Atlas Grotesk Regular" pitchFamily="50" charset="0"/>
              </a:rPr>
              <a:t>In 2018-19 in order to balance building use, the north/south were redrawn using guidance from the school board and recommendations from the zoning committee.  The result was moving approximately 250 students to north zone. </a:t>
            </a:r>
          </a:p>
        </p:txBody>
      </p:sp>
    </p:spTree>
    <p:extLst>
      <p:ext uri="{BB962C8B-B14F-4D97-AF65-F5344CB8AC3E}">
        <p14:creationId xmlns:p14="http://schemas.microsoft.com/office/powerpoint/2010/main" val="327280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pic>
        <p:nvPicPr>
          <p:cNvPr id="7" name="Google Shape;90;p17">
            <a:extLst>
              <a:ext uri="{FF2B5EF4-FFF2-40B4-BE49-F238E27FC236}">
                <a16:creationId xmlns:a16="http://schemas.microsoft.com/office/drawing/2014/main" id="{BB0915F6-49AE-4141-A54D-79C53950BB1B}"/>
              </a:ext>
            </a:extLst>
          </p:cNvPr>
          <p:cNvPicPr preferRelativeResize="0"/>
          <p:nvPr/>
        </p:nvPicPr>
        <p:blipFill>
          <a:blip r:embed="rId4">
            <a:alphaModFix/>
          </a:blip>
          <a:stretch>
            <a:fillRect/>
          </a:stretch>
        </p:blipFill>
        <p:spPr>
          <a:xfrm>
            <a:off x="2047443" y="435390"/>
            <a:ext cx="4748839" cy="5990267"/>
          </a:xfrm>
          <a:prstGeom prst="rect">
            <a:avLst/>
          </a:prstGeom>
          <a:noFill/>
          <a:ln>
            <a:noFill/>
          </a:ln>
        </p:spPr>
      </p:pic>
      <p:pic>
        <p:nvPicPr>
          <p:cNvPr id="8" name="Google Shape;91;p17">
            <a:extLst>
              <a:ext uri="{FF2B5EF4-FFF2-40B4-BE49-F238E27FC236}">
                <a16:creationId xmlns:a16="http://schemas.microsoft.com/office/drawing/2014/main" id="{7CD16BCB-62F9-406C-A12F-EBA48B551639}"/>
              </a:ext>
            </a:extLst>
          </p:cNvPr>
          <p:cNvPicPr preferRelativeResize="0"/>
          <p:nvPr/>
        </p:nvPicPr>
        <p:blipFill>
          <a:blip r:embed="rId5">
            <a:alphaModFix/>
          </a:blip>
          <a:stretch>
            <a:fillRect/>
          </a:stretch>
        </p:blipFill>
        <p:spPr>
          <a:xfrm>
            <a:off x="7065634" y="433866"/>
            <a:ext cx="4719966" cy="5990268"/>
          </a:xfrm>
          <a:prstGeom prst="rect">
            <a:avLst/>
          </a:prstGeom>
          <a:noFill/>
          <a:ln>
            <a:noFill/>
          </a:ln>
        </p:spPr>
      </p:pic>
    </p:spTree>
    <p:extLst>
      <p:ext uri="{BB962C8B-B14F-4D97-AF65-F5344CB8AC3E}">
        <p14:creationId xmlns:p14="http://schemas.microsoft.com/office/powerpoint/2010/main" val="379595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2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C1B4B3-3EDA-4975-B6D7-752000347D73}"/>
              </a:ext>
            </a:extLst>
          </p:cNvPr>
          <p:cNvCxnSpPr/>
          <p:nvPr/>
        </p:nvCxnSpPr>
        <p:spPr>
          <a:xfrm>
            <a:off x="1247775" y="0"/>
            <a:ext cx="0" cy="6858000"/>
          </a:xfrm>
          <a:prstGeom prst="line">
            <a:avLst/>
          </a:prstGeom>
          <a:ln w="38100">
            <a:solidFill>
              <a:srgbClr val="0025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7" y="248399"/>
            <a:ext cx="1198652" cy="1198652"/>
          </a:xfrm>
          <a:prstGeom prst="rect">
            <a:avLst/>
          </a:prstGeom>
        </p:spPr>
      </p:pic>
      <p:sp>
        <p:nvSpPr>
          <p:cNvPr id="11" name="TextBox 10">
            <a:extLst>
              <a:ext uri="{FF2B5EF4-FFF2-40B4-BE49-F238E27FC236}">
                <a16:creationId xmlns:a16="http://schemas.microsoft.com/office/drawing/2014/main" id="{19FA88EB-B3A7-43DD-892F-EA2615611B44}"/>
              </a:ext>
            </a:extLst>
          </p:cNvPr>
          <p:cNvSpPr txBox="1"/>
          <p:nvPr/>
        </p:nvSpPr>
        <p:spPr>
          <a:xfrm>
            <a:off x="2019300" y="493782"/>
            <a:ext cx="9457639" cy="707886"/>
          </a:xfrm>
          <a:prstGeom prst="rect">
            <a:avLst/>
          </a:prstGeom>
          <a:noFill/>
        </p:spPr>
        <p:txBody>
          <a:bodyPr wrap="square" rtlCol="0">
            <a:spAutoFit/>
          </a:bodyPr>
          <a:lstStyle/>
          <a:p>
            <a:r>
              <a:rPr lang="en-US" sz="4000" dirty="0">
                <a:solidFill>
                  <a:srgbClr val="0025C0"/>
                </a:solidFill>
                <a:latin typeface="Atlas Grotesk Black" pitchFamily="50" charset="0"/>
              </a:rPr>
              <a:t>PASA - DEMOGRAPHERS</a:t>
            </a:r>
          </a:p>
        </p:txBody>
      </p:sp>
      <p:sp>
        <p:nvSpPr>
          <p:cNvPr id="7" name="TextBox 6">
            <a:extLst>
              <a:ext uri="{FF2B5EF4-FFF2-40B4-BE49-F238E27FC236}">
                <a16:creationId xmlns:a16="http://schemas.microsoft.com/office/drawing/2014/main" id="{8F35DD04-8498-4D4F-A31D-971F0C928086}"/>
              </a:ext>
            </a:extLst>
          </p:cNvPr>
          <p:cNvSpPr txBox="1"/>
          <p:nvPr/>
        </p:nvSpPr>
        <p:spPr>
          <a:xfrm>
            <a:off x="2019299" y="1312505"/>
            <a:ext cx="9753599" cy="3924151"/>
          </a:xfrm>
          <a:prstGeom prst="rect">
            <a:avLst/>
          </a:prstGeom>
          <a:noFill/>
        </p:spPr>
        <p:txBody>
          <a:bodyPr wrap="square" rtlCol="0">
            <a:spAutoFit/>
          </a:bodyPr>
          <a:lstStyle/>
          <a:p>
            <a:pPr lvl="0">
              <a:spcAft>
                <a:spcPts val="600"/>
              </a:spcAft>
            </a:pPr>
            <a:r>
              <a:rPr lang="en-US" sz="2800" dirty="0">
                <a:solidFill>
                  <a:prstClr val="black"/>
                </a:solidFill>
                <a:latin typeface="Atlas Grotesk Black" pitchFamily="50" charset="0"/>
              </a:rPr>
              <a:t>RESOURCES</a:t>
            </a:r>
          </a:p>
          <a:p>
            <a:pPr marL="457200" indent="-457200">
              <a:spcAft>
                <a:spcPts val="600"/>
              </a:spcAft>
              <a:buFont typeface="Arial" panose="020B0604020202020204" pitchFamily="34" charset="0"/>
              <a:buChar char="•"/>
            </a:pPr>
            <a:r>
              <a:rPr lang="en-US" sz="2400" dirty="0">
                <a:latin typeface="Atlas Grotesk Regular" pitchFamily="50" charset="0"/>
              </a:rPr>
              <a:t>Presentation on website</a:t>
            </a:r>
          </a:p>
          <a:p>
            <a:pPr marL="457200" indent="-457200">
              <a:spcAft>
                <a:spcPts val="600"/>
              </a:spcAft>
              <a:buFont typeface="Arial" panose="020B0604020202020204" pitchFamily="34" charset="0"/>
              <a:buChar char="•"/>
            </a:pPr>
            <a:r>
              <a:rPr lang="en-US" sz="2400" dirty="0">
                <a:latin typeface="Atlas Grotesk Regular" pitchFamily="50" charset="0"/>
              </a:rPr>
              <a:t>Handouts</a:t>
            </a:r>
          </a:p>
          <a:p>
            <a:pPr>
              <a:spcAft>
                <a:spcPts val="600"/>
              </a:spcAft>
            </a:pPr>
            <a:endParaRPr lang="en-US" sz="1100" dirty="0">
              <a:latin typeface="Atlas Grotesk Regular" pitchFamily="50" charset="0"/>
            </a:endParaRPr>
          </a:p>
          <a:p>
            <a:pPr lvl="0">
              <a:spcAft>
                <a:spcPts val="600"/>
              </a:spcAft>
            </a:pPr>
            <a:r>
              <a:rPr lang="en-US" sz="2800" dirty="0">
                <a:solidFill>
                  <a:prstClr val="black"/>
                </a:solidFill>
                <a:latin typeface="Atlas Grotesk Black" pitchFamily="50" charset="0"/>
              </a:rPr>
              <a:t>POPULATION AND </a:t>
            </a:r>
            <a:br>
              <a:rPr lang="en-US" sz="2800" dirty="0">
                <a:solidFill>
                  <a:prstClr val="black"/>
                </a:solidFill>
                <a:latin typeface="Atlas Grotesk Black" pitchFamily="50" charset="0"/>
              </a:rPr>
            </a:br>
            <a:r>
              <a:rPr lang="en-US" sz="2800" dirty="0">
                <a:solidFill>
                  <a:prstClr val="black"/>
                </a:solidFill>
                <a:latin typeface="Atlas Grotesk Black" pitchFamily="50" charset="0"/>
              </a:rPr>
              <a:t>SURVEY ANALYSTS </a:t>
            </a:r>
            <a:br>
              <a:rPr lang="en-US" sz="2800" dirty="0">
                <a:solidFill>
                  <a:prstClr val="black"/>
                </a:solidFill>
                <a:latin typeface="Atlas Grotesk Black" pitchFamily="50" charset="0"/>
              </a:rPr>
            </a:br>
            <a:r>
              <a:rPr lang="en-US" sz="2800" dirty="0">
                <a:solidFill>
                  <a:prstClr val="black"/>
                </a:solidFill>
                <a:latin typeface="Atlas Grotesk Black" pitchFamily="50" charset="0"/>
              </a:rPr>
              <a:t>(PASA)</a:t>
            </a:r>
          </a:p>
          <a:p>
            <a:pPr marL="457200" indent="-457200">
              <a:spcAft>
                <a:spcPts val="600"/>
              </a:spcAft>
              <a:buFont typeface="Arial" panose="020B0604020202020204" pitchFamily="34" charset="0"/>
              <a:buChar char="•"/>
            </a:pPr>
            <a:r>
              <a:rPr lang="en-US" sz="2400" dirty="0">
                <a:latin typeface="Atlas Grotesk Regular" pitchFamily="50" charset="0"/>
              </a:rPr>
              <a:t>Dr. Stacey </a:t>
            </a:r>
            <a:r>
              <a:rPr lang="en-US" sz="2400" dirty="0" err="1">
                <a:latin typeface="Atlas Grotesk Regular" pitchFamily="50" charset="0"/>
              </a:rPr>
              <a:t>Tepera</a:t>
            </a:r>
            <a:r>
              <a:rPr lang="en-US" sz="2400" dirty="0">
                <a:latin typeface="Atlas Grotesk Regular" pitchFamily="50" charset="0"/>
              </a:rPr>
              <a:t>, Ph.D.</a:t>
            </a:r>
          </a:p>
          <a:p>
            <a:pPr marL="457200" indent="-457200">
              <a:spcAft>
                <a:spcPts val="600"/>
              </a:spcAft>
              <a:buFont typeface="Arial" panose="020B0604020202020204" pitchFamily="34" charset="0"/>
              <a:buChar char="•"/>
            </a:pPr>
            <a:r>
              <a:rPr lang="en-US" sz="2400" dirty="0">
                <a:latin typeface="Atlas Grotesk Regular" pitchFamily="50" charset="0"/>
              </a:rPr>
              <a:t>Justin </a:t>
            </a:r>
            <a:r>
              <a:rPr lang="en-US" sz="2400" dirty="0" err="1">
                <a:latin typeface="Atlas Grotesk Regular" pitchFamily="50" charset="0"/>
              </a:rPr>
              <a:t>Silhavy</a:t>
            </a:r>
            <a:r>
              <a:rPr lang="en-US" sz="2400" dirty="0">
                <a:latin typeface="Atlas Grotesk Regular" pitchFamily="50" charset="0"/>
              </a:rPr>
              <a:t>, M.U.P.</a:t>
            </a:r>
          </a:p>
        </p:txBody>
      </p:sp>
      <p:pic>
        <p:nvPicPr>
          <p:cNvPr id="8" name="Google Shape;98;p18">
            <a:extLst>
              <a:ext uri="{FF2B5EF4-FFF2-40B4-BE49-F238E27FC236}">
                <a16:creationId xmlns:a16="http://schemas.microsoft.com/office/drawing/2014/main" id="{D8D4372E-D6EF-42C9-B281-391951A6EE23}"/>
              </a:ext>
            </a:extLst>
          </p:cNvPr>
          <p:cNvPicPr preferRelativeResize="0"/>
          <p:nvPr/>
        </p:nvPicPr>
        <p:blipFill>
          <a:blip r:embed="rId3">
            <a:alphaModFix/>
          </a:blip>
          <a:stretch>
            <a:fillRect/>
          </a:stretch>
        </p:blipFill>
        <p:spPr>
          <a:xfrm>
            <a:off x="6602199" y="3429000"/>
            <a:ext cx="5589801" cy="3429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44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8 people, people sitting, laptop, screen and indoor">
            <a:extLst>
              <a:ext uri="{FF2B5EF4-FFF2-40B4-BE49-F238E27FC236}">
                <a16:creationId xmlns:a16="http://schemas.microsoft.com/office/drawing/2014/main" id="{96256EE0-DE87-4E1D-8CCF-D6E08B0F19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45" b="8437"/>
          <a:stretch/>
        </p:blipFill>
        <p:spPr bwMode="auto">
          <a:xfrm>
            <a:off x="3079" y="0"/>
            <a:ext cx="121889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F989-8B2B-4E6A-9403-2D745812BD4F}"/>
              </a:ext>
            </a:extLst>
          </p:cNvPr>
          <p:cNvSpPr/>
          <p:nvPr/>
        </p:nvSpPr>
        <p:spPr>
          <a:xfrm>
            <a:off x="0" y="0"/>
            <a:ext cx="12192000" cy="6858000"/>
          </a:xfrm>
          <a:prstGeom prst="rect">
            <a:avLst/>
          </a:prstGeom>
          <a:solidFill>
            <a:srgbClr val="002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FF3E28-3506-4D33-BD74-349878F0417F}"/>
              </a:ext>
            </a:extLst>
          </p:cNvPr>
          <p:cNvCxnSpPr/>
          <p:nvPr/>
        </p:nvCxnSpPr>
        <p:spPr>
          <a:xfrm>
            <a:off x="1247775"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098FD1-A414-43D3-A1D9-2F94E0C22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57" y="2829674"/>
            <a:ext cx="1198652" cy="1198652"/>
          </a:xfrm>
          <a:prstGeom prst="rect">
            <a:avLst/>
          </a:prstGeom>
        </p:spPr>
      </p:pic>
      <p:sp>
        <p:nvSpPr>
          <p:cNvPr id="8" name="TextBox 7">
            <a:extLst>
              <a:ext uri="{FF2B5EF4-FFF2-40B4-BE49-F238E27FC236}">
                <a16:creationId xmlns:a16="http://schemas.microsoft.com/office/drawing/2014/main" id="{8F9F4A8E-99CD-4995-8D2C-4F222D36C3CD}"/>
              </a:ext>
            </a:extLst>
          </p:cNvPr>
          <p:cNvSpPr txBox="1"/>
          <p:nvPr/>
        </p:nvSpPr>
        <p:spPr>
          <a:xfrm>
            <a:off x="2095500" y="1260013"/>
            <a:ext cx="9457639" cy="3139321"/>
          </a:xfrm>
          <a:prstGeom prst="rect">
            <a:avLst/>
          </a:prstGeom>
          <a:noFill/>
        </p:spPr>
        <p:txBody>
          <a:bodyPr wrap="square" rtlCol="0">
            <a:spAutoFit/>
          </a:bodyPr>
          <a:lstStyle/>
          <a:p>
            <a:r>
              <a:rPr lang="en-US" sz="6600" dirty="0">
                <a:solidFill>
                  <a:schemeClr val="bg1"/>
                </a:solidFill>
                <a:latin typeface="Atlas Grotesk Black" pitchFamily="50" charset="0"/>
              </a:rPr>
              <a:t>TEACHING &amp; LEARNING IN FRIENDSWOOD ISD</a:t>
            </a:r>
          </a:p>
        </p:txBody>
      </p:sp>
      <p:sp>
        <p:nvSpPr>
          <p:cNvPr id="7" name="TextBox 6">
            <a:extLst>
              <a:ext uri="{FF2B5EF4-FFF2-40B4-BE49-F238E27FC236}">
                <a16:creationId xmlns:a16="http://schemas.microsoft.com/office/drawing/2014/main" id="{B5657FEB-2864-4009-B926-449D1134DAC6}"/>
              </a:ext>
            </a:extLst>
          </p:cNvPr>
          <p:cNvSpPr txBox="1"/>
          <p:nvPr/>
        </p:nvSpPr>
        <p:spPr>
          <a:xfrm>
            <a:off x="2095499" y="4399334"/>
            <a:ext cx="9457639" cy="1323439"/>
          </a:xfrm>
          <a:prstGeom prst="rect">
            <a:avLst/>
          </a:prstGeom>
          <a:noFill/>
        </p:spPr>
        <p:txBody>
          <a:bodyPr wrap="square" rtlCol="0">
            <a:spAutoFit/>
          </a:bodyPr>
          <a:lstStyle/>
          <a:p>
            <a:r>
              <a:rPr lang="en-US" sz="4000" i="1" dirty="0">
                <a:solidFill>
                  <a:schemeClr val="bg1"/>
                </a:solidFill>
                <a:latin typeface="Atlas Grotesk Regular" pitchFamily="50" charset="0"/>
              </a:rPr>
              <a:t>Learning Spaces Addressing </a:t>
            </a:r>
          </a:p>
          <a:p>
            <a:r>
              <a:rPr lang="en-US" sz="4000" i="1" dirty="0">
                <a:solidFill>
                  <a:schemeClr val="bg1"/>
                </a:solidFill>
                <a:latin typeface="Atlas Grotesk Regular" pitchFamily="50" charset="0"/>
              </a:rPr>
              <a:t>Current and Future Learners’ Needs</a:t>
            </a:r>
          </a:p>
        </p:txBody>
      </p:sp>
    </p:spTree>
    <p:extLst>
      <p:ext uri="{BB962C8B-B14F-4D97-AF65-F5344CB8AC3E}">
        <p14:creationId xmlns:p14="http://schemas.microsoft.com/office/powerpoint/2010/main" val="3488194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8541</TotalTime>
  <Words>1429</Words>
  <Application>Microsoft Office PowerPoint</Application>
  <PresentationFormat>Widescreen</PresentationFormat>
  <Paragraphs>152</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Atlas Grotesk Black</vt:lpstr>
      <vt:lpstr>Atlas Grotesk Bold</vt:lpstr>
      <vt:lpstr>Atlas Grotesk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Chenier, Anna</dc:creator>
  <cp:lastModifiedBy>Chenier, Anna</cp:lastModifiedBy>
  <cp:revision>80</cp:revision>
  <dcterms:created xsi:type="dcterms:W3CDTF">2019-08-26T20:37:53Z</dcterms:created>
  <dcterms:modified xsi:type="dcterms:W3CDTF">2019-10-01T13:59:36Z</dcterms:modified>
</cp:coreProperties>
</file>