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ADF99F-42D4-464F-B655-064D73A0EC7C}">
          <p14:sldIdLst>
            <p14:sldId id="256"/>
          </p14:sldIdLst>
        </p14:section>
        <p14:section name="Untitled Section" id="{465236D0-C655-4346-846B-95C45595FDDA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1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6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D9A1-8009-460C-9B31-EC44661D0DB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2F0A-0571-4285-8683-2FB73BFB7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2186013"/>
            <a:ext cx="9144000" cy="190834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  <a:ea typeface="Adobe Gothic Std B" panose="020B0800000000000000" pitchFamily="34" charset="-128"/>
              </a:rPr>
              <a:t>United States </a:t>
            </a:r>
            <a:b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  <a:ea typeface="Adobe Gothic Std B" panose="020B0800000000000000" pitchFamily="34" charset="-128"/>
              </a:rPr>
            </a:b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  <a:ea typeface="Adobe Gothic Std B" panose="020B0800000000000000" pitchFamily="34" charset="-128"/>
              </a:rPr>
              <a:t>Air and Space Force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  <a:ea typeface="Adobe Gothic Std B" panose="020B0800000000000000" pitchFamily="34" charset="-128"/>
            </a:endParaRPr>
          </a:p>
        </p:txBody>
      </p:sp>
      <p:sp>
        <p:nvSpPr>
          <p:cNvPr id="4" name="AutoShape 2" descr="The History and Roles of the Air Force | Military.com"/>
          <p:cNvSpPr>
            <a:spLocks noChangeAspect="1" noChangeArrowheads="1"/>
          </p:cNvSpPr>
          <p:nvPr/>
        </p:nvSpPr>
        <p:spPr bwMode="auto">
          <a:xfrm>
            <a:off x="155574" y="-144463"/>
            <a:ext cx="2550303" cy="255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700" y="4371759"/>
            <a:ext cx="2520950" cy="25209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357262"/>
            <a:ext cx="2125980" cy="21259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220102"/>
            <a:ext cx="2400300" cy="24003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4371759"/>
            <a:ext cx="2481262" cy="248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8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0914"/>
            <a:ext cx="12192000" cy="6837086"/>
          </a:xfrm>
          <a:prstGeom prst="rect">
            <a:avLst/>
          </a:prstGeom>
          <a:effectLst>
            <a:outerShdw blurRad="431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Condensed" panose="02070606080606020203" pitchFamily="18" charset="0"/>
              </a:rPr>
              <a:t>Top 25 In Demand Careers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562100"/>
            <a:ext cx="5384800" cy="46148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Force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Tactical Aircraft Maintenance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Refuel/Bomber Aircraft Maintenance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Airlift Special Mission Aircraft Maintenance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Sources Intel analyst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Cyber Systems Operations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Aerospace Propulsion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Munition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Aircraft Armament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Material Management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Cyber Transport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Fire Protection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 Transportation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2100"/>
            <a:ext cx="5181600" cy="46148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Intelligence Analyst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Sensor Operator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Client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Aerospace Ground Equipment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Fuels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Electrical and Environmental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 Traffic Control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Weather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Geospatial Intelligence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Services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Transmission Systems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Personnel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350" y="6176963"/>
            <a:ext cx="725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learn about all of the careers and 100+ more by checking out  our IG @</a:t>
            </a:r>
            <a:r>
              <a:rPr lang="en-US" dirty="0" err="1" smtClean="0"/>
              <a:t>AirForce_TriCities</a:t>
            </a:r>
            <a:r>
              <a:rPr lang="en-US" dirty="0" smtClean="0"/>
              <a:t> or at airforce.com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42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Bodoni MT Black" panose="02070A03080606020203" pitchFamily="18" charset="0"/>
              </a:rPr>
              <a:t>Benefits</a:t>
            </a:r>
            <a:endParaRPr lang="en-US" sz="6000" b="1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55700"/>
            <a:ext cx="5905500" cy="5702300"/>
          </a:xfrm>
        </p:spPr>
        <p:txBody>
          <a:bodyPr>
            <a:normAutofit fontScale="92500" lnSpcReduction="20000"/>
          </a:bodyPr>
          <a:lstStyle/>
          <a:p>
            <a:r>
              <a:rPr lang="en-US" sz="3300" b="1" dirty="0" smtClean="0"/>
              <a:t>Education Benefits</a:t>
            </a:r>
          </a:p>
          <a:p>
            <a:pPr lvl="1"/>
            <a:r>
              <a:rPr lang="en-US" sz="2800" dirty="0" smtClean="0"/>
              <a:t>Tuition assistance</a:t>
            </a:r>
          </a:p>
          <a:p>
            <a:pPr lvl="2"/>
            <a:r>
              <a:rPr lang="en-US" sz="2400" dirty="0" smtClean="0"/>
              <a:t> $4,500 each year!</a:t>
            </a:r>
          </a:p>
          <a:p>
            <a:pPr lvl="1"/>
            <a:r>
              <a:rPr lang="en-US" sz="2800" dirty="0" smtClean="0"/>
              <a:t>Post 9/11 G.I. Bill. </a:t>
            </a:r>
          </a:p>
          <a:p>
            <a:pPr lvl="2"/>
            <a:r>
              <a:rPr lang="en-US" sz="2400" dirty="0" smtClean="0"/>
              <a:t>Use during or after your service. Tuition paid and housing allowance for the location of your school. (average $1,833 per month)</a:t>
            </a:r>
          </a:p>
          <a:p>
            <a:pPr lvl="1"/>
            <a:r>
              <a:rPr lang="en-US" sz="2800" dirty="0" smtClean="0"/>
              <a:t>Community College of the Air Force.</a:t>
            </a:r>
          </a:p>
          <a:p>
            <a:pPr lvl="2"/>
            <a:r>
              <a:rPr lang="en-US" sz="2400" dirty="0" smtClean="0"/>
              <a:t>BMT, Tech school and much more is college accredited with your every day job in the Air Force!</a:t>
            </a:r>
          </a:p>
          <a:p>
            <a:pPr lvl="1"/>
            <a:endParaRPr lang="en-US" sz="2600" dirty="0" smtClean="0"/>
          </a:p>
          <a:p>
            <a:r>
              <a:rPr lang="en-US" sz="3000" b="1" dirty="0" smtClean="0"/>
              <a:t>Travel</a:t>
            </a:r>
          </a:p>
          <a:p>
            <a:pPr lvl="1"/>
            <a:r>
              <a:rPr lang="en-US" sz="2600" dirty="0" smtClean="0"/>
              <a:t>Permanent Change of Station(PCS)</a:t>
            </a:r>
          </a:p>
          <a:p>
            <a:pPr lvl="1"/>
            <a:r>
              <a:rPr lang="en-US" sz="2600" dirty="0" smtClean="0"/>
              <a:t>Temporary Duty (TDY) – business trips</a:t>
            </a:r>
          </a:p>
          <a:p>
            <a:pPr lvl="1"/>
            <a:r>
              <a:rPr lang="en-US" sz="2600" dirty="0" smtClean="0"/>
              <a:t>HOPS (Free Military Flights)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438900" y="1261269"/>
            <a:ext cx="5181600" cy="57277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Outdoor Rec/Organized Trips</a:t>
            </a:r>
          </a:p>
          <a:p>
            <a:pPr lvl="1"/>
            <a:r>
              <a:rPr lang="en-US" sz="2600" dirty="0"/>
              <a:t>Cheap outdoor rental </a:t>
            </a:r>
            <a:r>
              <a:rPr lang="en-US" sz="2600" dirty="0" smtClean="0"/>
              <a:t>gear</a:t>
            </a:r>
          </a:p>
          <a:p>
            <a:pPr lvl="2"/>
            <a:r>
              <a:rPr lang="en-US" sz="2200" dirty="0" smtClean="0"/>
              <a:t> Tents</a:t>
            </a:r>
            <a:r>
              <a:rPr lang="en-US" sz="2200" dirty="0"/>
              <a:t>, Boats, </a:t>
            </a:r>
            <a:r>
              <a:rPr lang="en-US" sz="2200" dirty="0" smtClean="0"/>
              <a:t>Kayaks, trips to nearby adventures like London, Disney,  </a:t>
            </a:r>
            <a:r>
              <a:rPr lang="en-US" sz="2200" dirty="0"/>
              <a:t>Etc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endParaRPr lang="en-US" sz="2600" dirty="0"/>
          </a:p>
          <a:p>
            <a:r>
              <a:rPr lang="en-US" sz="3000" b="1" dirty="0"/>
              <a:t>Paid Vacation</a:t>
            </a:r>
          </a:p>
          <a:p>
            <a:pPr lvl="1"/>
            <a:r>
              <a:rPr lang="en-US" sz="2600" dirty="0" smtClean="0"/>
              <a:t>2.5 Days/Month/30 days year</a:t>
            </a:r>
          </a:p>
          <a:p>
            <a:pPr lvl="1"/>
            <a:r>
              <a:rPr lang="en-US" sz="2600" dirty="0" smtClean="0"/>
              <a:t>Keep 60 days total</a:t>
            </a:r>
          </a:p>
          <a:p>
            <a:pPr lvl="1"/>
            <a:r>
              <a:rPr lang="en-US" sz="2600" dirty="0" smtClean="0"/>
              <a:t>Holidays off and paid</a:t>
            </a:r>
          </a:p>
          <a:p>
            <a:pPr lvl="1"/>
            <a:r>
              <a:rPr lang="en-US" sz="2600" dirty="0" smtClean="0"/>
              <a:t>“Family days” linked with holidays. Ex: Thanksgiving on Thursday, family day on Friday. Both off and paid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</a:extLst>
          </a:blip>
          <a:stretch>
            <a:fillRect/>
          </a:stretch>
        </p:blipFill>
        <p:spPr>
          <a:xfrm>
            <a:off x="0" y="-60910"/>
            <a:ext cx="12300283" cy="6918910"/>
          </a:xfrm>
          <a:prstGeom prst="rect">
            <a:avLst/>
          </a:prstGeom>
          <a:ln>
            <a:noFill/>
          </a:ln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Bahnschrift" panose="020B0502040204020203" pitchFamily="34" charset="0"/>
              </a:rPr>
              <a:t>Starting pay and allowances</a:t>
            </a:r>
            <a:endParaRPr lang="en-US" sz="6000" b="1" dirty="0">
              <a:latin typeface="Bahnschrift" panose="020B05020402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5900" y="1838324"/>
            <a:ext cx="6934200" cy="48418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Base Pay</a:t>
            </a:r>
          </a:p>
          <a:p>
            <a:pPr lvl="1"/>
            <a:r>
              <a:rPr lang="en-US" dirty="0" smtClean="0"/>
              <a:t>E-1 : $1,733 Per Month</a:t>
            </a:r>
          </a:p>
          <a:p>
            <a:pPr lvl="1"/>
            <a:r>
              <a:rPr lang="en-US" dirty="0" smtClean="0"/>
              <a:t>E-2 : $1,943</a:t>
            </a:r>
          </a:p>
          <a:p>
            <a:pPr lvl="1"/>
            <a:r>
              <a:rPr lang="en-US" dirty="0" smtClean="0"/>
              <a:t>E-3 : $2,043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Basic Housing Allowance (BAH) </a:t>
            </a:r>
          </a:p>
          <a:p>
            <a:pPr lvl="1"/>
            <a:r>
              <a:rPr lang="en-US" dirty="0" smtClean="0"/>
              <a:t>$1,197 per month for Kennewick</a:t>
            </a:r>
          </a:p>
          <a:p>
            <a:pPr lvl="1"/>
            <a:r>
              <a:rPr lang="en-US" dirty="0" smtClean="0"/>
              <a:t>Non-taxed</a:t>
            </a:r>
          </a:p>
          <a:p>
            <a:pPr lvl="1"/>
            <a:r>
              <a:rPr lang="en-US" dirty="0" smtClean="0"/>
              <a:t>Varies by base/city</a:t>
            </a:r>
          </a:p>
          <a:p>
            <a:r>
              <a:rPr lang="en-US" b="1" dirty="0" smtClean="0"/>
              <a:t>Food Allowance</a:t>
            </a:r>
          </a:p>
          <a:p>
            <a:pPr lvl="1"/>
            <a:r>
              <a:rPr lang="en-US" dirty="0" smtClean="0"/>
              <a:t>$369 Per Month </a:t>
            </a:r>
          </a:p>
          <a:p>
            <a:pPr lvl="1"/>
            <a:r>
              <a:rPr lang="en-US" dirty="0" smtClean="0"/>
              <a:t>Non Taxed</a:t>
            </a:r>
          </a:p>
          <a:p>
            <a:pPr marL="1371600" lvl="3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88437"/>
              </p:ext>
            </p:extLst>
          </p:nvPr>
        </p:nvGraphicFramePr>
        <p:xfrm>
          <a:off x="5875867" y="2206441"/>
          <a:ext cx="6002866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32566236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1372296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67430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Air Force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(E-3, 2 years in the AF, in the dorms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Civilian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(above min wage)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58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Pay/Monthly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/>
                        <a:t>$2,043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dirty="0" smtClean="0"/>
                        <a:t> </a:t>
                      </a:r>
                      <a:r>
                        <a:rPr lang="en-US" sz="1100" b="1" dirty="0" smtClean="0"/>
                        <a:t>(salary-monthly pay) </a:t>
                      </a:r>
                      <a:endParaRPr 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$2,080</a:t>
                      </a:r>
                    </a:p>
                    <a:p>
                      <a:pPr algn="ctr"/>
                      <a:r>
                        <a:rPr lang="en-US" sz="1200" b="1" dirty="0" smtClean="0"/>
                        <a:t>($13/</a:t>
                      </a:r>
                      <a:r>
                        <a:rPr lang="en-US" sz="1200" b="1" dirty="0" err="1" smtClean="0"/>
                        <a:t>hr</a:t>
                      </a:r>
                      <a:r>
                        <a:rPr lang="en-US" sz="1200" b="1" dirty="0" smtClean="0"/>
                        <a:t>)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8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Rent/Mortgage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$950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81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House</a:t>
                      </a:r>
                      <a:r>
                        <a:rPr lang="en-US" baseline="0" dirty="0" smtClean="0"/>
                        <a:t> Bills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$200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7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 expenses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$300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5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$500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9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Phone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682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note/Insurance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8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9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$TAKE</a:t>
                      </a:r>
                      <a:r>
                        <a:rPr lang="en-US" sz="2000" b="1" baseline="0" dirty="0" smtClean="0">
                          <a:solidFill>
                            <a:srgbClr val="00B050"/>
                          </a:solidFill>
                        </a:rPr>
                        <a:t> HOME MONEY$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$1,918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$5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153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11" idx="2"/>
          </p:cNvCxnSpPr>
          <p:nvPr/>
        </p:nvCxnSpPr>
        <p:spPr>
          <a:xfrm>
            <a:off x="10045700" y="2116723"/>
            <a:ext cx="21168" cy="11919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99400" y="1655058"/>
            <a:ext cx="429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Will be about $3,609 if you lived off base/in the city of Kennewick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Base Pay</a:t>
            </a:r>
            <a:r>
              <a:rPr lang="en-US" sz="1200" dirty="0" smtClean="0">
                <a:solidFill>
                  <a:srgbClr val="00B050"/>
                </a:solidFill>
              </a:rPr>
              <a:t>: $2,043 + </a:t>
            </a:r>
            <a:r>
              <a:rPr lang="en-US" sz="1200" b="1" dirty="0" smtClean="0">
                <a:solidFill>
                  <a:srgbClr val="00B050"/>
                </a:solidFill>
              </a:rPr>
              <a:t>Housing: </a:t>
            </a:r>
            <a:r>
              <a:rPr lang="en-US" sz="1200" dirty="0" smtClean="0">
                <a:solidFill>
                  <a:srgbClr val="00B050"/>
                </a:solidFill>
              </a:rPr>
              <a:t>$1,197 + </a:t>
            </a:r>
            <a:r>
              <a:rPr lang="en-US" sz="1200" b="1" dirty="0" smtClean="0">
                <a:solidFill>
                  <a:srgbClr val="00B050"/>
                </a:solidFill>
              </a:rPr>
              <a:t>Food Allowance: </a:t>
            </a:r>
            <a:r>
              <a:rPr lang="en-US" sz="1200" dirty="0" smtClean="0">
                <a:solidFill>
                  <a:srgbClr val="00B050"/>
                </a:solidFill>
              </a:rPr>
              <a:t>$369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90" y="4872150"/>
            <a:ext cx="441534" cy="441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2850858" y="515575"/>
            <a:ext cx="6714874" cy="598131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Contact Info</a:t>
            </a:r>
            <a:endParaRPr lang="en-US" sz="80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199" y="1723608"/>
            <a:ext cx="7346245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1371600" lvl="3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Technical Sergeant Adam </a:t>
            </a:r>
            <a:r>
              <a:rPr lang="en-US" sz="2800" dirty="0" err="1" smtClean="0">
                <a:solidFill>
                  <a:prstClr val="black"/>
                </a:solidFill>
              </a:rPr>
              <a:t>Wriglesworth</a:t>
            </a:r>
            <a:endParaRPr lang="en-US" sz="2800" dirty="0">
              <a:solidFill>
                <a:prstClr val="black"/>
              </a:solidFill>
            </a:endParaRPr>
          </a:p>
          <a:p>
            <a:pPr marL="1371600" lvl="3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910 </a:t>
            </a:r>
            <a:r>
              <a:rPr lang="en-US" sz="2800" dirty="0">
                <a:solidFill>
                  <a:prstClr val="black"/>
                </a:solidFill>
              </a:rPr>
              <a:t>S. Columbia Blvd </a:t>
            </a:r>
            <a:r>
              <a:rPr lang="en-US" sz="2800" dirty="0" err="1">
                <a:solidFill>
                  <a:prstClr val="black"/>
                </a:solidFill>
              </a:rPr>
              <a:t>Ste</a:t>
            </a:r>
            <a:r>
              <a:rPr lang="en-US" sz="2800" dirty="0">
                <a:solidFill>
                  <a:prstClr val="black"/>
                </a:solidFill>
              </a:rPr>
              <a:t> F. Kennewick, WA 99336</a:t>
            </a:r>
          </a:p>
          <a:p>
            <a:pPr marL="1371600" lvl="3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1371600" lvl="3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Cell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  <a:r>
              <a:rPr lang="en-US" sz="2800" dirty="0" smtClean="0">
                <a:solidFill>
                  <a:prstClr val="black"/>
                </a:solidFill>
              </a:rPr>
              <a:t>509-412-2289</a:t>
            </a:r>
            <a:endParaRPr lang="en-US" sz="2800" dirty="0">
              <a:solidFill>
                <a:prstClr val="black"/>
              </a:solidFill>
            </a:endParaRPr>
          </a:p>
          <a:p>
            <a:pPr marL="1371600" lvl="3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1371600" lvl="3" indent="0">
              <a:buNone/>
            </a:pPr>
            <a:r>
              <a:rPr lang="en-US" sz="2800" dirty="0" err="1" smtClean="0">
                <a:solidFill>
                  <a:prstClr val="black"/>
                </a:solidFill>
              </a:rPr>
              <a:t>AirForce_Tri</a:t>
            </a:r>
            <a:r>
              <a:rPr lang="en-US" sz="2800" dirty="0" smtClean="0">
                <a:solidFill>
                  <a:prstClr val="black"/>
                </a:solidFill>
              </a:rPr>
              <a:t>-Cities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02334" y="1330564"/>
            <a:ext cx="5181600" cy="4351338"/>
          </a:xfrm>
        </p:spPr>
        <p:txBody>
          <a:bodyPr>
            <a:normAutofit/>
          </a:bodyPr>
          <a:lstStyle/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r>
              <a:rPr lang="en-US" sz="2400" b="1" dirty="0" smtClean="0"/>
              <a:t>Are you qualified to join?</a:t>
            </a:r>
          </a:p>
          <a:p>
            <a:pPr marL="1828800" lvl="4" indent="0">
              <a:buNone/>
            </a:pPr>
            <a:endParaRPr lang="en-US" sz="2400" b="1" dirty="0" smtClean="0"/>
          </a:p>
          <a:p>
            <a:pPr marL="1828800" lvl="4" indent="0">
              <a:buNone/>
            </a:pPr>
            <a:r>
              <a:rPr lang="en-US" sz="2400" b="1" dirty="0" smtClean="0"/>
              <a:t>Open your camera and scan the icon!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369" y="3622302"/>
            <a:ext cx="3102021" cy="310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7729</TotalTime>
  <Words>434</Words>
  <Application>Microsoft Office PowerPoint</Application>
  <PresentationFormat>Widescreen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Adobe Gothic Std B</vt:lpstr>
      <vt:lpstr>Adobe Hebrew</vt:lpstr>
      <vt:lpstr>Algerian</vt:lpstr>
      <vt:lpstr>Arial</vt:lpstr>
      <vt:lpstr>Bahnschrift</vt:lpstr>
      <vt:lpstr>Bodoni MT Black</vt:lpstr>
      <vt:lpstr>Bodoni MT Condensed</vt:lpstr>
      <vt:lpstr>Calibri</vt:lpstr>
      <vt:lpstr>Calibri Light</vt:lpstr>
      <vt:lpstr>Office Theme</vt:lpstr>
      <vt:lpstr>United States  Air and Space Force</vt:lpstr>
      <vt:lpstr>Top 25 In Demand Careers</vt:lpstr>
      <vt:lpstr>Benefits</vt:lpstr>
      <vt:lpstr>Starting pay and allowances</vt:lpstr>
      <vt:lpstr>Contact Info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Air Force</dc:title>
  <dc:creator>CAMERON HAIGHT</dc:creator>
  <cp:lastModifiedBy>WRIGLESWORTH, ADAM J TSgt USAF AETC 361 RCS/BA</cp:lastModifiedBy>
  <cp:revision>34</cp:revision>
  <dcterms:created xsi:type="dcterms:W3CDTF">2020-11-17T19:26:51Z</dcterms:created>
  <dcterms:modified xsi:type="dcterms:W3CDTF">2020-12-02T16:36:09Z</dcterms:modified>
</cp:coreProperties>
</file>