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691" r:id="rId2"/>
    <p:sldId id="733" r:id="rId3"/>
    <p:sldId id="736" r:id="rId4"/>
    <p:sldId id="734" r:id="rId5"/>
    <p:sldId id="735" r:id="rId6"/>
    <p:sldId id="742" r:id="rId7"/>
    <p:sldId id="738" r:id="rId8"/>
    <p:sldId id="737" r:id="rId9"/>
    <p:sldId id="739" r:id="rId10"/>
    <p:sldId id="740" r:id="rId11"/>
    <p:sldId id="743" r:id="rId12"/>
    <p:sldId id="746" r:id="rId13"/>
    <p:sldId id="744" r:id="rId14"/>
    <p:sldId id="745" r:id="rId15"/>
    <p:sldId id="741" r:id="rId16"/>
    <p:sldId id="73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5C0"/>
    <a:srgbClr val="E6EFFF"/>
    <a:srgbClr val="000000"/>
    <a:srgbClr val="EFF2FF"/>
    <a:srgbClr val="001570"/>
    <a:srgbClr val="5B7AFF"/>
    <a:srgbClr val="3F64FF"/>
    <a:srgbClr val="F7F9FF"/>
    <a:srgbClr val="002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4660"/>
  </p:normalViewPr>
  <p:slideViewPr>
    <p:cSldViewPr snapToGrid="0">
      <p:cViewPr varScale="1">
        <p:scale>
          <a:sx n="70" d="100"/>
          <a:sy n="70" d="100"/>
        </p:scale>
        <p:origin x="416" y="6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76F9CA-816E-4613-8DDB-114BFDA5DC04}" type="datetimeFigureOut">
              <a:rPr lang="en-US" smtClean="0"/>
              <a:t>11/16/2020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FCA42E-B8E8-46EA-A3CA-B1210BCDC236}" type="slidenum">
              <a:rPr lang="en-US" smtClean="0"/>
              <a:t>‹#›</a:t>
            </a:fld>
            <a:endParaRPr lang="en-US"/>
          </a:p>
        </p:txBody>
      </p:sp>
    </p:spTree>
    <p:extLst>
      <p:ext uri="{BB962C8B-B14F-4D97-AF65-F5344CB8AC3E}">
        <p14:creationId xmlns:p14="http://schemas.microsoft.com/office/powerpoint/2010/main" val="915319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3E998-A0EF-4813-8989-44814E27E2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AB2712-6B06-45E1-9586-FAAEA7AEE6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9C8F24-DBCF-499C-A4EB-691D101C4A63}"/>
              </a:ext>
            </a:extLst>
          </p:cNvPr>
          <p:cNvSpPr>
            <a:spLocks noGrp="1"/>
          </p:cNvSpPr>
          <p:nvPr>
            <p:ph type="dt" sz="half" idx="10"/>
          </p:nvPr>
        </p:nvSpPr>
        <p:spPr/>
        <p:txBody>
          <a:bodyPr/>
          <a:lstStyle/>
          <a:p>
            <a:fld id="{C2CE1EB5-5448-4BBD-A640-F77E519F0598}" type="datetimeFigureOut">
              <a:rPr lang="en-US" smtClean="0"/>
              <a:t>11/16/2020</a:t>
            </a:fld>
            <a:endParaRPr lang="en-US"/>
          </a:p>
        </p:txBody>
      </p:sp>
      <p:sp>
        <p:nvSpPr>
          <p:cNvPr id="5" name="Footer Placeholder 4">
            <a:extLst>
              <a:ext uri="{FF2B5EF4-FFF2-40B4-BE49-F238E27FC236}">
                <a16:creationId xmlns:a16="http://schemas.microsoft.com/office/drawing/2014/main" id="{D0DBD9B6-22E6-443B-8CAD-67C8FF7786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2451F1-9189-47C0-8F4E-F1D5C925B086}"/>
              </a:ext>
            </a:extLst>
          </p:cNvPr>
          <p:cNvSpPr>
            <a:spLocks noGrp="1"/>
          </p:cNvSpPr>
          <p:nvPr>
            <p:ph type="sldNum" sz="quarter" idx="12"/>
          </p:nvPr>
        </p:nvSpPr>
        <p:spPr/>
        <p:txBody>
          <a:bodyPr/>
          <a:lstStyle/>
          <a:p>
            <a:fld id="{BFAD2F32-F64A-4907-BC8F-2DE94A3A2FC6}" type="slidenum">
              <a:rPr lang="en-US" smtClean="0"/>
              <a:t>‹#›</a:t>
            </a:fld>
            <a:endParaRPr lang="en-US"/>
          </a:p>
        </p:txBody>
      </p:sp>
    </p:spTree>
    <p:extLst>
      <p:ext uri="{BB962C8B-B14F-4D97-AF65-F5344CB8AC3E}">
        <p14:creationId xmlns:p14="http://schemas.microsoft.com/office/powerpoint/2010/main" val="2226833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D7922-E188-4743-86C5-025C47040C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FA51F5-4707-4820-9835-184F1745C7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57593A-EC34-4832-A123-B86D039D82F8}"/>
              </a:ext>
            </a:extLst>
          </p:cNvPr>
          <p:cNvSpPr>
            <a:spLocks noGrp="1"/>
          </p:cNvSpPr>
          <p:nvPr>
            <p:ph type="dt" sz="half" idx="10"/>
          </p:nvPr>
        </p:nvSpPr>
        <p:spPr/>
        <p:txBody>
          <a:bodyPr/>
          <a:lstStyle/>
          <a:p>
            <a:fld id="{C2CE1EB5-5448-4BBD-A640-F77E519F0598}" type="datetimeFigureOut">
              <a:rPr lang="en-US" smtClean="0"/>
              <a:t>11/16/2020</a:t>
            </a:fld>
            <a:endParaRPr lang="en-US"/>
          </a:p>
        </p:txBody>
      </p:sp>
      <p:sp>
        <p:nvSpPr>
          <p:cNvPr id="5" name="Footer Placeholder 4">
            <a:extLst>
              <a:ext uri="{FF2B5EF4-FFF2-40B4-BE49-F238E27FC236}">
                <a16:creationId xmlns:a16="http://schemas.microsoft.com/office/drawing/2014/main" id="{7D1E9B47-BB20-441E-8F3A-209AC4A570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FE76A4-9E96-44AA-8783-1D1EBD372716}"/>
              </a:ext>
            </a:extLst>
          </p:cNvPr>
          <p:cNvSpPr>
            <a:spLocks noGrp="1"/>
          </p:cNvSpPr>
          <p:nvPr>
            <p:ph type="sldNum" sz="quarter" idx="12"/>
          </p:nvPr>
        </p:nvSpPr>
        <p:spPr/>
        <p:txBody>
          <a:bodyPr/>
          <a:lstStyle/>
          <a:p>
            <a:fld id="{BFAD2F32-F64A-4907-BC8F-2DE94A3A2FC6}" type="slidenum">
              <a:rPr lang="en-US" smtClean="0"/>
              <a:t>‹#›</a:t>
            </a:fld>
            <a:endParaRPr lang="en-US"/>
          </a:p>
        </p:txBody>
      </p:sp>
    </p:spTree>
    <p:extLst>
      <p:ext uri="{BB962C8B-B14F-4D97-AF65-F5344CB8AC3E}">
        <p14:creationId xmlns:p14="http://schemas.microsoft.com/office/powerpoint/2010/main" val="2272000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063F83-04D0-4E71-9505-EDAA783D8C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62910F-F4B0-4721-AA44-C739F6DDC4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7BC1E6-9AD7-49D3-B94C-F3F593CF25C0}"/>
              </a:ext>
            </a:extLst>
          </p:cNvPr>
          <p:cNvSpPr>
            <a:spLocks noGrp="1"/>
          </p:cNvSpPr>
          <p:nvPr>
            <p:ph type="dt" sz="half" idx="10"/>
          </p:nvPr>
        </p:nvSpPr>
        <p:spPr/>
        <p:txBody>
          <a:bodyPr/>
          <a:lstStyle/>
          <a:p>
            <a:fld id="{C2CE1EB5-5448-4BBD-A640-F77E519F0598}" type="datetimeFigureOut">
              <a:rPr lang="en-US" smtClean="0"/>
              <a:t>11/16/2020</a:t>
            </a:fld>
            <a:endParaRPr lang="en-US"/>
          </a:p>
        </p:txBody>
      </p:sp>
      <p:sp>
        <p:nvSpPr>
          <p:cNvPr id="5" name="Footer Placeholder 4">
            <a:extLst>
              <a:ext uri="{FF2B5EF4-FFF2-40B4-BE49-F238E27FC236}">
                <a16:creationId xmlns:a16="http://schemas.microsoft.com/office/drawing/2014/main" id="{CB6981DA-51CE-4C28-BB89-F89FB6510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C2CFA9-3FD4-467C-BEDE-407C1AB6120E}"/>
              </a:ext>
            </a:extLst>
          </p:cNvPr>
          <p:cNvSpPr>
            <a:spLocks noGrp="1"/>
          </p:cNvSpPr>
          <p:nvPr>
            <p:ph type="sldNum" sz="quarter" idx="12"/>
          </p:nvPr>
        </p:nvSpPr>
        <p:spPr/>
        <p:txBody>
          <a:bodyPr/>
          <a:lstStyle/>
          <a:p>
            <a:fld id="{BFAD2F32-F64A-4907-BC8F-2DE94A3A2FC6}" type="slidenum">
              <a:rPr lang="en-US" smtClean="0"/>
              <a:t>‹#›</a:t>
            </a:fld>
            <a:endParaRPr lang="en-US"/>
          </a:p>
        </p:txBody>
      </p:sp>
    </p:spTree>
    <p:extLst>
      <p:ext uri="{BB962C8B-B14F-4D97-AF65-F5344CB8AC3E}">
        <p14:creationId xmlns:p14="http://schemas.microsoft.com/office/powerpoint/2010/main" val="2664492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CBC0600-776C-4185-A112-C82B1F93BDFC}" type="datetimeFigureOut">
              <a:rPr lang="en-US" smtClean="0"/>
              <a:pPr/>
              <a:t>11/16/2020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F38662-0CC6-4AD4-B51A-D7CFB6C4BACC}" type="slidenum">
              <a:rPr lang="en-US" smtClean="0"/>
              <a:pPr/>
              <a:t>‹#›</a:t>
            </a:fld>
            <a:endParaRPr lang="en-US" dirty="0"/>
          </a:p>
        </p:txBody>
      </p:sp>
    </p:spTree>
    <p:extLst>
      <p:ext uri="{BB962C8B-B14F-4D97-AF65-F5344CB8AC3E}">
        <p14:creationId xmlns:p14="http://schemas.microsoft.com/office/powerpoint/2010/main" val="225886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6B360-C067-4167-9C7E-B6A3F81FD6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7E0613-DCA4-440B-9BC9-06BF37E1C3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43ADB8-33A7-4B57-BD0A-63AB96004205}"/>
              </a:ext>
            </a:extLst>
          </p:cNvPr>
          <p:cNvSpPr>
            <a:spLocks noGrp="1"/>
          </p:cNvSpPr>
          <p:nvPr>
            <p:ph type="dt" sz="half" idx="10"/>
          </p:nvPr>
        </p:nvSpPr>
        <p:spPr/>
        <p:txBody>
          <a:bodyPr/>
          <a:lstStyle/>
          <a:p>
            <a:fld id="{C2CE1EB5-5448-4BBD-A640-F77E519F0598}" type="datetimeFigureOut">
              <a:rPr lang="en-US" smtClean="0"/>
              <a:t>11/16/2020</a:t>
            </a:fld>
            <a:endParaRPr lang="en-US"/>
          </a:p>
        </p:txBody>
      </p:sp>
      <p:sp>
        <p:nvSpPr>
          <p:cNvPr id="5" name="Footer Placeholder 4">
            <a:extLst>
              <a:ext uri="{FF2B5EF4-FFF2-40B4-BE49-F238E27FC236}">
                <a16:creationId xmlns:a16="http://schemas.microsoft.com/office/drawing/2014/main" id="{02B2E897-CB22-41CB-B251-3E4FD23786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BA226B-E91A-4762-A46D-029F0CECBBCF}"/>
              </a:ext>
            </a:extLst>
          </p:cNvPr>
          <p:cNvSpPr>
            <a:spLocks noGrp="1"/>
          </p:cNvSpPr>
          <p:nvPr>
            <p:ph type="sldNum" sz="quarter" idx="12"/>
          </p:nvPr>
        </p:nvSpPr>
        <p:spPr/>
        <p:txBody>
          <a:bodyPr/>
          <a:lstStyle/>
          <a:p>
            <a:fld id="{BFAD2F32-F64A-4907-BC8F-2DE94A3A2FC6}" type="slidenum">
              <a:rPr lang="en-US" smtClean="0"/>
              <a:t>‹#›</a:t>
            </a:fld>
            <a:endParaRPr lang="en-US"/>
          </a:p>
        </p:txBody>
      </p:sp>
    </p:spTree>
    <p:extLst>
      <p:ext uri="{BB962C8B-B14F-4D97-AF65-F5344CB8AC3E}">
        <p14:creationId xmlns:p14="http://schemas.microsoft.com/office/powerpoint/2010/main" val="2642080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7140D-D7CE-4411-9757-D4F154AF79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F60160-6370-48C6-967C-01FA287DD8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BC8331-26AD-4343-9712-88B34424C317}"/>
              </a:ext>
            </a:extLst>
          </p:cNvPr>
          <p:cNvSpPr>
            <a:spLocks noGrp="1"/>
          </p:cNvSpPr>
          <p:nvPr>
            <p:ph type="dt" sz="half" idx="10"/>
          </p:nvPr>
        </p:nvSpPr>
        <p:spPr/>
        <p:txBody>
          <a:bodyPr/>
          <a:lstStyle/>
          <a:p>
            <a:fld id="{C2CE1EB5-5448-4BBD-A640-F77E519F0598}" type="datetimeFigureOut">
              <a:rPr lang="en-US" smtClean="0"/>
              <a:t>11/16/2020</a:t>
            </a:fld>
            <a:endParaRPr lang="en-US"/>
          </a:p>
        </p:txBody>
      </p:sp>
      <p:sp>
        <p:nvSpPr>
          <p:cNvPr id="5" name="Footer Placeholder 4">
            <a:extLst>
              <a:ext uri="{FF2B5EF4-FFF2-40B4-BE49-F238E27FC236}">
                <a16:creationId xmlns:a16="http://schemas.microsoft.com/office/drawing/2014/main" id="{2D5F338F-4CC1-4ADE-9DCA-C3AB50FAB2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32BFC6-B5CF-48D8-A00E-090AF8ABF8C2}"/>
              </a:ext>
            </a:extLst>
          </p:cNvPr>
          <p:cNvSpPr>
            <a:spLocks noGrp="1"/>
          </p:cNvSpPr>
          <p:nvPr>
            <p:ph type="sldNum" sz="quarter" idx="12"/>
          </p:nvPr>
        </p:nvSpPr>
        <p:spPr/>
        <p:txBody>
          <a:bodyPr/>
          <a:lstStyle/>
          <a:p>
            <a:fld id="{BFAD2F32-F64A-4907-BC8F-2DE94A3A2FC6}" type="slidenum">
              <a:rPr lang="en-US" smtClean="0"/>
              <a:t>‹#›</a:t>
            </a:fld>
            <a:endParaRPr lang="en-US"/>
          </a:p>
        </p:txBody>
      </p:sp>
    </p:spTree>
    <p:extLst>
      <p:ext uri="{BB962C8B-B14F-4D97-AF65-F5344CB8AC3E}">
        <p14:creationId xmlns:p14="http://schemas.microsoft.com/office/powerpoint/2010/main" val="1140332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7646E-5DD0-4BF4-8BBC-958F473201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95747E-44C4-4585-8D7E-E201CB35F9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7F6850-ACA1-4347-A493-CB2D00115C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1FC9CD-80F6-417A-88D0-C2601ED19FCF}"/>
              </a:ext>
            </a:extLst>
          </p:cNvPr>
          <p:cNvSpPr>
            <a:spLocks noGrp="1"/>
          </p:cNvSpPr>
          <p:nvPr>
            <p:ph type="dt" sz="half" idx="10"/>
          </p:nvPr>
        </p:nvSpPr>
        <p:spPr/>
        <p:txBody>
          <a:bodyPr/>
          <a:lstStyle/>
          <a:p>
            <a:fld id="{C2CE1EB5-5448-4BBD-A640-F77E519F0598}" type="datetimeFigureOut">
              <a:rPr lang="en-US" smtClean="0"/>
              <a:t>11/16/2020</a:t>
            </a:fld>
            <a:endParaRPr lang="en-US"/>
          </a:p>
        </p:txBody>
      </p:sp>
      <p:sp>
        <p:nvSpPr>
          <p:cNvPr id="6" name="Footer Placeholder 5">
            <a:extLst>
              <a:ext uri="{FF2B5EF4-FFF2-40B4-BE49-F238E27FC236}">
                <a16:creationId xmlns:a16="http://schemas.microsoft.com/office/drawing/2014/main" id="{C1C9B730-21DC-4F5C-869D-F23D368C4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7E3B13-5CDD-4CD3-8ABF-B00FA9DB048A}"/>
              </a:ext>
            </a:extLst>
          </p:cNvPr>
          <p:cNvSpPr>
            <a:spLocks noGrp="1"/>
          </p:cNvSpPr>
          <p:nvPr>
            <p:ph type="sldNum" sz="quarter" idx="12"/>
          </p:nvPr>
        </p:nvSpPr>
        <p:spPr/>
        <p:txBody>
          <a:bodyPr/>
          <a:lstStyle/>
          <a:p>
            <a:fld id="{BFAD2F32-F64A-4907-BC8F-2DE94A3A2FC6}" type="slidenum">
              <a:rPr lang="en-US" smtClean="0"/>
              <a:t>‹#›</a:t>
            </a:fld>
            <a:endParaRPr lang="en-US"/>
          </a:p>
        </p:txBody>
      </p:sp>
    </p:spTree>
    <p:extLst>
      <p:ext uri="{BB962C8B-B14F-4D97-AF65-F5344CB8AC3E}">
        <p14:creationId xmlns:p14="http://schemas.microsoft.com/office/powerpoint/2010/main" val="2393474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B0AAE-DAB4-4186-A881-150B9A4FEB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EDB3CE-7C99-4916-844E-6DFCB354EF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CBC57D-6F33-4856-BFCE-D94DE6EEAD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AC2C3F-92FD-4AB9-8E75-2B99D4BECB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FE67E3-780A-4B2A-83AF-15245B04EE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904D53-9980-44B6-A2E8-6F44621D4DCC}"/>
              </a:ext>
            </a:extLst>
          </p:cNvPr>
          <p:cNvSpPr>
            <a:spLocks noGrp="1"/>
          </p:cNvSpPr>
          <p:nvPr>
            <p:ph type="dt" sz="half" idx="10"/>
          </p:nvPr>
        </p:nvSpPr>
        <p:spPr/>
        <p:txBody>
          <a:bodyPr/>
          <a:lstStyle/>
          <a:p>
            <a:fld id="{C2CE1EB5-5448-4BBD-A640-F77E519F0598}" type="datetimeFigureOut">
              <a:rPr lang="en-US" smtClean="0"/>
              <a:t>11/16/2020</a:t>
            </a:fld>
            <a:endParaRPr lang="en-US"/>
          </a:p>
        </p:txBody>
      </p:sp>
      <p:sp>
        <p:nvSpPr>
          <p:cNvPr id="8" name="Footer Placeholder 7">
            <a:extLst>
              <a:ext uri="{FF2B5EF4-FFF2-40B4-BE49-F238E27FC236}">
                <a16:creationId xmlns:a16="http://schemas.microsoft.com/office/drawing/2014/main" id="{4C964412-3544-49B7-9F2C-65274D5492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5DC6EE-63F1-4D55-93F5-420DB28F5CE0}"/>
              </a:ext>
            </a:extLst>
          </p:cNvPr>
          <p:cNvSpPr>
            <a:spLocks noGrp="1"/>
          </p:cNvSpPr>
          <p:nvPr>
            <p:ph type="sldNum" sz="quarter" idx="12"/>
          </p:nvPr>
        </p:nvSpPr>
        <p:spPr/>
        <p:txBody>
          <a:bodyPr/>
          <a:lstStyle/>
          <a:p>
            <a:fld id="{BFAD2F32-F64A-4907-BC8F-2DE94A3A2FC6}" type="slidenum">
              <a:rPr lang="en-US" smtClean="0"/>
              <a:t>‹#›</a:t>
            </a:fld>
            <a:endParaRPr lang="en-US"/>
          </a:p>
        </p:txBody>
      </p:sp>
    </p:spTree>
    <p:extLst>
      <p:ext uri="{BB962C8B-B14F-4D97-AF65-F5344CB8AC3E}">
        <p14:creationId xmlns:p14="http://schemas.microsoft.com/office/powerpoint/2010/main" val="1946102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E339-D40F-4C8C-BC2A-65F4A733E2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312E30-76D8-402B-B521-B8FCAEC3FA03}"/>
              </a:ext>
            </a:extLst>
          </p:cNvPr>
          <p:cNvSpPr>
            <a:spLocks noGrp="1"/>
          </p:cNvSpPr>
          <p:nvPr>
            <p:ph type="dt" sz="half" idx="10"/>
          </p:nvPr>
        </p:nvSpPr>
        <p:spPr/>
        <p:txBody>
          <a:bodyPr/>
          <a:lstStyle/>
          <a:p>
            <a:fld id="{C2CE1EB5-5448-4BBD-A640-F77E519F0598}" type="datetimeFigureOut">
              <a:rPr lang="en-US" smtClean="0"/>
              <a:t>11/16/2020</a:t>
            </a:fld>
            <a:endParaRPr lang="en-US"/>
          </a:p>
        </p:txBody>
      </p:sp>
      <p:sp>
        <p:nvSpPr>
          <p:cNvPr id="4" name="Footer Placeholder 3">
            <a:extLst>
              <a:ext uri="{FF2B5EF4-FFF2-40B4-BE49-F238E27FC236}">
                <a16:creationId xmlns:a16="http://schemas.microsoft.com/office/drawing/2014/main" id="{C45D9E95-424A-4F38-B22F-9F5394662C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8ADE6F-06B2-4112-B4F3-1F33C7245E72}"/>
              </a:ext>
            </a:extLst>
          </p:cNvPr>
          <p:cNvSpPr>
            <a:spLocks noGrp="1"/>
          </p:cNvSpPr>
          <p:nvPr>
            <p:ph type="sldNum" sz="quarter" idx="12"/>
          </p:nvPr>
        </p:nvSpPr>
        <p:spPr/>
        <p:txBody>
          <a:bodyPr/>
          <a:lstStyle/>
          <a:p>
            <a:fld id="{BFAD2F32-F64A-4907-BC8F-2DE94A3A2FC6}" type="slidenum">
              <a:rPr lang="en-US" smtClean="0"/>
              <a:t>‹#›</a:t>
            </a:fld>
            <a:endParaRPr lang="en-US"/>
          </a:p>
        </p:txBody>
      </p:sp>
    </p:spTree>
    <p:extLst>
      <p:ext uri="{BB962C8B-B14F-4D97-AF65-F5344CB8AC3E}">
        <p14:creationId xmlns:p14="http://schemas.microsoft.com/office/powerpoint/2010/main" val="2557716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F61E8D-2193-4850-B6C4-0CB34AD86398}"/>
              </a:ext>
            </a:extLst>
          </p:cNvPr>
          <p:cNvSpPr>
            <a:spLocks noGrp="1"/>
          </p:cNvSpPr>
          <p:nvPr>
            <p:ph type="dt" sz="half" idx="10"/>
          </p:nvPr>
        </p:nvSpPr>
        <p:spPr/>
        <p:txBody>
          <a:bodyPr/>
          <a:lstStyle/>
          <a:p>
            <a:fld id="{C2CE1EB5-5448-4BBD-A640-F77E519F0598}" type="datetimeFigureOut">
              <a:rPr lang="en-US" smtClean="0"/>
              <a:t>11/16/2020</a:t>
            </a:fld>
            <a:endParaRPr lang="en-US"/>
          </a:p>
        </p:txBody>
      </p:sp>
      <p:sp>
        <p:nvSpPr>
          <p:cNvPr id="3" name="Footer Placeholder 2">
            <a:extLst>
              <a:ext uri="{FF2B5EF4-FFF2-40B4-BE49-F238E27FC236}">
                <a16:creationId xmlns:a16="http://schemas.microsoft.com/office/drawing/2014/main" id="{4683B115-9E8D-4FCC-841A-DC3D342347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F5E1EE-1F0A-4BD6-87A7-78EE5D64B5A7}"/>
              </a:ext>
            </a:extLst>
          </p:cNvPr>
          <p:cNvSpPr>
            <a:spLocks noGrp="1"/>
          </p:cNvSpPr>
          <p:nvPr>
            <p:ph type="sldNum" sz="quarter" idx="12"/>
          </p:nvPr>
        </p:nvSpPr>
        <p:spPr/>
        <p:txBody>
          <a:bodyPr/>
          <a:lstStyle/>
          <a:p>
            <a:fld id="{BFAD2F32-F64A-4907-BC8F-2DE94A3A2FC6}" type="slidenum">
              <a:rPr lang="en-US" smtClean="0"/>
              <a:t>‹#›</a:t>
            </a:fld>
            <a:endParaRPr lang="en-US"/>
          </a:p>
        </p:txBody>
      </p:sp>
      <p:cxnSp>
        <p:nvCxnSpPr>
          <p:cNvPr id="5" name="Straight Connector 4">
            <a:extLst>
              <a:ext uri="{FF2B5EF4-FFF2-40B4-BE49-F238E27FC236}">
                <a16:creationId xmlns:a16="http://schemas.microsoft.com/office/drawing/2014/main" id="{D4A7C5D0-24E7-454B-8DC7-A261CA502089}"/>
              </a:ext>
            </a:extLst>
          </p:cNvPr>
          <p:cNvCxnSpPr/>
          <p:nvPr userDrawn="1"/>
        </p:nvCxnSpPr>
        <p:spPr>
          <a:xfrm>
            <a:off x="1247775" y="0"/>
            <a:ext cx="0" cy="6858000"/>
          </a:xfrm>
          <a:prstGeom prst="line">
            <a:avLst/>
          </a:prstGeom>
          <a:ln w="38100">
            <a:solidFill>
              <a:srgbClr val="0025C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AB6FAE9-51DD-4175-A85E-730CE166C6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8857" y="153513"/>
            <a:ext cx="1198652" cy="1198652"/>
          </a:xfrm>
          <a:prstGeom prst="rect">
            <a:avLst/>
          </a:prstGeom>
        </p:spPr>
      </p:pic>
      <p:pic>
        <p:nvPicPr>
          <p:cNvPr id="7" name="Picture 5" descr="Picture 5">
            <a:extLst>
              <a:ext uri="{FF2B5EF4-FFF2-40B4-BE49-F238E27FC236}">
                <a16:creationId xmlns:a16="http://schemas.microsoft.com/office/drawing/2014/main" id="{EF31288C-06DF-4DD0-951E-A639DB59B06F}"/>
              </a:ext>
            </a:extLst>
          </p:cNvPr>
          <p:cNvPicPr>
            <a:picLocks noChangeAspect="1"/>
          </p:cNvPicPr>
          <p:nvPr userDrawn="1"/>
        </p:nvPicPr>
        <p:blipFill>
          <a:blip r:embed="rId3"/>
          <a:stretch>
            <a:fillRect/>
          </a:stretch>
        </p:blipFill>
        <p:spPr>
          <a:xfrm>
            <a:off x="11300484" y="6508852"/>
            <a:ext cx="817624" cy="315772"/>
          </a:xfrm>
          <a:prstGeom prst="rect">
            <a:avLst/>
          </a:prstGeom>
          <a:ln w="12700">
            <a:miter lim="400000"/>
          </a:ln>
        </p:spPr>
      </p:pic>
    </p:spTree>
    <p:extLst>
      <p:ext uri="{BB962C8B-B14F-4D97-AF65-F5344CB8AC3E}">
        <p14:creationId xmlns:p14="http://schemas.microsoft.com/office/powerpoint/2010/main" val="3321811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19343-4CBD-4A12-814D-370BD77FDC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44A825-94A4-475D-B1F4-1A00836084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D62A7D-1DDF-4E30-B786-1192A37758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4C0025-DC7F-4C8F-BD51-0D69592706BC}"/>
              </a:ext>
            </a:extLst>
          </p:cNvPr>
          <p:cNvSpPr>
            <a:spLocks noGrp="1"/>
          </p:cNvSpPr>
          <p:nvPr>
            <p:ph type="dt" sz="half" idx="10"/>
          </p:nvPr>
        </p:nvSpPr>
        <p:spPr/>
        <p:txBody>
          <a:bodyPr/>
          <a:lstStyle/>
          <a:p>
            <a:fld id="{C2CE1EB5-5448-4BBD-A640-F77E519F0598}" type="datetimeFigureOut">
              <a:rPr lang="en-US" smtClean="0"/>
              <a:t>11/16/2020</a:t>
            </a:fld>
            <a:endParaRPr lang="en-US"/>
          </a:p>
        </p:txBody>
      </p:sp>
      <p:sp>
        <p:nvSpPr>
          <p:cNvPr id="6" name="Footer Placeholder 5">
            <a:extLst>
              <a:ext uri="{FF2B5EF4-FFF2-40B4-BE49-F238E27FC236}">
                <a16:creationId xmlns:a16="http://schemas.microsoft.com/office/drawing/2014/main" id="{A3E1C286-2E3F-458D-804D-19CCD9CE0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E83D65-3B08-4C21-80A4-1E99E6A6150D}"/>
              </a:ext>
            </a:extLst>
          </p:cNvPr>
          <p:cNvSpPr>
            <a:spLocks noGrp="1"/>
          </p:cNvSpPr>
          <p:nvPr>
            <p:ph type="sldNum" sz="quarter" idx="12"/>
          </p:nvPr>
        </p:nvSpPr>
        <p:spPr/>
        <p:txBody>
          <a:bodyPr/>
          <a:lstStyle/>
          <a:p>
            <a:fld id="{BFAD2F32-F64A-4907-BC8F-2DE94A3A2FC6}" type="slidenum">
              <a:rPr lang="en-US" smtClean="0"/>
              <a:t>‹#›</a:t>
            </a:fld>
            <a:endParaRPr lang="en-US"/>
          </a:p>
        </p:txBody>
      </p:sp>
    </p:spTree>
    <p:extLst>
      <p:ext uri="{BB962C8B-B14F-4D97-AF65-F5344CB8AC3E}">
        <p14:creationId xmlns:p14="http://schemas.microsoft.com/office/powerpoint/2010/main" val="27005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4868F-4A1B-48EF-91A6-065CDFCB22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D2E220-642B-46CA-B3BA-56A7A30790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936393-815B-40EB-A1C0-25A0F17EF2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B212AB-9F1D-46C1-8215-3A543E20ADCA}"/>
              </a:ext>
            </a:extLst>
          </p:cNvPr>
          <p:cNvSpPr>
            <a:spLocks noGrp="1"/>
          </p:cNvSpPr>
          <p:nvPr>
            <p:ph type="dt" sz="half" idx="10"/>
          </p:nvPr>
        </p:nvSpPr>
        <p:spPr/>
        <p:txBody>
          <a:bodyPr/>
          <a:lstStyle/>
          <a:p>
            <a:fld id="{C2CE1EB5-5448-4BBD-A640-F77E519F0598}" type="datetimeFigureOut">
              <a:rPr lang="en-US" smtClean="0"/>
              <a:t>11/16/2020</a:t>
            </a:fld>
            <a:endParaRPr lang="en-US"/>
          </a:p>
        </p:txBody>
      </p:sp>
      <p:sp>
        <p:nvSpPr>
          <p:cNvPr id="6" name="Footer Placeholder 5">
            <a:extLst>
              <a:ext uri="{FF2B5EF4-FFF2-40B4-BE49-F238E27FC236}">
                <a16:creationId xmlns:a16="http://schemas.microsoft.com/office/drawing/2014/main" id="{ED11B182-2B48-4352-B191-659DB676D3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F89DA8-5D9F-4205-8A92-D0B034AB30CE}"/>
              </a:ext>
            </a:extLst>
          </p:cNvPr>
          <p:cNvSpPr>
            <a:spLocks noGrp="1"/>
          </p:cNvSpPr>
          <p:nvPr>
            <p:ph type="sldNum" sz="quarter" idx="12"/>
          </p:nvPr>
        </p:nvSpPr>
        <p:spPr/>
        <p:txBody>
          <a:bodyPr/>
          <a:lstStyle/>
          <a:p>
            <a:fld id="{BFAD2F32-F64A-4907-BC8F-2DE94A3A2FC6}" type="slidenum">
              <a:rPr lang="en-US" smtClean="0"/>
              <a:t>‹#›</a:t>
            </a:fld>
            <a:endParaRPr lang="en-US"/>
          </a:p>
        </p:txBody>
      </p:sp>
    </p:spTree>
    <p:extLst>
      <p:ext uri="{BB962C8B-B14F-4D97-AF65-F5344CB8AC3E}">
        <p14:creationId xmlns:p14="http://schemas.microsoft.com/office/powerpoint/2010/main" val="4061690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58F7C4-76CE-42A0-B8E2-72B3997337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EFC2FE-2D19-479F-8930-4EA023693E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E8F9C-C850-4F54-AAC6-06BA779D9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CE1EB5-5448-4BBD-A640-F77E519F0598}" type="datetimeFigureOut">
              <a:rPr lang="en-US" smtClean="0"/>
              <a:t>11/16/2020</a:t>
            </a:fld>
            <a:endParaRPr lang="en-US"/>
          </a:p>
        </p:txBody>
      </p:sp>
      <p:sp>
        <p:nvSpPr>
          <p:cNvPr id="5" name="Footer Placeholder 4">
            <a:extLst>
              <a:ext uri="{FF2B5EF4-FFF2-40B4-BE49-F238E27FC236}">
                <a16:creationId xmlns:a16="http://schemas.microsoft.com/office/drawing/2014/main" id="{26853847-E2E5-438B-BB10-4288E04186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4456D8-E675-4C49-BF33-D77B3B801A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AD2F32-F64A-4907-BC8F-2DE94A3A2FC6}" type="slidenum">
              <a:rPr lang="en-US" smtClean="0"/>
              <a:t>‹#›</a:t>
            </a:fld>
            <a:endParaRPr lang="en-US"/>
          </a:p>
        </p:txBody>
      </p:sp>
    </p:spTree>
    <p:extLst>
      <p:ext uri="{BB962C8B-B14F-4D97-AF65-F5344CB8AC3E}">
        <p14:creationId xmlns:p14="http://schemas.microsoft.com/office/powerpoint/2010/main" val="1986599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png"/><Relationship Id="rId3" Type="http://schemas.microsoft.com/office/2007/relationships/hdphoto" Target="../media/hdphoto1.wdp"/><Relationship Id="rId7" Type="http://schemas.openxmlformats.org/officeDocument/2006/relationships/image" Target="../media/image19.jpeg"/><Relationship Id="rId12" Type="http://schemas.openxmlformats.org/officeDocument/2006/relationships/image" Target="../media/image24.jpe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jpg"/><Relationship Id="rId11" Type="http://schemas.openxmlformats.org/officeDocument/2006/relationships/image" Target="../media/image23.jpeg"/><Relationship Id="rId5" Type="http://schemas.openxmlformats.org/officeDocument/2006/relationships/image" Target="../media/image17.JPG"/><Relationship Id="rId10" Type="http://schemas.openxmlformats.org/officeDocument/2006/relationships/image" Target="../media/image22.jpeg"/><Relationship Id="rId4" Type="http://schemas.openxmlformats.org/officeDocument/2006/relationships/image" Target="../media/image16.JPG"/><Relationship Id="rId9" Type="http://schemas.openxmlformats.org/officeDocument/2006/relationships/image" Target="../media/image2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eg"/><Relationship Id="rId7" Type="http://schemas.openxmlformats.org/officeDocument/2006/relationships/image" Target="../media/image13.jp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F2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66497F4-588F-414E-8417-F57C558CD5A7}"/>
              </a:ext>
            </a:extLst>
          </p:cNvPr>
          <p:cNvSpPr/>
          <p:nvPr/>
        </p:nvSpPr>
        <p:spPr>
          <a:xfrm>
            <a:off x="0" y="0"/>
            <a:ext cx="12192000" cy="6858000"/>
          </a:xfrm>
          <a:prstGeom prst="rect">
            <a:avLst/>
          </a:prstGeom>
          <a:solidFill>
            <a:srgbClr val="002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6215C72-B459-496F-B9A6-5733E11F9C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9468" y="702468"/>
            <a:ext cx="5453063" cy="5453063"/>
          </a:xfrm>
          <a:prstGeom prst="rect">
            <a:avLst/>
          </a:prstGeom>
        </p:spPr>
      </p:pic>
      <p:sp>
        <p:nvSpPr>
          <p:cNvPr id="4" name="Rectangle 3">
            <a:extLst>
              <a:ext uri="{FF2B5EF4-FFF2-40B4-BE49-F238E27FC236}">
                <a16:creationId xmlns:a16="http://schemas.microsoft.com/office/drawing/2014/main" id="{028DF989-8B2B-4E6A-9403-2D745812BD4F}"/>
              </a:ext>
            </a:extLst>
          </p:cNvPr>
          <p:cNvSpPr/>
          <p:nvPr/>
        </p:nvSpPr>
        <p:spPr>
          <a:xfrm>
            <a:off x="-1" y="0"/>
            <a:ext cx="12192000" cy="6858000"/>
          </a:xfrm>
          <a:prstGeom prst="rect">
            <a:avLst/>
          </a:prstGeom>
          <a:solidFill>
            <a:srgbClr val="0025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FE68A6E-668E-4BA8-9BA6-83D74521CD1D}"/>
              </a:ext>
            </a:extLst>
          </p:cNvPr>
          <p:cNvSpPr txBox="1"/>
          <p:nvPr/>
        </p:nvSpPr>
        <p:spPr>
          <a:xfrm>
            <a:off x="526426" y="1391007"/>
            <a:ext cx="11139146" cy="2554545"/>
          </a:xfrm>
          <a:prstGeom prst="rect">
            <a:avLst/>
          </a:prstGeom>
          <a:noFill/>
        </p:spPr>
        <p:txBody>
          <a:bodyPr wrap="square" rtlCol="0">
            <a:spAutoFit/>
          </a:bodyPr>
          <a:lstStyle/>
          <a:p>
            <a:pPr algn="ctr"/>
            <a:r>
              <a:rPr lang="en-US" sz="8000" dirty="0">
                <a:solidFill>
                  <a:schemeClr val="bg1"/>
                </a:solidFill>
                <a:latin typeface="Atlas Grotesk Black" pitchFamily="50" charset="0"/>
              </a:rPr>
              <a:t>2020 FISD Bond Project Kick-Off</a:t>
            </a:r>
          </a:p>
        </p:txBody>
      </p:sp>
      <p:sp>
        <p:nvSpPr>
          <p:cNvPr id="20" name="TextBox 19">
            <a:extLst>
              <a:ext uri="{FF2B5EF4-FFF2-40B4-BE49-F238E27FC236}">
                <a16:creationId xmlns:a16="http://schemas.microsoft.com/office/drawing/2014/main" id="{02CC3F42-469A-4F34-AF8E-8FAEE011E0CF}"/>
              </a:ext>
            </a:extLst>
          </p:cNvPr>
          <p:cNvSpPr txBox="1"/>
          <p:nvPr/>
        </p:nvSpPr>
        <p:spPr>
          <a:xfrm>
            <a:off x="678826" y="4819709"/>
            <a:ext cx="11139146" cy="461665"/>
          </a:xfrm>
          <a:prstGeom prst="rect">
            <a:avLst/>
          </a:prstGeom>
          <a:noFill/>
        </p:spPr>
        <p:txBody>
          <a:bodyPr wrap="square" rtlCol="0">
            <a:spAutoFit/>
          </a:bodyPr>
          <a:lstStyle/>
          <a:p>
            <a:pPr algn="ctr"/>
            <a:r>
              <a:rPr lang="en-US" sz="2400" dirty="0">
                <a:solidFill>
                  <a:schemeClr val="bg1"/>
                </a:solidFill>
                <a:latin typeface="Atlas Grotesk Regular" pitchFamily="50" charset="0"/>
              </a:rPr>
              <a:t>Monday, November 16, 2020</a:t>
            </a:r>
          </a:p>
        </p:txBody>
      </p:sp>
    </p:spTree>
    <p:extLst>
      <p:ext uri="{BB962C8B-B14F-4D97-AF65-F5344CB8AC3E}">
        <p14:creationId xmlns:p14="http://schemas.microsoft.com/office/powerpoint/2010/main" val="2862463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09DCBC-DFDF-46D0-B02D-8060588CD3FC}"/>
              </a:ext>
            </a:extLst>
          </p:cNvPr>
          <p:cNvSpPr txBox="1"/>
          <p:nvPr/>
        </p:nvSpPr>
        <p:spPr>
          <a:xfrm>
            <a:off x="2019300" y="364478"/>
            <a:ext cx="5702299" cy="707886"/>
          </a:xfrm>
          <a:prstGeom prst="rect">
            <a:avLst/>
          </a:prstGeom>
          <a:noFill/>
        </p:spPr>
        <p:txBody>
          <a:bodyPr wrap="square" rtlCol="0">
            <a:spAutoFit/>
          </a:bodyPr>
          <a:lstStyle/>
          <a:p>
            <a:r>
              <a:rPr lang="en-US" sz="4000" dirty="0">
                <a:solidFill>
                  <a:srgbClr val="0025C0"/>
                </a:solidFill>
                <a:latin typeface="Atlas Grotesk Black" pitchFamily="50" charset="0"/>
              </a:rPr>
              <a:t>Project Schedule</a:t>
            </a:r>
          </a:p>
        </p:txBody>
      </p:sp>
      <p:sp>
        <p:nvSpPr>
          <p:cNvPr id="5" name="TextBox 4">
            <a:extLst>
              <a:ext uri="{FF2B5EF4-FFF2-40B4-BE49-F238E27FC236}">
                <a16:creationId xmlns:a16="http://schemas.microsoft.com/office/drawing/2014/main" id="{9140178D-BEAC-4B34-895B-7B71313AB325}"/>
              </a:ext>
            </a:extLst>
          </p:cNvPr>
          <p:cNvSpPr txBox="1"/>
          <p:nvPr/>
        </p:nvSpPr>
        <p:spPr>
          <a:xfrm>
            <a:off x="2046432" y="918489"/>
            <a:ext cx="4897293" cy="400110"/>
          </a:xfrm>
          <a:prstGeom prst="rect">
            <a:avLst/>
          </a:prstGeom>
          <a:noFill/>
        </p:spPr>
        <p:txBody>
          <a:bodyPr wrap="square" rtlCol="0">
            <a:spAutoFit/>
          </a:bodyPr>
          <a:lstStyle/>
          <a:p>
            <a:pPr lvl="0"/>
            <a:r>
              <a:rPr lang="en-US" sz="2000" dirty="0">
                <a:latin typeface="Arial" panose="020B0604020202020204" pitchFamily="34" charset="0"/>
                <a:cs typeface="Arial" panose="020B0604020202020204" pitchFamily="34" charset="0"/>
              </a:rPr>
              <a:t>Schematic Design – Design Charrette</a:t>
            </a:r>
          </a:p>
        </p:txBody>
      </p:sp>
      <p:sp>
        <p:nvSpPr>
          <p:cNvPr id="2" name="TextBox 1">
            <a:extLst>
              <a:ext uri="{FF2B5EF4-FFF2-40B4-BE49-F238E27FC236}">
                <a16:creationId xmlns:a16="http://schemas.microsoft.com/office/drawing/2014/main" id="{AD6091BC-43A4-480C-AC3F-B09497063B72}"/>
              </a:ext>
            </a:extLst>
          </p:cNvPr>
          <p:cNvSpPr txBox="1"/>
          <p:nvPr/>
        </p:nvSpPr>
        <p:spPr>
          <a:xfrm>
            <a:off x="2081068" y="1366308"/>
            <a:ext cx="6890328" cy="120032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Tour of Industry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Strengths and Opportunities identified from tour</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Establish goals for the project</a:t>
            </a:r>
          </a:p>
          <a:p>
            <a:pPr marL="285750" indent="-285750">
              <a:buFont typeface="Arial" panose="020B0604020202020204" pitchFamily="34" charset="0"/>
              <a:buChar char="•"/>
            </a:pPr>
            <a:endParaRPr lang="en-US" dirty="0"/>
          </a:p>
        </p:txBody>
      </p:sp>
      <p:pic>
        <p:nvPicPr>
          <p:cNvPr id="7" name="Picture 6" descr="IMG_1130.JPG">
            <a:extLst>
              <a:ext uri="{FF2B5EF4-FFF2-40B4-BE49-F238E27FC236}">
                <a16:creationId xmlns:a16="http://schemas.microsoft.com/office/drawing/2014/main" id="{5F29B766-6C81-4C60-B912-7A9F007526B0}"/>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p:blipFill>
        <p:spPr>
          <a:xfrm>
            <a:off x="1428750" y="5130742"/>
            <a:ext cx="2335176" cy="1576758"/>
          </a:xfrm>
          <a:prstGeom prst="rect">
            <a:avLst/>
          </a:prstGeom>
        </p:spPr>
      </p:pic>
      <p:pic>
        <p:nvPicPr>
          <p:cNvPr id="15" name="Picture 14" descr="A group of people around a table&#10;&#10;Description automatically generated">
            <a:extLst>
              <a:ext uri="{FF2B5EF4-FFF2-40B4-BE49-F238E27FC236}">
                <a16:creationId xmlns:a16="http://schemas.microsoft.com/office/drawing/2014/main" id="{EA4D4C64-F008-4D00-8078-C526B9EF6E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2031" y="5128878"/>
            <a:ext cx="2398120" cy="1594495"/>
          </a:xfrm>
          <a:prstGeom prst="rect">
            <a:avLst/>
          </a:prstGeom>
        </p:spPr>
      </p:pic>
      <p:pic>
        <p:nvPicPr>
          <p:cNvPr id="17" name="Picture 16" descr="A group of people around a table&#10;&#10;Description automatically generated">
            <a:extLst>
              <a:ext uri="{FF2B5EF4-FFF2-40B4-BE49-F238E27FC236}">
                <a16:creationId xmlns:a16="http://schemas.microsoft.com/office/drawing/2014/main" id="{DBE33DFF-50C2-4CF2-8A82-DC833A650E8E}"/>
              </a:ext>
            </a:extLst>
          </p:cNvPr>
          <p:cNvPicPr>
            <a:picLocks noChangeAspect="1"/>
          </p:cNvPicPr>
          <p:nvPr/>
        </p:nvPicPr>
        <p:blipFill rotWithShape="1">
          <a:blip r:embed="rId5">
            <a:extLst>
              <a:ext uri="{28A0092B-C50C-407E-A947-70E740481C1C}">
                <a14:useLocalDpi xmlns:a14="http://schemas.microsoft.com/office/drawing/2010/main" val="0"/>
              </a:ext>
            </a:extLst>
          </a:blip>
          <a:srcRect r="25702"/>
          <a:stretch/>
        </p:blipFill>
        <p:spPr>
          <a:xfrm>
            <a:off x="3860701" y="5130742"/>
            <a:ext cx="1774555" cy="1588058"/>
          </a:xfrm>
          <a:prstGeom prst="rect">
            <a:avLst/>
          </a:prstGeom>
        </p:spPr>
      </p:pic>
      <p:pic>
        <p:nvPicPr>
          <p:cNvPr id="29" name="Picture 28" descr="A close up of a building&#10;&#10;Description automatically generated">
            <a:extLst>
              <a:ext uri="{FF2B5EF4-FFF2-40B4-BE49-F238E27FC236}">
                <a16:creationId xmlns:a16="http://schemas.microsoft.com/office/drawing/2014/main" id="{258FC7C5-4FE0-4333-B963-9E386B5B5E13}"/>
              </a:ext>
            </a:extLst>
          </p:cNvPr>
          <p:cNvPicPr>
            <a:picLocks noChangeAspect="1"/>
          </p:cNvPicPr>
          <p:nvPr/>
        </p:nvPicPr>
        <p:blipFill rotWithShape="1">
          <a:blip r:embed="rId6">
            <a:extLst>
              <a:ext uri="{28A0092B-C50C-407E-A947-70E740481C1C}">
                <a14:useLocalDpi xmlns:a14="http://schemas.microsoft.com/office/drawing/2010/main" val="0"/>
              </a:ext>
            </a:extLst>
          </a:blip>
          <a:srcRect l="2941" t="4456" r="3056" b="13726"/>
          <a:stretch/>
        </p:blipFill>
        <p:spPr>
          <a:xfrm>
            <a:off x="1428750" y="2295597"/>
            <a:ext cx="4858801" cy="2736429"/>
          </a:xfrm>
          <a:prstGeom prst="rect">
            <a:avLst/>
          </a:prstGeom>
        </p:spPr>
      </p:pic>
      <p:grpSp>
        <p:nvGrpSpPr>
          <p:cNvPr id="30" name="Group 29">
            <a:extLst>
              <a:ext uri="{FF2B5EF4-FFF2-40B4-BE49-F238E27FC236}">
                <a16:creationId xmlns:a16="http://schemas.microsoft.com/office/drawing/2014/main" id="{040485C1-63CB-434A-B627-1A280705AC2B}"/>
              </a:ext>
            </a:extLst>
          </p:cNvPr>
          <p:cNvGrpSpPr/>
          <p:nvPr/>
        </p:nvGrpSpPr>
        <p:grpSpPr>
          <a:xfrm>
            <a:off x="6421387" y="2276548"/>
            <a:ext cx="5351513" cy="2767475"/>
            <a:chOff x="13839255" y="7528433"/>
            <a:chExt cx="10226727" cy="4956478"/>
          </a:xfrm>
        </p:grpSpPr>
        <p:pic>
          <p:nvPicPr>
            <p:cNvPr id="31" name="Picture 30" descr="A close up of a device&#10;&#10;Description automatically generated">
              <a:extLst>
                <a:ext uri="{FF2B5EF4-FFF2-40B4-BE49-F238E27FC236}">
                  <a16:creationId xmlns:a16="http://schemas.microsoft.com/office/drawing/2014/main" id="{85E620C9-9651-4538-A07D-BE30756BF6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839255" y="7528433"/>
              <a:ext cx="3265443" cy="2252943"/>
            </a:xfrm>
            <a:prstGeom prst="rect">
              <a:avLst/>
            </a:prstGeom>
          </p:spPr>
        </p:pic>
        <p:pic>
          <p:nvPicPr>
            <p:cNvPr id="32" name="Picture 31" descr="A picture containing building, window&#10;&#10;Description automatically generated">
              <a:extLst>
                <a:ext uri="{FF2B5EF4-FFF2-40B4-BE49-F238E27FC236}">
                  <a16:creationId xmlns:a16="http://schemas.microsoft.com/office/drawing/2014/main" id="{9E7AE382-7A09-4674-9EFF-109786FC3FB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448" t="7058" r="7270" b="4706"/>
            <a:stretch/>
          </p:blipFill>
          <p:spPr>
            <a:xfrm>
              <a:off x="20665826" y="9934173"/>
              <a:ext cx="3400156" cy="2550738"/>
            </a:xfrm>
            <a:prstGeom prst="rect">
              <a:avLst/>
            </a:prstGeom>
          </p:spPr>
        </p:pic>
        <p:pic>
          <p:nvPicPr>
            <p:cNvPr id="33" name="Picture 32" descr="A close up of a map&#10;&#10;Description automatically generated">
              <a:extLst>
                <a:ext uri="{FF2B5EF4-FFF2-40B4-BE49-F238E27FC236}">
                  <a16:creationId xmlns:a16="http://schemas.microsoft.com/office/drawing/2014/main" id="{B23AC6EF-0575-42B6-B5F8-D5E39F25442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590" t="11226" r="4914"/>
            <a:stretch/>
          </p:blipFill>
          <p:spPr>
            <a:xfrm>
              <a:off x="20665825" y="7528433"/>
              <a:ext cx="3400156" cy="2314837"/>
            </a:xfrm>
            <a:prstGeom prst="rect">
              <a:avLst/>
            </a:prstGeom>
          </p:spPr>
        </p:pic>
        <p:pic>
          <p:nvPicPr>
            <p:cNvPr id="34" name="Picture 33" descr="A picture containing text, window&#10;&#10;Description automatically generated">
              <a:extLst>
                <a:ext uri="{FF2B5EF4-FFF2-40B4-BE49-F238E27FC236}">
                  <a16:creationId xmlns:a16="http://schemas.microsoft.com/office/drawing/2014/main" id="{D0B184D6-DA21-4EDF-9D83-811646CBB4A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94" t="10572" r="2422" b="11692"/>
            <a:stretch/>
          </p:blipFill>
          <p:spPr>
            <a:xfrm>
              <a:off x="13839255" y="10301287"/>
              <a:ext cx="3265443" cy="2182800"/>
            </a:xfrm>
            <a:prstGeom prst="rect">
              <a:avLst/>
            </a:prstGeom>
          </p:spPr>
        </p:pic>
        <p:pic>
          <p:nvPicPr>
            <p:cNvPr id="35" name="Picture 34" descr="A picture containing clock&#10;&#10;Description automatically generated">
              <a:extLst>
                <a:ext uri="{FF2B5EF4-FFF2-40B4-BE49-F238E27FC236}">
                  <a16:creationId xmlns:a16="http://schemas.microsoft.com/office/drawing/2014/main" id="{85ACE13D-808A-4626-B219-D53714DE123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426" t="4850" r="4962" b="8154"/>
            <a:stretch/>
          </p:blipFill>
          <p:spPr>
            <a:xfrm>
              <a:off x="17219743" y="9934173"/>
              <a:ext cx="3387020" cy="2549914"/>
            </a:xfrm>
            <a:prstGeom prst="rect">
              <a:avLst/>
            </a:prstGeom>
          </p:spPr>
        </p:pic>
        <p:pic>
          <p:nvPicPr>
            <p:cNvPr id="36" name="Picture 35">
              <a:extLst>
                <a:ext uri="{FF2B5EF4-FFF2-40B4-BE49-F238E27FC236}">
                  <a16:creationId xmlns:a16="http://schemas.microsoft.com/office/drawing/2014/main" id="{1F620174-42FD-4367-B18C-77394A2CDBC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215" t="4725" r="2854" b="5473"/>
            <a:stretch/>
          </p:blipFill>
          <p:spPr>
            <a:xfrm>
              <a:off x="17277094" y="7528433"/>
              <a:ext cx="3329669" cy="2252943"/>
            </a:xfrm>
            <a:prstGeom prst="rect">
              <a:avLst/>
            </a:prstGeom>
          </p:spPr>
        </p:pic>
      </p:grpSp>
      <p:sp>
        <p:nvSpPr>
          <p:cNvPr id="42" name="object 9">
            <a:extLst>
              <a:ext uri="{FF2B5EF4-FFF2-40B4-BE49-F238E27FC236}">
                <a16:creationId xmlns:a16="http://schemas.microsoft.com/office/drawing/2014/main" id="{825F6FC6-BBBF-4A14-98A1-544EA412143D}"/>
              </a:ext>
            </a:extLst>
          </p:cNvPr>
          <p:cNvSpPr/>
          <p:nvPr/>
        </p:nvSpPr>
        <p:spPr>
          <a:xfrm>
            <a:off x="8190352" y="5128878"/>
            <a:ext cx="3071817" cy="1578622"/>
          </a:xfrm>
          <a:prstGeom prst="rect">
            <a:avLst/>
          </a:prstGeom>
          <a:blipFill>
            <a:blip r:embed="rId1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273767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A3BCB26-7BB8-4D93-8E91-75946C0FC8F0}"/>
              </a:ext>
            </a:extLst>
          </p:cNvPr>
          <p:cNvGrpSpPr/>
          <p:nvPr/>
        </p:nvGrpSpPr>
        <p:grpSpPr>
          <a:xfrm>
            <a:off x="1780379" y="1559828"/>
            <a:ext cx="9557195" cy="4765947"/>
            <a:chOff x="1063829" y="1681567"/>
            <a:chExt cx="13185565" cy="6575329"/>
          </a:xfrm>
        </p:grpSpPr>
        <p:cxnSp>
          <p:nvCxnSpPr>
            <p:cNvPr id="5" name="Straight Connector 4">
              <a:extLst>
                <a:ext uri="{FF2B5EF4-FFF2-40B4-BE49-F238E27FC236}">
                  <a16:creationId xmlns:a16="http://schemas.microsoft.com/office/drawing/2014/main" id="{AFEBDD00-DAFB-4A8F-AB21-F2857A287C35}"/>
                </a:ext>
              </a:extLst>
            </p:cNvPr>
            <p:cNvCxnSpPr>
              <a:cxnSpLocks/>
            </p:cNvCxnSpPr>
            <p:nvPr/>
          </p:nvCxnSpPr>
          <p:spPr>
            <a:xfrm>
              <a:off x="7683693" y="1884528"/>
              <a:ext cx="0" cy="6372368"/>
            </a:xfrm>
            <a:prstGeom prst="line">
              <a:avLst/>
            </a:prstGeom>
            <a:ln w="57150">
              <a:solidFill>
                <a:srgbClr val="0025C0"/>
              </a:solidFill>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802C21B9-2361-4223-AEE9-380EBD62FE88}"/>
                </a:ext>
              </a:extLst>
            </p:cNvPr>
            <p:cNvSpPr txBox="1"/>
            <p:nvPr/>
          </p:nvSpPr>
          <p:spPr>
            <a:xfrm>
              <a:off x="1063829" y="1681567"/>
              <a:ext cx="1394337" cy="467085"/>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CSP</a:t>
              </a:r>
            </a:p>
          </p:txBody>
        </p:sp>
        <p:sp>
          <p:nvSpPr>
            <p:cNvPr id="8" name="TextBox 7">
              <a:extLst>
                <a:ext uri="{FF2B5EF4-FFF2-40B4-BE49-F238E27FC236}">
                  <a16:creationId xmlns:a16="http://schemas.microsoft.com/office/drawing/2014/main" id="{43FC54C8-7360-4A8A-B11A-83114D31D36E}"/>
                </a:ext>
              </a:extLst>
            </p:cNvPr>
            <p:cNvSpPr txBox="1"/>
            <p:nvPr/>
          </p:nvSpPr>
          <p:spPr>
            <a:xfrm>
              <a:off x="8160231" y="1723970"/>
              <a:ext cx="2130181" cy="467085"/>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CM@RISK</a:t>
              </a:r>
            </a:p>
          </p:txBody>
        </p:sp>
        <p:sp>
          <p:nvSpPr>
            <p:cNvPr id="9" name="TextBox 8">
              <a:extLst>
                <a:ext uri="{FF2B5EF4-FFF2-40B4-BE49-F238E27FC236}">
                  <a16:creationId xmlns:a16="http://schemas.microsoft.com/office/drawing/2014/main" id="{D5C4CD84-25C5-45B5-932B-3CD60A7435E2}"/>
                </a:ext>
              </a:extLst>
            </p:cNvPr>
            <p:cNvSpPr txBox="1"/>
            <p:nvPr/>
          </p:nvSpPr>
          <p:spPr>
            <a:xfrm>
              <a:off x="1063829" y="2204085"/>
              <a:ext cx="6143321" cy="5180404"/>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No Contractor Input During Design.</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Architect creates budget and phasing schedule with owner input during design phase.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Select General Contractor based on Qualifications and Price after Design Phase.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General Contractor includes all subcontractor bids with bid package so limited Owner input on Sub Selection. </a:t>
              </a:r>
            </a:p>
            <a:p>
              <a:endParaRPr lang="en-US" sz="1400" dirty="0">
                <a:latin typeface="Arial" panose="020B0604020202020204" pitchFamily="34" charset="0"/>
                <a:cs typeface="Arial" panose="020B0604020202020204" pitchFamily="34" charset="0"/>
              </a:endParaRPr>
            </a:p>
            <a:p>
              <a:r>
                <a:rPr lang="en-US" sz="1400" dirty="0">
                  <a:solidFill>
                    <a:srgbClr val="FF0000"/>
                  </a:solidFill>
                  <a:latin typeface="Arial" panose="020B0604020202020204" pitchFamily="34" charset="0"/>
                  <a:cs typeface="Arial" panose="020B0604020202020204" pitchFamily="34" charset="0"/>
                </a:rPr>
                <a:t>On a complex project with multiple phases, each phase must be bid out and the same GC would need to be ranked most qualified every phase to stay on the job for the duration or it all must be bid as one large package. </a:t>
              </a:r>
            </a:p>
          </p:txBody>
        </p:sp>
        <p:sp>
          <p:nvSpPr>
            <p:cNvPr id="10" name="TextBox 9">
              <a:extLst>
                <a:ext uri="{FF2B5EF4-FFF2-40B4-BE49-F238E27FC236}">
                  <a16:creationId xmlns:a16="http://schemas.microsoft.com/office/drawing/2014/main" id="{33A782E8-3A26-447C-BDFE-7031F84727EA}"/>
                </a:ext>
              </a:extLst>
            </p:cNvPr>
            <p:cNvSpPr txBox="1"/>
            <p:nvPr/>
          </p:nvSpPr>
          <p:spPr>
            <a:xfrm>
              <a:off x="8106073" y="2208232"/>
              <a:ext cx="6143321" cy="5774876"/>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Select General Contractor based on Qualifications and Price before or during Design Phase. </a:t>
              </a:r>
            </a:p>
            <a:p>
              <a:endParaRPr lang="en-US" sz="1400" dirty="0">
                <a:solidFill>
                  <a:srgbClr val="FF0000"/>
                </a:solidFill>
                <a:latin typeface="Arial" panose="020B0604020202020204" pitchFamily="34" charset="0"/>
                <a:cs typeface="Arial" panose="020B0604020202020204" pitchFamily="34" charset="0"/>
              </a:endParaRPr>
            </a:p>
            <a:p>
              <a:r>
                <a:rPr lang="en-US" sz="1400" dirty="0">
                  <a:solidFill>
                    <a:srgbClr val="FF0000"/>
                  </a:solidFill>
                  <a:latin typeface="Arial" panose="020B0604020202020204" pitchFamily="34" charset="0"/>
                  <a:cs typeface="Arial" panose="020B0604020202020204" pitchFamily="34" charset="0"/>
                </a:rPr>
                <a:t>Contractor Input on Project Costs and Constructability during the Design Phase.</a:t>
              </a:r>
            </a:p>
            <a:p>
              <a:endParaRPr lang="en-US" sz="1400" dirty="0">
                <a:solidFill>
                  <a:srgbClr val="FF0000"/>
                </a:solidFill>
                <a:latin typeface="Arial" panose="020B0604020202020204" pitchFamily="34" charset="0"/>
                <a:cs typeface="Arial" panose="020B0604020202020204" pitchFamily="34" charset="0"/>
              </a:endParaRPr>
            </a:p>
            <a:p>
              <a:r>
                <a:rPr lang="en-US" sz="1400" dirty="0">
                  <a:solidFill>
                    <a:srgbClr val="FF0000"/>
                  </a:solidFill>
                  <a:latin typeface="Arial" panose="020B0604020202020204" pitchFamily="34" charset="0"/>
                  <a:cs typeface="Arial" panose="020B0604020202020204" pitchFamily="34" charset="0"/>
                </a:rPr>
                <a:t>Contractor gives Guaranteed Max Price at 90% Drawings. </a:t>
              </a:r>
            </a:p>
            <a:p>
              <a:endParaRPr lang="en-US" sz="1400" dirty="0">
                <a:solidFill>
                  <a:srgbClr val="FF0000"/>
                </a:solidFill>
                <a:latin typeface="Arial" panose="020B0604020202020204" pitchFamily="34" charset="0"/>
                <a:cs typeface="Arial" panose="020B0604020202020204" pitchFamily="34" charset="0"/>
              </a:endParaRPr>
            </a:p>
            <a:p>
              <a:r>
                <a:rPr lang="en-US" sz="1400" dirty="0">
                  <a:solidFill>
                    <a:srgbClr val="FF0000"/>
                  </a:solidFill>
                  <a:latin typeface="Arial" panose="020B0604020202020204" pitchFamily="34" charset="0"/>
                  <a:cs typeface="Arial" panose="020B0604020202020204" pitchFamily="34" charset="0"/>
                </a:rPr>
                <a:t>Contractor creates project phasing schedule with architect and district input during Design Phase.</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General Contractor solicits subcontractor bids for each scope of work and Owner has a good amount of input on Sub Selection.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On a complex project with multiple phases, the same GC can bid out multiple packages over a number of years if required. </a:t>
              </a:r>
            </a:p>
          </p:txBody>
        </p:sp>
      </p:grpSp>
      <p:sp>
        <p:nvSpPr>
          <p:cNvPr id="15" name="TextBox 14">
            <a:extLst>
              <a:ext uri="{FF2B5EF4-FFF2-40B4-BE49-F238E27FC236}">
                <a16:creationId xmlns:a16="http://schemas.microsoft.com/office/drawing/2014/main" id="{6E236869-07F5-44D6-A24E-63D55479E298}"/>
              </a:ext>
            </a:extLst>
          </p:cNvPr>
          <p:cNvSpPr txBox="1"/>
          <p:nvPr/>
        </p:nvSpPr>
        <p:spPr>
          <a:xfrm>
            <a:off x="2019300" y="364478"/>
            <a:ext cx="5702299" cy="707886"/>
          </a:xfrm>
          <a:prstGeom prst="rect">
            <a:avLst/>
          </a:prstGeom>
          <a:noFill/>
        </p:spPr>
        <p:txBody>
          <a:bodyPr wrap="square" rtlCol="0">
            <a:spAutoFit/>
          </a:bodyPr>
          <a:lstStyle/>
          <a:p>
            <a:r>
              <a:rPr lang="en-US" sz="4000" dirty="0">
                <a:solidFill>
                  <a:srgbClr val="0025C0"/>
                </a:solidFill>
                <a:latin typeface="Atlas Grotesk Black" pitchFamily="50" charset="0"/>
              </a:rPr>
              <a:t>CSP vs. </a:t>
            </a:r>
            <a:r>
              <a:rPr lang="en-US" sz="4000" dirty="0" err="1">
                <a:solidFill>
                  <a:srgbClr val="0025C0"/>
                </a:solidFill>
                <a:latin typeface="Atlas Grotesk Black" pitchFamily="50" charset="0"/>
              </a:rPr>
              <a:t>CM@Risk</a:t>
            </a:r>
            <a:endParaRPr lang="en-US" sz="4000" dirty="0">
              <a:solidFill>
                <a:srgbClr val="0025C0"/>
              </a:solidFill>
              <a:latin typeface="Atlas Grotesk Black" pitchFamily="50" charset="0"/>
            </a:endParaRPr>
          </a:p>
        </p:txBody>
      </p:sp>
    </p:spTree>
    <p:extLst>
      <p:ext uri="{BB962C8B-B14F-4D97-AF65-F5344CB8AC3E}">
        <p14:creationId xmlns:p14="http://schemas.microsoft.com/office/powerpoint/2010/main" val="1543000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E236869-07F5-44D6-A24E-63D55479E298}"/>
              </a:ext>
            </a:extLst>
          </p:cNvPr>
          <p:cNvSpPr txBox="1"/>
          <p:nvPr/>
        </p:nvSpPr>
        <p:spPr>
          <a:xfrm>
            <a:off x="2019300" y="364478"/>
            <a:ext cx="9936129" cy="707886"/>
          </a:xfrm>
          <a:prstGeom prst="rect">
            <a:avLst/>
          </a:prstGeom>
          <a:noFill/>
        </p:spPr>
        <p:txBody>
          <a:bodyPr wrap="square" rtlCol="0">
            <a:spAutoFit/>
          </a:bodyPr>
          <a:lstStyle/>
          <a:p>
            <a:r>
              <a:rPr lang="en-US" sz="4000" dirty="0">
                <a:solidFill>
                  <a:srgbClr val="0025C0"/>
                </a:solidFill>
                <a:latin typeface="Atlas Grotesk Black" pitchFamily="50" charset="0"/>
              </a:rPr>
              <a:t>Potential Construction Delivery Method</a:t>
            </a:r>
          </a:p>
        </p:txBody>
      </p:sp>
      <p:cxnSp>
        <p:nvCxnSpPr>
          <p:cNvPr id="14" name="Straight Connector 13">
            <a:extLst>
              <a:ext uri="{FF2B5EF4-FFF2-40B4-BE49-F238E27FC236}">
                <a16:creationId xmlns:a16="http://schemas.microsoft.com/office/drawing/2014/main" id="{ABE47F70-3D7B-4DFB-BE20-79E32D15DF0F}"/>
              </a:ext>
            </a:extLst>
          </p:cNvPr>
          <p:cNvCxnSpPr>
            <a:cxnSpLocks/>
          </p:cNvCxnSpPr>
          <p:nvPr/>
        </p:nvCxnSpPr>
        <p:spPr>
          <a:xfrm>
            <a:off x="6578606" y="1706939"/>
            <a:ext cx="0" cy="4618836"/>
          </a:xfrm>
          <a:prstGeom prst="line">
            <a:avLst/>
          </a:prstGeom>
          <a:ln w="57150">
            <a:solidFill>
              <a:srgbClr val="0025C0"/>
            </a:solidFill>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1782D290-789E-4314-8F79-A49AFD0054E9}"/>
              </a:ext>
            </a:extLst>
          </p:cNvPr>
          <p:cNvSpPr txBox="1"/>
          <p:nvPr/>
        </p:nvSpPr>
        <p:spPr>
          <a:xfrm>
            <a:off x="1780379" y="1559828"/>
            <a:ext cx="1010647" cy="400110"/>
          </a:xfrm>
          <a:prstGeom prst="rect">
            <a:avLst/>
          </a:prstGeom>
          <a:noFill/>
        </p:spPr>
        <p:txBody>
          <a:bodyPr wrap="square" rtlCol="0">
            <a:spAutoFit/>
          </a:bodyPr>
          <a:lstStyle/>
          <a:p>
            <a:r>
              <a:rPr lang="en-US" sz="2000" b="1" u="sng" dirty="0">
                <a:latin typeface="Arial" panose="020B0604020202020204" pitchFamily="34" charset="0"/>
                <a:cs typeface="Arial" panose="020B0604020202020204" pitchFamily="34" charset="0"/>
              </a:rPr>
              <a:t>CSP</a:t>
            </a:r>
          </a:p>
        </p:txBody>
      </p:sp>
      <p:sp>
        <p:nvSpPr>
          <p:cNvPr id="17" name="TextBox 16">
            <a:extLst>
              <a:ext uri="{FF2B5EF4-FFF2-40B4-BE49-F238E27FC236}">
                <a16:creationId xmlns:a16="http://schemas.microsoft.com/office/drawing/2014/main" id="{34B05112-49AA-4D01-AF46-63439ADE6525}"/>
              </a:ext>
            </a:extLst>
          </p:cNvPr>
          <p:cNvSpPr txBox="1"/>
          <p:nvPr/>
        </p:nvSpPr>
        <p:spPr>
          <a:xfrm>
            <a:off x="6924011" y="1590563"/>
            <a:ext cx="1544003" cy="400110"/>
          </a:xfrm>
          <a:prstGeom prst="rect">
            <a:avLst/>
          </a:prstGeom>
          <a:noFill/>
        </p:spPr>
        <p:txBody>
          <a:bodyPr wrap="square" rtlCol="0">
            <a:spAutoFit/>
          </a:bodyPr>
          <a:lstStyle/>
          <a:p>
            <a:r>
              <a:rPr lang="en-US" sz="2000" b="1" u="sng" dirty="0">
                <a:latin typeface="Arial" panose="020B0604020202020204" pitchFamily="34" charset="0"/>
                <a:cs typeface="Arial" panose="020B0604020202020204" pitchFamily="34" charset="0"/>
              </a:rPr>
              <a:t>CM@RISK</a:t>
            </a:r>
          </a:p>
        </p:txBody>
      </p:sp>
      <p:sp>
        <p:nvSpPr>
          <p:cNvPr id="18" name="TextBox 17">
            <a:extLst>
              <a:ext uri="{FF2B5EF4-FFF2-40B4-BE49-F238E27FC236}">
                <a16:creationId xmlns:a16="http://schemas.microsoft.com/office/drawing/2014/main" id="{963D9245-5D2E-4238-8364-D57E8EAED3C5}"/>
              </a:ext>
            </a:extLst>
          </p:cNvPr>
          <p:cNvSpPr txBox="1"/>
          <p:nvPr/>
        </p:nvSpPr>
        <p:spPr>
          <a:xfrm>
            <a:off x="1780379" y="2156929"/>
            <a:ext cx="4452818" cy="163121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Cline</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Bales, Westwood &amp; Windsong</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Priority Maintenance Items </a:t>
            </a:r>
          </a:p>
        </p:txBody>
      </p:sp>
      <p:sp>
        <p:nvSpPr>
          <p:cNvPr id="19" name="TextBox 18">
            <a:extLst>
              <a:ext uri="{FF2B5EF4-FFF2-40B4-BE49-F238E27FC236}">
                <a16:creationId xmlns:a16="http://schemas.microsoft.com/office/drawing/2014/main" id="{15B1913F-02CC-4E7E-9A93-458C2D1CF145}"/>
              </a:ext>
            </a:extLst>
          </p:cNvPr>
          <p:cNvSpPr txBox="1"/>
          <p:nvPr/>
        </p:nvSpPr>
        <p:spPr>
          <a:xfrm>
            <a:off x="6884756" y="2159935"/>
            <a:ext cx="445281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Friendswood High School</a:t>
            </a:r>
          </a:p>
        </p:txBody>
      </p:sp>
    </p:spTree>
    <p:extLst>
      <p:ext uri="{BB962C8B-B14F-4D97-AF65-F5344CB8AC3E}">
        <p14:creationId xmlns:p14="http://schemas.microsoft.com/office/powerpoint/2010/main" val="1060154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E236869-07F5-44D6-A24E-63D55479E298}"/>
              </a:ext>
            </a:extLst>
          </p:cNvPr>
          <p:cNvSpPr txBox="1"/>
          <p:nvPr/>
        </p:nvSpPr>
        <p:spPr>
          <a:xfrm>
            <a:off x="2019300" y="364478"/>
            <a:ext cx="9883735" cy="707886"/>
          </a:xfrm>
          <a:prstGeom prst="rect">
            <a:avLst/>
          </a:prstGeom>
          <a:noFill/>
        </p:spPr>
        <p:txBody>
          <a:bodyPr wrap="square" rtlCol="0">
            <a:spAutoFit/>
          </a:bodyPr>
          <a:lstStyle/>
          <a:p>
            <a:r>
              <a:rPr lang="en-US" sz="4000" dirty="0">
                <a:solidFill>
                  <a:srgbClr val="0025C0"/>
                </a:solidFill>
                <a:latin typeface="Atlas Grotesk Black" pitchFamily="50" charset="0"/>
              </a:rPr>
              <a:t>Other School Districts utilizing </a:t>
            </a:r>
            <a:r>
              <a:rPr lang="en-US" sz="4000" dirty="0" err="1">
                <a:solidFill>
                  <a:srgbClr val="0025C0"/>
                </a:solidFill>
                <a:latin typeface="Atlas Grotesk Black" pitchFamily="50" charset="0"/>
              </a:rPr>
              <a:t>CM@Risk</a:t>
            </a:r>
            <a:endParaRPr lang="en-US" sz="4000" dirty="0">
              <a:solidFill>
                <a:srgbClr val="0025C0"/>
              </a:solidFill>
              <a:latin typeface="Atlas Grotesk Black" pitchFamily="50" charset="0"/>
            </a:endParaRPr>
          </a:p>
        </p:txBody>
      </p:sp>
      <p:grpSp>
        <p:nvGrpSpPr>
          <p:cNvPr id="12" name="Group 11">
            <a:extLst>
              <a:ext uri="{FF2B5EF4-FFF2-40B4-BE49-F238E27FC236}">
                <a16:creationId xmlns:a16="http://schemas.microsoft.com/office/drawing/2014/main" id="{173D7ABD-F866-45C1-95B1-AF816D492C7C}"/>
              </a:ext>
            </a:extLst>
          </p:cNvPr>
          <p:cNvGrpSpPr/>
          <p:nvPr/>
        </p:nvGrpSpPr>
        <p:grpSpPr>
          <a:xfrm>
            <a:off x="1487037" y="1563683"/>
            <a:ext cx="10161167" cy="5026117"/>
            <a:chOff x="196850" y="87198"/>
            <a:chExt cx="15051981" cy="7445306"/>
          </a:xfrm>
        </p:grpSpPr>
        <p:sp>
          <p:nvSpPr>
            <p:cNvPr id="19" name="TextBox 18">
              <a:extLst>
                <a:ext uri="{FF2B5EF4-FFF2-40B4-BE49-F238E27FC236}">
                  <a16:creationId xmlns:a16="http://schemas.microsoft.com/office/drawing/2014/main" id="{BDCB0ACB-DF57-4AD2-8C35-2453D5718550}"/>
                </a:ext>
              </a:extLst>
            </p:cNvPr>
            <p:cNvSpPr txBox="1"/>
            <p:nvPr/>
          </p:nvSpPr>
          <p:spPr>
            <a:xfrm>
              <a:off x="1227603" y="1423533"/>
              <a:ext cx="4748980" cy="501508"/>
            </a:xfrm>
            <a:prstGeom prst="rect">
              <a:avLst/>
            </a:prstGeom>
            <a:noFill/>
          </p:spPr>
          <p:txBody>
            <a:bodyPr wrap="square" rtlCol="0">
              <a:spAutoFit/>
            </a:bodyPr>
            <a:lstStyle/>
            <a:p>
              <a:r>
                <a:rPr lang="en-US" sz="1600" b="1" u="sng" dirty="0">
                  <a:latin typeface="Arial" panose="020B0604020202020204" pitchFamily="34" charset="0"/>
                  <a:cs typeface="Arial" panose="020B0604020202020204" pitchFamily="34" charset="0"/>
                </a:rPr>
                <a:t>Other School Districts</a:t>
              </a:r>
            </a:p>
          </p:txBody>
        </p:sp>
        <p:sp>
          <p:nvSpPr>
            <p:cNvPr id="20" name="TextBox 19">
              <a:extLst>
                <a:ext uri="{FF2B5EF4-FFF2-40B4-BE49-F238E27FC236}">
                  <a16:creationId xmlns:a16="http://schemas.microsoft.com/office/drawing/2014/main" id="{753C7CCA-2E50-4053-9655-651DE0AE93B8}"/>
                </a:ext>
              </a:extLst>
            </p:cNvPr>
            <p:cNvSpPr txBox="1"/>
            <p:nvPr/>
          </p:nvSpPr>
          <p:spPr>
            <a:xfrm>
              <a:off x="1227603" y="1924728"/>
              <a:ext cx="12960085" cy="5607776"/>
            </a:xfrm>
            <a:prstGeom prst="rect">
              <a:avLst/>
            </a:prstGeom>
            <a:noFill/>
          </p:spPr>
          <p:txBody>
            <a:bodyPr wrap="square" rtlCol="0">
              <a:spAutoFit/>
            </a:bodyPr>
            <a:lstStyle/>
            <a:p>
              <a:pPr marL="342900"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Numerous projects in Cy-Fair ISD including Additions and Renovations to Cy-Fair High School.</a:t>
              </a:r>
            </a:p>
            <a:p>
              <a:pPr marL="342900" indent="-34290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Additions and Renovations to Clear Lake High School, Clear Creek High School, and Districtwide Security Upgrades.</a:t>
              </a:r>
            </a:p>
            <a:p>
              <a:pPr marL="342900" indent="-34290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All projects in Conroe ISD including Additions and Renovations to Conroe High School.</a:t>
              </a:r>
            </a:p>
            <a:p>
              <a:pPr marL="342900" indent="-34290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Additions and Renovations to Pearland High School and Dawson High School.</a:t>
              </a:r>
            </a:p>
            <a:p>
              <a:pPr marL="342900" indent="-34290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Additions and Renovations to Klein Oak High School in Klein ISD.</a:t>
              </a:r>
            </a:p>
            <a:p>
              <a:pPr marL="342900" indent="-34290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Additions and Renovations to Northbrook and Stratford High Schools in Spring Branch ISD.</a:t>
              </a:r>
            </a:p>
            <a:p>
              <a:endParaRPr lang="en-US" sz="1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Additions and Renovations to Humble High School and Quest Early College in Humble ISD</a:t>
              </a:r>
            </a:p>
          </p:txBody>
        </p:sp>
        <p:pic>
          <p:nvPicPr>
            <p:cNvPr id="21" name="Picture 2" descr="Image result for alvin isd logo">
              <a:extLst>
                <a:ext uri="{FF2B5EF4-FFF2-40B4-BE49-F238E27FC236}">
                  <a16:creationId xmlns:a16="http://schemas.microsoft.com/office/drawing/2014/main" id="{B949491B-C595-4BA6-9A19-F13FBBFFA6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50" y="172387"/>
              <a:ext cx="11811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Image result for cy fair isd logo">
              <a:extLst>
                <a:ext uri="{FF2B5EF4-FFF2-40B4-BE49-F238E27FC236}">
                  <a16:creationId xmlns:a16="http://schemas.microsoft.com/office/drawing/2014/main" id="{235C3C91-265D-4712-B955-0D77E06996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6740" y="117570"/>
              <a:ext cx="1200150" cy="12001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Image result for spring branch isd logo">
              <a:extLst>
                <a:ext uri="{FF2B5EF4-FFF2-40B4-BE49-F238E27FC236}">
                  <a16:creationId xmlns:a16="http://schemas.microsoft.com/office/drawing/2014/main" id="{AB075FE1-2B64-4C45-A977-A6B98A989F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8132" y="468020"/>
              <a:ext cx="3737818" cy="5898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Image result for Conroe ISD">
              <a:extLst>
                <a:ext uri="{FF2B5EF4-FFF2-40B4-BE49-F238E27FC236}">
                  <a16:creationId xmlns:a16="http://schemas.microsoft.com/office/drawing/2014/main" id="{82321F0E-CED1-45B5-90E4-260EB9DA373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6244" b="15105"/>
            <a:stretch/>
          </p:blipFill>
          <p:spPr bwMode="auto">
            <a:xfrm>
              <a:off x="5951631" y="87198"/>
              <a:ext cx="3642555" cy="122834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Image result for clear creek isd logo">
              <a:extLst>
                <a:ext uri="{FF2B5EF4-FFF2-40B4-BE49-F238E27FC236}">
                  <a16:creationId xmlns:a16="http://schemas.microsoft.com/office/drawing/2014/main" id="{2787CA3D-70ED-4DA3-BFEA-C04A368A1D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9698" y="140013"/>
              <a:ext cx="2825940" cy="11505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Logo&#10;&#10;Description automatically generated">
              <a:extLst>
                <a:ext uri="{FF2B5EF4-FFF2-40B4-BE49-F238E27FC236}">
                  <a16:creationId xmlns:a16="http://schemas.microsoft.com/office/drawing/2014/main" id="{40AD4BEE-BA26-4649-A1C1-FB224F51D5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818060" y="172387"/>
              <a:ext cx="1430771" cy="1430771"/>
            </a:xfrm>
            <a:prstGeom prst="rect">
              <a:avLst/>
            </a:prstGeom>
          </p:spPr>
        </p:pic>
      </p:grpSp>
    </p:spTree>
    <p:extLst>
      <p:ext uri="{BB962C8B-B14F-4D97-AF65-F5344CB8AC3E}">
        <p14:creationId xmlns:p14="http://schemas.microsoft.com/office/powerpoint/2010/main" val="2886571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rcuit board&#10;&#10;Description automatically generated">
            <a:extLst>
              <a:ext uri="{FF2B5EF4-FFF2-40B4-BE49-F238E27FC236}">
                <a16:creationId xmlns:a16="http://schemas.microsoft.com/office/drawing/2014/main" id="{9E332A18-ECF3-4CF6-93F7-4F7E4838C60C}"/>
              </a:ext>
            </a:extLst>
          </p:cNvPr>
          <p:cNvPicPr>
            <a:picLocks noChangeAspect="1"/>
          </p:cNvPicPr>
          <p:nvPr/>
        </p:nvPicPr>
        <p:blipFill rotWithShape="1">
          <a:blip r:embed="rId2">
            <a:extLst>
              <a:ext uri="{28A0092B-C50C-407E-A947-70E740481C1C}">
                <a14:useLocalDpi xmlns:a14="http://schemas.microsoft.com/office/drawing/2010/main" val="0"/>
              </a:ext>
            </a:extLst>
          </a:blip>
          <a:srcRect l="7844" t="18309" r="7680" b="19064"/>
          <a:stretch/>
        </p:blipFill>
        <p:spPr>
          <a:xfrm>
            <a:off x="4056712" y="0"/>
            <a:ext cx="7148359" cy="6858000"/>
          </a:xfrm>
          <a:prstGeom prst="rect">
            <a:avLst/>
          </a:prstGeom>
        </p:spPr>
      </p:pic>
    </p:spTree>
    <p:extLst>
      <p:ext uri="{BB962C8B-B14F-4D97-AF65-F5344CB8AC3E}">
        <p14:creationId xmlns:p14="http://schemas.microsoft.com/office/powerpoint/2010/main" val="862168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5C3A14-DA14-4961-9F78-CFFC61934A95}"/>
              </a:ext>
            </a:extLst>
          </p:cNvPr>
          <p:cNvSpPr txBox="1"/>
          <p:nvPr/>
        </p:nvSpPr>
        <p:spPr>
          <a:xfrm>
            <a:off x="2019300" y="364478"/>
            <a:ext cx="5702299" cy="707886"/>
          </a:xfrm>
          <a:prstGeom prst="rect">
            <a:avLst/>
          </a:prstGeom>
          <a:noFill/>
        </p:spPr>
        <p:txBody>
          <a:bodyPr wrap="square" rtlCol="0">
            <a:spAutoFit/>
          </a:bodyPr>
          <a:lstStyle/>
          <a:p>
            <a:r>
              <a:rPr lang="en-US" sz="4000" dirty="0">
                <a:solidFill>
                  <a:srgbClr val="0025C0"/>
                </a:solidFill>
                <a:latin typeface="Atlas Grotesk Black" pitchFamily="50" charset="0"/>
              </a:rPr>
              <a:t>Next Steps</a:t>
            </a:r>
          </a:p>
        </p:txBody>
      </p:sp>
      <p:graphicFrame>
        <p:nvGraphicFramePr>
          <p:cNvPr id="8" name="Table 7">
            <a:extLst>
              <a:ext uri="{FF2B5EF4-FFF2-40B4-BE49-F238E27FC236}">
                <a16:creationId xmlns:a16="http://schemas.microsoft.com/office/drawing/2014/main" id="{4D09B8AB-2466-4084-A4C2-A1BAEEDEE015}"/>
              </a:ext>
            </a:extLst>
          </p:cNvPr>
          <p:cNvGraphicFramePr>
            <a:graphicFrameLocks noGrp="1"/>
          </p:cNvGraphicFramePr>
          <p:nvPr/>
        </p:nvGraphicFramePr>
        <p:xfrm>
          <a:off x="2019300" y="2038351"/>
          <a:ext cx="9061773" cy="3498998"/>
        </p:xfrm>
        <a:graphic>
          <a:graphicData uri="http://schemas.openxmlformats.org/drawingml/2006/table">
            <a:tbl>
              <a:tblPr firstRow="1" firstCol="1" bandRow="1"/>
              <a:tblGrid>
                <a:gridCol w="6131046">
                  <a:extLst>
                    <a:ext uri="{9D8B030D-6E8A-4147-A177-3AD203B41FA5}">
                      <a16:colId xmlns:a16="http://schemas.microsoft.com/office/drawing/2014/main" val="3624651018"/>
                    </a:ext>
                  </a:extLst>
                </a:gridCol>
                <a:gridCol w="2930727">
                  <a:extLst>
                    <a:ext uri="{9D8B030D-6E8A-4147-A177-3AD203B41FA5}">
                      <a16:colId xmlns:a16="http://schemas.microsoft.com/office/drawing/2014/main" val="313293698"/>
                    </a:ext>
                  </a:extLst>
                </a:gridCol>
              </a:tblGrid>
              <a:tr h="263747">
                <a:tc>
                  <a:txBody>
                    <a:bodyPr/>
                    <a:lstStyle/>
                    <a:p>
                      <a:pPr marL="0" marR="0">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Programming &amp; Planning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November 16, 2020 – January 4, 2021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0322319"/>
                  </a:ext>
                </a:extLst>
              </a:tr>
              <a:tr h="310545">
                <a:tc>
                  <a:txBody>
                    <a:bodyPr/>
                    <a:lstStyle/>
                    <a:p>
                      <a:pPr marL="457200" marR="0" lvl="1">
                        <a:lnSpc>
                          <a:spcPct val="107000"/>
                        </a:lnSpc>
                        <a:spcBef>
                          <a:spcPts val="0"/>
                        </a:spcBef>
                        <a:spcAft>
                          <a:spcPts val="6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CSP Delivery Method to Board of Trustees</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FFF"/>
                    </a:solidFill>
                  </a:tcPr>
                </a:tc>
                <a:tc>
                  <a:txBody>
                    <a:bodyPr/>
                    <a:lstStyle/>
                    <a:p>
                      <a:pPr marL="0" marR="0" algn="r">
                        <a:lnSpc>
                          <a:spcPct val="107000"/>
                        </a:lnSpc>
                        <a:spcBef>
                          <a:spcPts val="0"/>
                        </a:spcBef>
                        <a:spcAft>
                          <a:spcPts val="6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December 14, 2020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FFF"/>
                    </a:solidFill>
                  </a:tcPr>
                </a:tc>
                <a:extLst>
                  <a:ext uri="{0D108BD9-81ED-4DB2-BD59-A6C34878D82A}">
                    <a16:rowId xmlns:a16="http://schemas.microsoft.com/office/drawing/2014/main" val="879066577"/>
                  </a:ext>
                </a:extLst>
              </a:tr>
              <a:tr h="310545">
                <a:tc>
                  <a:txBody>
                    <a:bodyPr/>
                    <a:lstStyle/>
                    <a:p>
                      <a:pPr marL="0" marR="0">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Schematic Design</a:t>
                      </a:r>
                      <a:r>
                        <a:rPr lang="en-US" sz="1200" dirty="0">
                          <a:effectLst/>
                          <a:latin typeface="Arial" panose="020B0604020202020204" pitchFamily="34" charset="0"/>
                          <a:ea typeface="Calibri" panose="020F0502020204030204" pitchFamily="34" charset="0"/>
                          <a:cs typeface="Times New Roman" panose="02020603050405020304" pitchFamily="18" charset="0"/>
                        </a:rPr>
                        <a:t> – Departmental meetings &amp; presentations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January 5 – March 8, 2021</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15158854"/>
                  </a:ext>
                </a:extLst>
              </a:tr>
              <a:tr h="310545">
                <a:tc>
                  <a:txBody>
                    <a:bodyPr/>
                    <a:lstStyle/>
                    <a:p>
                      <a:pPr marL="457200" marR="0">
                        <a:lnSpc>
                          <a:spcPct val="107000"/>
                        </a:lnSpc>
                        <a:spcBef>
                          <a:spcPts val="0"/>
                        </a:spcBef>
                        <a:spcAft>
                          <a:spcPts val="6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SD Presentation to the Board of Trustees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FFF"/>
                    </a:solidFill>
                  </a:tcPr>
                </a:tc>
                <a:tc>
                  <a:txBody>
                    <a:bodyPr/>
                    <a:lstStyle/>
                    <a:p>
                      <a:pPr marL="0" marR="0" algn="r">
                        <a:lnSpc>
                          <a:spcPct val="107000"/>
                        </a:lnSpc>
                        <a:spcBef>
                          <a:spcPts val="0"/>
                        </a:spcBef>
                        <a:spcAft>
                          <a:spcPts val="6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March 8, 2021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FFF"/>
                    </a:solidFill>
                  </a:tcPr>
                </a:tc>
                <a:extLst>
                  <a:ext uri="{0D108BD9-81ED-4DB2-BD59-A6C34878D82A}">
                    <a16:rowId xmlns:a16="http://schemas.microsoft.com/office/drawing/2014/main" val="1340671058"/>
                  </a:ext>
                </a:extLst>
              </a:tr>
              <a:tr h="310545">
                <a:tc>
                  <a:txBody>
                    <a:bodyPr/>
                    <a:lstStyle/>
                    <a:p>
                      <a:pPr marL="0" marR="0">
                        <a:lnSpc>
                          <a:spcPct val="107000"/>
                        </a:lnSpc>
                        <a:spcBef>
                          <a:spcPts val="0"/>
                        </a:spcBef>
                        <a:spcAft>
                          <a:spcPts val="600"/>
                        </a:spcAft>
                      </a:pPr>
                      <a:r>
                        <a:rPr lang="en-US" sz="1200" b="1">
                          <a:effectLst/>
                          <a:latin typeface="Arial" panose="020B0604020202020204" pitchFamily="34" charset="0"/>
                          <a:ea typeface="Calibri" panose="020F0502020204030204" pitchFamily="34" charset="0"/>
                          <a:cs typeface="Times New Roman" panose="02020603050405020304" pitchFamily="18" charset="0"/>
                        </a:rPr>
                        <a:t>Design Development</a:t>
                      </a:r>
                      <a:r>
                        <a:rPr lang="en-US" sz="1200">
                          <a:effectLst/>
                          <a:latin typeface="Arial" panose="020B0604020202020204" pitchFamily="34" charset="0"/>
                          <a:ea typeface="Calibri" panose="020F0502020204030204" pitchFamily="34" charset="0"/>
                          <a:cs typeface="Times New Roman" panose="02020603050405020304" pitchFamily="18" charset="0"/>
                        </a:rPr>
                        <a:t> – Departmental meetings &amp; presentations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March 9 – May 10, 2021</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889449"/>
                  </a:ext>
                </a:extLst>
              </a:tr>
              <a:tr h="310545">
                <a:tc>
                  <a:txBody>
                    <a:bodyPr/>
                    <a:lstStyle/>
                    <a:p>
                      <a:pPr marL="457200" marR="0">
                        <a:lnSpc>
                          <a:spcPct val="107000"/>
                        </a:lnSpc>
                        <a:spcBef>
                          <a:spcPts val="0"/>
                        </a:spcBef>
                        <a:spcAft>
                          <a:spcPts val="6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DD Presentation to the Board of Trustees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FFF"/>
                    </a:solidFill>
                  </a:tcPr>
                </a:tc>
                <a:tc>
                  <a:txBody>
                    <a:bodyPr/>
                    <a:lstStyle/>
                    <a:p>
                      <a:pPr marL="0" marR="0" algn="r">
                        <a:lnSpc>
                          <a:spcPct val="107000"/>
                        </a:lnSpc>
                        <a:spcBef>
                          <a:spcPts val="0"/>
                        </a:spcBef>
                        <a:spcAft>
                          <a:spcPts val="6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May 10, 2021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FFF"/>
                    </a:solidFill>
                  </a:tcPr>
                </a:tc>
                <a:extLst>
                  <a:ext uri="{0D108BD9-81ED-4DB2-BD59-A6C34878D82A}">
                    <a16:rowId xmlns:a16="http://schemas.microsoft.com/office/drawing/2014/main" val="13523633"/>
                  </a:ext>
                </a:extLst>
              </a:tr>
              <a:tr h="369319">
                <a:tc>
                  <a:txBody>
                    <a:bodyPr/>
                    <a:lstStyle/>
                    <a:p>
                      <a:pPr marL="0" marR="0">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Construction Documents</a:t>
                      </a:r>
                      <a:r>
                        <a:rPr lang="en-US" sz="1200" dirty="0">
                          <a:effectLst/>
                          <a:latin typeface="Arial" panose="020B0604020202020204" pitchFamily="34" charset="0"/>
                          <a:ea typeface="Calibri" panose="020F0502020204030204" pitchFamily="34" charset="0"/>
                          <a:cs typeface="Times New Roman" panose="02020603050405020304" pitchFamily="18" charset="0"/>
                        </a:rPr>
                        <a:t> (Milestones at 25%, 50%, 75%, 95% Issue for CSP)</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May 11 – December 17, 2021</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91716704"/>
                  </a:ext>
                </a:extLst>
              </a:tr>
              <a:tr h="359410">
                <a:tc>
                  <a:txBody>
                    <a:bodyPr/>
                    <a:lstStyle/>
                    <a:p>
                      <a:pPr marL="0" marR="0">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Bidding Phase</a:t>
                      </a:r>
                      <a:r>
                        <a:rPr lang="en-US" sz="1200" dirty="0">
                          <a:effectLst/>
                          <a:latin typeface="Arial" panose="020B0604020202020204" pitchFamily="34" charset="0"/>
                          <a:ea typeface="Calibri" panose="020F0502020204030204" pitchFamily="34" charset="0"/>
                          <a:cs typeface="Times New Roman" panose="02020603050405020304" pitchFamily="18" charset="0"/>
                        </a:rPr>
                        <a:t> (Advertisements, Pre-proposal conference, receive proposals, bid evaluation)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December 18, 2021 – February 1, 2022</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4557287"/>
                  </a:ext>
                </a:extLst>
              </a:tr>
              <a:tr h="310545">
                <a:tc>
                  <a:txBody>
                    <a:bodyPr/>
                    <a:lstStyle/>
                    <a:p>
                      <a:pPr marL="457200" marR="0" lvl="1">
                        <a:lnSpc>
                          <a:spcPct val="107000"/>
                        </a:lnSpc>
                        <a:spcBef>
                          <a:spcPts val="0"/>
                        </a:spcBef>
                        <a:spcAft>
                          <a:spcPts val="6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CSP Recommendation to Board of Trustees</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FFF"/>
                    </a:solidFill>
                  </a:tcPr>
                </a:tc>
                <a:tc>
                  <a:txBody>
                    <a:bodyPr/>
                    <a:lstStyle/>
                    <a:p>
                      <a:pPr marL="0" marR="0" algn="r">
                        <a:lnSpc>
                          <a:spcPct val="107000"/>
                        </a:lnSpc>
                        <a:spcBef>
                          <a:spcPts val="0"/>
                        </a:spcBef>
                        <a:spcAft>
                          <a:spcPts val="6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February 14, 2022</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FFF"/>
                    </a:solidFill>
                  </a:tcPr>
                </a:tc>
                <a:extLst>
                  <a:ext uri="{0D108BD9-81ED-4DB2-BD59-A6C34878D82A}">
                    <a16:rowId xmlns:a16="http://schemas.microsoft.com/office/drawing/2014/main" val="3646677560"/>
                  </a:ext>
                </a:extLst>
              </a:tr>
              <a:tr h="310545">
                <a:tc>
                  <a:txBody>
                    <a:bodyPr/>
                    <a:lstStyle/>
                    <a:p>
                      <a:pPr marL="0" marR="0">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Construction Administration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February 15, 2022 – May 10, 2023</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99855057"/>
                  </a:ext>
                </a:extLst>
              </a:tr>
              <a:tr h="310545">
                <a:tc>
                  <a:txBody>
                    <a:bodyPr/>
                    <a:lstStyle/>
                    <a:p>
                      <a:pPr marL="457200" marR="0" lvl="1">
                        <a:lnSpc>
                          <a:spcPct val="107000"/>
                        </a:lnSpc>
                        <a:spcBef>
                          <a:spcPts val="0"/>
                        </a:spcBef>
                        <a:spcAft>
                          <a:spcPts val="600"/>
                        </a:spcAft>
                      </a:pPr>
                      <a:r>
                        <a:rPr lang="en-US" sz="12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Substantial Completion</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600"/>
                        </a:spcAft>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May 11, 2023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582751"/>
                  </a:ext>
                </a:extLst>
              </a:tr>
            </a:tbl>
          </a:graphicData>
        </a:graphic>
      </p:graphicFrame>
      <p:sp>
        <p:nvSpPr>
          <p:cNvPr id="13" name="Rectangle 12">
            <a:extLst>
              <a:ext uri="{FF2B5EF4-FFF2-40B4-BE49-F238E27FC236}">
                <a16:creationId xmlns:a16="http://schemas.microsoft.com/office/drawing/2014/main" id="{BBBB9CAC-66FE-4C0F-8611-8F7989F41F62}"/>
              </a:ext>
            </a:extLst>
          </p:cNvPr>
          <p:cNvSpPr/>
          <p:nvPr/>
        </p:nvSpPr>
        <p:spPr>
          <a:xfrm>
            <a:off x="1913021" y="1937088"/>
            <a:ext cx="9168052" cy="1275345"/>
          </a:xfrm>
          <a:prstGeom prst="rect">
            <a:avLst/>
          </a:prstGeom>
          <a:noFill/>
          <a:ln w="76200">
            <a:solidFill>
              <a:srgbClr val="0025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3711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FF2FF"/>
        </a:solidFill>
        <a:effectLst/>
      </p:bgPr>
    </p:bg>
    <p:spTree>
      <p:nvGrpSpPr>
        <p:cNvPr id="1" name=""/>
        <p:cNvGrpSpPr/>
        <p:nvPr/>
      </p:nvGrpSpPr>
      <p:grpSpPr>
        <a:xfrm>
          <a:off x="0" y="0"/>
          <a:ext cx="0" cy="0"/>
          <a:chOff x="0" y="0"/>
          <a:chExt cx="0" cy="0"/>
        </a:xfrm>
      </p:grpSpPr>
      <p:pic>
        <p:nvPicPr>
          <p:cNvPr id="3074" name="Picture 2" descr="Image may contain: 1 person, indoor">
            <a:extLst>
              <a:ext uri="{FF2B5EF4-FFF2-40B4-BE49-F238E27FC236}">
                <a16:creationId xmlns:a16="http://schemas.microsoft.com/office/drawing/2014/main" id="{13232BFF-55E2-48B9-9293-D5F2D178F4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144" b="25606"/>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8DF989-8B2B-4E6A-9403-2D745812BD4F}"/>
              </a:ext>
            </a:extLst>
          </p:cNvPr>
          <p:cNvSpPr/>
          <p:nvPr/>
        </p:nvSpPr>
        <p:spPr>
          <a:xfrm>
            <a:off x="0" y="0"/>
            <a:ext cx="12192000" cy="6858000"/>
          </a:xfrm>
          <a:prstGeom prst="rect">
            <a:avLst/>
          </a:prstGeom>
          <a:solidFill>
            <a:srgbClr val="002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E6FF3E28-3506-4D33-BD74-349878F0417F}"/>
              </a:ext>
            </a:extLst>
          </p:cNvPr>
          <p:cNvCxnSpPr/>
          <p:nvPr/>
        </p:nvCxnSpPr>
        <p:spPr>
          <a:xfrm>
            <a:off x="1247775"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7098FD1-A414-43D3-A1D9-2F94E0C223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857" y="2829674"/>
            <a:ext cx="1198652" cy="1198652"/>
          </a:xfrm>
          <a:prstGeom prst="rect">
            <a:avLst/>
          </a:prstGeom>
        </p:spPr>
      </p:pic>
      <p:sp>
        <p:nvSpPr>
          <p:cNvPr id="13" name="TextBox 12">
            <a:extLst>
              <a:ext uri="{FF2B5EF4-FFF2-40B4-BE49-F238E27FC236}">
                <a16:creationId xmlns:a16="http://schemas.microsoft.com/office/drawing/2014/main" id="{AFE68A6E-668E-4BA8-9BA6-83D74521CD1D}"/>
              </a:ext>
            </a:extLst>
          </p:cNvPr>
          <p:cNvSpPr txBox="1"/>
          <p:nvPr/>
        </p:nvSpPr>
        <p:spPr>
          <a:xfrm>
            <a:off x="2095500" y="2875002"/>
            <a:ext cx="9457639" cy="1107996"/>
          </a:xfrm>
          <a:prstGeom prst="rect">
            <a:avLst/>
          </a:prstGeom>
          <a:noFill/>
        </p:spPr>
        <p:txBody>
          <a:bodyPr wrap="square" rtlCol="0">
            <a:spAutoFit/>
          </a:bodyPr>
          <a:lstStyle/>
          <a:p>
            <a:r>
              <a:rPr lang="en-US" sz="6600" dirty="0">
                <a:solidFill>
                  <a:schemeClr val="bg1"/>
                </a:solidFill>
                <a:latin typeface="Atlas Grotesk Black" pitchFamily="50" charset="0"/>
              </a:rPr>
              <a:t>QUESTIONS?</a:t>
            </a:r>
          </a:p>
        </p:txBody>
      </p:sp>
    </p:spTree>
    <p:extLst>
      <p:ext uri="{BB962C8B-B14F-4D97-AF65-F5344CB8AC3E}">
        <p14:creationId xmlns:p14="http://schemas.microsoft.com/office/powerpoint/2010/main" val="4118074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962A84-2B6B-4435-B2F6-7819DADE4F30}"/>
              </a:ext>
            </a:extLst>
          </p:cNvPr>
          <p:cNvSpPr txBox="1"/>
          <p:nvPr/>
        </p:nvSpPr>
        <p:spPr>
          <a:xfrm>
            <a:off x="2019301" y="364478"/>
            <a:ext cx="4289136" cy="707886"/>
          </a:xfrm>
          <a:prstGeom prst="rect">
            <a:avLst/>
          </a:prstGeom>
          <a:noFill/>
        </p:spPr>
        <p:txBody>
          <a:bodyPr wrap="square" rtlCol="0">
            <a:spAutoFit/>
          </a:bodyPr>
          <a:lstStyle/>
          <a:p>
            <a:r>
              <a:rPr lang="en-US" sz="4000" dirty="0">
                <a:solidFill>
                  <a:srgbClr val="0025C0"/>
                </a:solidFill>
                <a:latin typeface="Atlas Grotesk Black" pitchFamily="50" charset="0"/>
              </a:rPr>
              <a:t>THE BOND PASSED!</a:t>
            </a:r>
          </a:p>
        </p:txBody>
      </p:sp>
      <p:sp>
        <p:nvSpPr>
          <p:cNvPr id="5" name="TextBox 4">
            <a:extLst>
              <a:ext uri="{FF2B5EF4-FFF2-40B4-BE49-F238E27FC236}">
                <a16:creationId xmlns:a16="http://schemas.microsoft.com/office/drawing/2014/main" id="{369B1F6A-115B-49E6-863A-1B909A34D242}"/>
              </a:ext>
            </a:extLst>
          </p:cNvPr>
          <p:cNvSpPr txBox="1"/>
          <p:nvPr/>
        </p:nvSpPr>
        <p:spPr>
          <a:xfrm>
            <a:off x="1874982" y="918489"/>
            <a:ext cx="3759199" cy="400110"/>
          </a:xfrm>
          <a:prstGeom prst="rect">
            <a:avLst/>
          </a:prstGeom>
          <a:noFill/>
        </p:spPr>
        <p:txBody>
          <a:bodyPr wrap="square" rtlCol="0">
            <a:spAutoFit/>
          </a:bodyPr>
          <a:lstStyle/>
          <a:p>
            <a:pPr lvl="0" algn="ctr"/>
            <a:r>
              <a:rPr lang="en-US" sz="2000" dirty="0">
                <a:latin typeface="Arial" panose="020B0604020202020204" pitchFamily="34" charset="0"/>
                <a:cs typeface="Arial" panose="020B0604020202020204" pitchFamily="34" charset="0"/>
              </a:rPr>
              <a:t>Where do we go from here?</a:t>
            </a:r>
          </a:p>
        </p:txBody>
      </p:sp>
      <p:pic>
        <p:nvPicPr>
          <p:cNvPr id="7" name="Picture 6">
            <a:extLst>
              <a:ext uri="{FF2B5EF4-FFF2-40B4-BE49-F238E27FC236}">
                <a16:creationId xmlns:a16="http://schemas.microsoft.com/office/drawing/2014/main" id="{CB0384A9-84B3-4DE2-90C9-425CB244E616}"/>
              </a:ext>
            </a:extLst>
          </p:cNvPr>
          <p:cNvPicPr>
            <a:picLocks noChangeAspect="1"/>
          </p:cNvPicPr>
          <p:nvPr/>
        </p:nvPicPr>
        <p:blipFill>
          <a:blip r:embed="rId2"/>
          <a:stretch>
            <a:fillRect/>
          </a:stretch>
        </p:blipFill>
        <p:spPr>
          <a:xfrm>
            <a:off x="2732754" y="1447903"/>
            <a:ext cx="7334882" cy="5283453"/>
          </a:xfrm>
          <a:prstGeom prst="rect">
            <a:avLst/>
          </a:prstGeom>
        </p:spPr>
      </p:pic>
    </p:spTree>
    <p:extLst>
      <p:ext uri="{BB962C8B-B14F-4D97-AF65-F5344CB8AC3E}">
        <p14:creationId xmlns:p14="http://schemas.microsoft.com/office/powerpoint/2010/main" val="3880762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183303-377F-4783-8033-61486194BB4C}"/>
              </a:ext>
            </a:extLst>
          </p:cNvPr>
          <p:cNvSpPr txBox="1"/>
          <p:nvPr/>
        </p:nvSpPr>
        <p:spPr>
          <a:xfrm>
            <a:off x="2019300" y="364478"/>
            <a:ext cx="7013864" cy="707886"/>
          </a:xfrm>
          <a:prstGeom prst="rect">
            <a:avLst/>
          </a:prstGeom>
          <a:noFill/>
        </p:spPr>
        <p:txBody>
          <a:bodyPr wrap="square" rtlCol="0">
            <a:spAutoFit/>
          </a:bodyPr>
          <a:lstStyle/>
          <a:p>
            <a:r>
              <a:rPr lang="en-US" sz="4000" dirty="0">
                <a:solidFill>
                  <a:srgbClr val="0025C0"/>
                </a:solidFill>
                <a:latin typeface="Atlas Grotesk Black" pitchFamily="50" charset="0"/>
              </a:rPr>
              <a:t>RFQ for Professional Services</a:t>
            </a:r>
          </a:p>
        </p:txBody>
      </p:sp>
      <p:sp>
        <p:nvSpPr>
          <p:cNvPr id="4" name="TextBox 3">
            <a:extLst>
              <a:ext uri="{FF2B5EF4-FFF2-40B4-BE49-F238E27FC236}">
                <a16:creationId xmlns:a16="http://schemas.microsoft.com/office/drawing/2014/main" id="{44FBA38C-7DD3-4BDB-9AA5-3B35F27A369D}"/>
              </a:ext>
            </a:extLst>
          </p:cNvPr>
          <p:cNvSpPr txBox="1"/>
          <p:nvPr/>
        </p:nvSpPr>
        <p:spPr>
          <a:xfrm>
            <a:off x="2081068" y="2244436"/>
            <a:ext cx="6890328" cy="2623795"/>
          </a:xfrm>
          <a:prstGeom prst="rect">
            <a:avLst/>
          </a:prstGeom>
          <a:noFill/>
        </p:spPr>
        <p:txBody>
          <a:bodyPr wrap="square" rtlCol="0">
            <a:spAutoFit/>
          </a:bodyPr>
          <a:lstStyle/>
          <a:p>
            <a:r>
              <a:rPr lang="en-US" u="sng" dirty="0">
                <a:latin typeface="Arial" panose="020B0604020202020204" pitchFamily="34" charset="0"/>
                <a:cs typeface="Arial" panose="020B0604020202020204" pitchFamily="34" charset="0"/>
              </a:rPr>
              <a:t>November</a:t>
            </a:r>
            <a:endParaRPr lang="en-US" sz="1000" u="sng"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Testing – Material, Geotechnical, etc.</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Surveying</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January</a:t>
            </a:r>
            <a:endParaRPr lang="en-US" sz="1050" u="sng" dirty="0">
              <a:latin typeface="Arial" panose="020B0604020202020204" pitchFamily="34" charset="0"/>
              <a:cs typeface="Arial" panose="020B0604020202020204" pitchFamily="34" charset="0"/>
            </a:endParaRPr>
          </a:p>
          <a:p>
            <a:endParaRPr lang="en-US" sz="105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Commissioning Agent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Asbestos Removal</a:t>
            </a:r>
          </a:p>
          <a:p>
            <a:pPr marL="285750" indent="-285750">
              <a:buFont typeface="Arial" panose="020B0604020202020204" pitchFamily="34" charset="0"/>
              <a:buChar char="•"/>
            </a:pPr>
            <a:endParaRPr lang="en-US" dirty="0"/>
          </a:p>
        </p:txBody>
      </p:sp>
      <p:pic>
        <p:nvPicPr>
          <p:cNvPr id="4102" name="Picture 6" descr="topographical surveyors Edmond">
            <a:extLst>
              <a:ext uri="{FF2B5EF4-FFF2-40B4-BE49-F238E27FC236}">
                <a16:creationId xmlns:a16="http://schemas.microsoft.com/office/drawing/2014/main" id="{9DC9414D-A126-4437-92BF-1321D488F0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911"/>
          <a:stretch/>
        </p:blipFill>
        <p:spPr bwMode="auto">
          <a:xfrm>
            <a:off x="6662057" y="1597354"/>
            <a:ext cx="4145280" cy="4066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681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5C3A14-DA14-4961-9F78-CFFC61934A95}"/>
              </a:ext>
            </a:extLst>
          </p:cNvPr>
          <p:cNvSpPr txBox="1"/>
          <p:nvPr/>
        </p:nvSpPr>
        <p:spPr>
          <a:xfrm>
            <a:off x="2019300" y="364478"/>
            <a:ext cx="5702299" cy="707886"/>
          </a:xfrm>
          <a:prstGeom prst="rect">
            <a:avLst/>
          </a:prstGeom>
          <a:noFill/>
        </p:spPr>
        <p:txBody>
          <a:bodyPr wrap="square" rtlCol="0">
            <a:spAutoFit/>
          </a:bodyPr>
          <a:lstStyle/>
          <a:p>
            <a:r>
              <a:rPr lang="en-US" sz="4000" dirty="0">
                <a:solidFill>
                  <a:srgbClr val="0025C0"/>
                </a:solidFill>
                <a:latin typeface="Atlas Grotesk Black" pitchFamily="50" charset="0"/>
              </a:rPr>
              <a:t>Cline Project Schedule</a:t>
            </a:r>
          </a:p>
        </p:txBody>
      </p:sp>
      <p:graphicFrame>
        <p:nvGraphicFramePr>
          <p:cNvPr id="8" name="Table 7">
            <a:extLst>
              <a:ext uri="{FF2B5EF4-FFF2-40B4-BE49-F238E27FC236}">
                <a16:creationId xmlns:a16="http://schemas.microsoft.com/office/drawing/2014/main" id="{4D09B8AB-2466-4084-A4C2-A1BAEEDEE015}"/>
              </a:ext>
            </a:extLst>
          </p:cNvPr>
          <p:cNvGraphicFramePr>
            <a:graphicFrameLocks noGrp="1"/>
          </p:cNvGraphicFramePr>
          <p:nvPr>
            <p:extLst>
              <p:ext uri="{D42A27DB-BD31-4B8C-83A1-F6EECF244321}">
                <p14:modId xmlns:p14="http://schemas.microsoft.com/office/powerpoint/2010/main" val="2335608447"/>
              </p:ext>
            </p:extLst>
          </p:nvPr>
        </p:nvGraphicFramePr>
        <p:xfrm>
          <a:off x="2019300" y="2038351"/>
          <a:ext cx="9061773" cy="3498998"/>
        </p:xfrm>
        <a:graphic>
          <a:graphicData uri="http://schemas.openxmlformats.org/drawingml/2006/table">
            <a:tbl>
              <a:tblPr firstRow="1" firstCol="1" bandRow="1"/>
              <a:tblGrid>
                <a:gridCol w="6131046">
                  <a:extLst>
                    <a:ext uri="{9D8B030D-6E8A-4147-A177-3AD203B41FA5}">
                      <a16:colId xmlns:a16="http://schemas.microsoft.com/office/drawing/2014/main" val="3624651018"/>
                    </a:ext>
                  </a:extLst>
                </a:gridCol>
                <a:gridCol w="2930727">
                  <a:extLst>
                    <a:ext uri="{9D8B030D-6E8A-4147-A177-3AD203B41FA5}">
                      <a16:colId xmlns:a16="http://schemas.microsoft.com/office/drawing/2014/main" val="313293698"/>
                    </a:ext>
                  </a:extLst>
                </a:gridCol>
              </a:tblGrid>
              <a:tr h="263747">
                <a:tc>
                  <a:txBody>
                    <a:bodyPr/>
                    <a:lstStyle/>
                    <a:p>
                      <a:pPr marL="0" marR="0">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Programming &amp; Planning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November 16, 2020 – January 4, 2021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0322319"/>
                  </a:ext>
                </a:extLst>
              </a:tr>
              <a:tr h="310545">
                <a:tc>
                  <a:txBody>
                    <a:bodyPr/>
                    <a:lstStyle/>
                    <a:p>
                      <a:pPr marL="457200" marR="0" lvl="1">
                        <a:lnSpc>
                          <a:spcPct val="107000"/>
                        </a:lnSpc>
                        <a:spcBef>
                          <a:spcPts val="0"/>
                        </a:spcBef>
                        <a:spcAft>
                          <a:spcPts val="6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CSP Delivery Method to Board of Trustees</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FFF"/>
                    </a:solidFill>
                  </a:tcPr>
                </a:tc>
                <a:tc>
                  <a:txBody>
                    <a:bodyPr/>
                    <a:lstStyle/>
                    <a:p>
                      <a:pPr marL="0" marR="0" algn="r">
                        <a:lnSpc>
                          <a:spcPct val="107000"/>
                        </a:lnSpc>
                        <a:spcBef>
                          <a:spcPts val="0"/>
                        </a:spcBef>
                        <a:spcAft>
                          <a:spcPts val="6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December 14, 2020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FFF"/>
                    </a:solidFill>
                  </a:tcPr>
                </a:tc>
                <a:extLst>
                  <a:ext uri="{0D108BD9-81ED-4DB2-BD59-A6C34878D82A}">
                    <a16:rowId xmlns:a16="http://schemas.microsoft.com/office/drawing/2014/main" val="879066577"/>
                  </a:ext>
                </a:extLst>
              </a:tr>
              <a:tr h="310545">
                <a:tc>
                  <a:txBody>
                    <a:bodyPr/>
                    <a:lstStyle/>
                    <a:p>
                      <a:pPr marL="0" marR="0">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Schematic Design</a:t>
                      </a:r>
                      <a:r>
                        <a:rPr lang="en-US" sz="1200" dirty="0">
                          <a:effectLst/>
                          <a:latin typeface="Arial" panose="020B0604020202020204" pitchFamily="34" charset="0"/>
                          <a:ea typeface="Calibri" panose="020F0502020204030204" pitchFamily="34" charset="0"/>
                          <a:cs typeface="Times New Roman" panose="02020603050405020304" pitchFamily="18" charset="0"/>
                        </a:rPr>
                        <a:t> – Departmental meetings &amp; presentations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January 5 – March 8, 2021</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15158854"/>
                  </a:ext>
                </a:extLst>
              </a:tr>
              <a:tr h="310545">
                <a:tc>
                  <a:txBody>
                    <a:bodyPr/>
                    <a:lstStyle/>
                    <a:p>
                      <a:pPr marL="457200" marR="0">
                        <a:lnSpc>
                          <a:spcPct val="107000"/>
                        </a:lnSpc>
                        <a:spcBef>
                          <a:spcPts val="0"/>
                        </a:spcBef>
                        <a:spcAft>
                          <a:spcPts val="6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SD Presentation to the Board of Trustees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FFF"/>
                    </a:solidFill>
                  </a:tcPr>
                </a:tc>
                <a:tc>
                  <a:txBody>
                    <a:bodyPr/>
                    <a:lstStyle/>
                    <a:p>
                      <a:pPr marL="0" marR="0" algn="r">
                        <a:lnSpc>
                          <a:spcPct val="107000"/>
                        </a:lnSpc>
                        <a:spcBef>
                          <a:spcPts val="0"/>
                        </a:spcBef>
                        <a:spcAft>
                          <a:spcPts val="6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March 8, 2021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FFF"/>
                    </a:solidFill>
                  </a:tcPr>
                </a:tc>
                <a:extLst>
                  <a:ext uri="{0D108BD9-81ED-4DB2-BD59-A6C34878D82A}">
                    <a16:rowId xmlns:a16="http://schemas.microsoft.com/office/drawing/2014/main" val="1340671058"/>
                  </a:ext>
                </a:extLst>
              </a:tr>
              <a:tr h="310545">
                <a:tc>
                  <a:txBody>
                    <a:bodyPr/>
                    <a:lstStyle/>
                    <a:p>
                      <a:pPr marL="0" marR="0">
                        <a:lnSpc>
                          <a:spcPct val="107000"/>
                        </a:lnSpc>
                        <a:spcBef>
                          <a:spcPts val="0"/>
                        </a:spcBef>
                        <a:spcAft>
                          <a:spcPts val="600"/>
                        </a:spcAft>
                      </a:pPr>
                      <a:r>
                        <a:rPr lang="en-US" sz="1200" b="1">
                          <a:effectLst/>
                          <a:latin typeface="Arial" panose="020B0604020202020204" pitchFamily="34" charset="0"/>
                          <a:ea typeface="Calibri" panose="020F0502020204030204" pitchFamily="34" charset="0"/>
                          <a:cs typeface="Times New Roman" panose="02020603050405020304" pitchFamily="18" charset="0"/>
                        </a:rPr>
                        <a:t>Design Development</a:t>
                      </a:r>
                      <a:r>
                        <a:rPr lang="en-US" sz="1200">
                          <a:effectLst/>
                          <a:latin typeface="Arial" panose="020B0604020202020204" pitchFamily="34" charset="0"/>
                          <a:ea typeface="Calibri" panose="020F0502020204030204" pitchFamily="34" charset="0"/>
                          <a:cs typeface="Times New Roman" panose="02020603050405020304" pitchFamily="18" charset="0"/>
                        </a:rPr>
                        <a:t> – Departmental meetings &amp; presentations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March 9 – May 10, 2021</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889449"/>
                  </a:ext>
                </a:extLst>
              </a:tr>
              <a:tr h="310545">
                <a:tc>
                  <a:txBody>
                    <a:bodyPr/>
                    <a:lstStyle/>
                    <a:p>
                      <a:pPr marL="457200" marR="0">
                        <a:lnSpc>
                          <a:spcPct val="107000"/>
                        </a:lnSpc>
                        <a:spcBef>
                          <a:spcPts val="0"/>
                        </a:spcBef>
                        <a:spcAft>
                          <a:spcPts val="6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DD Presentation to the Board of Trustees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FFF"/>
                    </a:solidFill>
                  </a:tcPr>
                </a:tc>
                <a:tc>
                  <a:txBody>
                    <a:bodyPr/>
                    <a:lstStyle/>
                    <a:p>
                      <a:pPr marL="0" marR="0" algn="r">
                        <a:lnSpc>
                          <a:spcPct val="107000"/>
                        </a:lnSpc>
                        <a:spcBef>
                          <a:spcPts val="0"/>
                        </a:spcBef>
                        <a:spcAft>
                          <a:spcPts val="6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May 10, 2021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FFF"/>
                    </a:solidFill>
                  </a:tcPr>
                </a:tc>
                <a:extLst>
                  <a:ext uri="{0D108BD9-81ED-4DB2-BD59-A6C34878D82A}">
                    <a16:rowId xmlns:a16="http://schemas.microsoft.com/office/drawing/2014/main" val="13523633"/>
                  </a:ext>
                </a:extLst>
              </a:tr>
              <a:tr h="369319">
                <a:tc>
                  <a:txBody>
                    <a:bodyPr/>
                    <a:lstStyle/>
                    <a:p>
                      <a:pPr marL="0" marR="0">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Construction Documents</a:t>
                      </a:r>
                      <a:r>
                        <a:rPr lang="en-US" sz="1200" dirty="0">
                          <a:effectLst/>
                          <a:latin typeface="Arial" panose="020B0604020202020204" pitchFamily="34" charset="0"/>
                          <a:ea typeface="Calibri" panose="020F0502020204030204" pitchFamily="34" charset="0"/>
                          <a:cs typeface="Times New Roman" panose="02020603050405020304" pitchFamily="18" charset="0"/>
                        </a:rPr>
                        <a:t> (Milestones at 25%, 50%, 75%, 95% Issue for CSP)</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May 11 – December 17, 2021</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91716704"/>
                  </a:ext>
                </a:extLst>
              </a:tr>
              <a:tr h="359410">
                <a:tc>
                  <a:txBody>
                    <a:bodyPr/>
                    <a:lstStyle/>
                    <a:p>
                      <a:pPr marL="0" marR="0">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Bidding Phase</a:t>
                      </a:r>
                      <a:r>
                        <a:rPr lang="en-US" sz="1200" dirty="0">
                          <a:effectLst/>
                          <a:latin typeface="Arial" panose="020B0604020202020204" pitchFamily="34" charset="0"/>
                          <a:ea typeface="Calibri" panose="020F0502020204030204" pitchFamily="34" charset="0"/>
                          <a:cs typeface="Times New Roman" panose="02020603050405020304" pitchFamily="18" charset="0"/>
                        </a:rPr>
                        <a:t> (Advertisements, Pre-proposal conference, receive proposals, bid evaluation)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December 18, 2021 – February 1, 2022</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4557287"/>
                  </a:ext>
                </a:extLst>
              </a:tr>
              <a:tr h="310545">
                <a:tc>
                  <a:txBody>
                    <a:bodyPr/>
                    <a:lstStyle/>
                    <a:p>
                      <a:pPr marL="457200" marR="0" lvl="1">
                        <a:lnSpc>
                          <a:spcPct val="107000"/>
                        </a:lnSpc>
                        <a:spcBef>
                          <a:spcPts val="0"/>
                        </a:spcBef>
                        <a:spcAft>
                          <a:spcPts val="6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CSP Recommendation to Board of Trustees</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FFF"/>
                    </a:solidFill>
                  </a:tcPr>
                </a:tc>
                <a:tc>
                  <a:txBody>
                    <a:bodyPr/>
                    <a:lstStyle/>
                    <a:p>
                      <a:pPr marL="0" marR="0" algn="r">
                        <a:lnSpc>
                          <a:spcPct val="107000"/>
                        </a:lnSpc>
                        <a:spcBef>
                          <a:spcPts val="0"/>
                        </a:spcBef>
                        <a:spcAft>
                          <a:spcPts val="6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February 14, 2022</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FFF"/>
                    </a:solidFill>
                  </a:tcPr>
                </a:tc>
                <a:extLst>
                  <a:ext uri="{0D108BD9-81ED-4DB2-BD59-A6C34878D82A}">
                    <a16:rowId xmlns:a16="http://schemas.microsoft.com/office/drawing/2014/main" val="3646677560"/>
                  </a:ext>
                </a:extLst>
              </a:tr>
              <a:tr h="310545">
                <a:tc>
                  <a:txBody>
                    <a:bodyPr/>
                    <a:lstStyle/>
                    <a:p>
                      <a:pPr marL="0" marR="0">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Construction Administration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February 15, 2022 – May 10, 2023</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99855057"/>
                  </a:ext>
                </a:extLst>
              </a:tr>
              <a:tr h="310545">
                <a:tc>
                  <a:txBody>
                    <a:bodyPr/>
                    <a:lstStyle/>
                    <a:p>
                      <a:pPr marL="457200" marR="0" lvl="1">
                        <a:lnSpc>
                          <a:spcPct val="107000"/>
                        </a:lnSpc>
                        <a:spcBef>
                          <a:spcPts val="0"/>
                        </a:spcBef>
                        <a:spcAft>
                          <a:spcPts val="600"/>
                        </a:spcAft>
                      </a:pPr>
                      <a:r>
                        <a:rPr lang="en-US" sz="12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Substantial Completion</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600"/>
                        </a:spcAft>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May 11, 2023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582751"/>
                  </a:ext>
                </a:extLst>
              </a:tr>
            </a:tbl>
          </a:graphicData>
        </a:graphic>
      </p:graphicFrame>
    </p:spTree>
    <p:extLst>
      <p:ext uri="{BB962C8B-B14F-4D97-AF65-F5344CB8AC3E}">
        <p14:creationId xmlns:p14="http://schemas.microsoft.com/office/powerpoint/2010/main" val="1286693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5C3A14-DA14-4961-9F78-CFFC61934A95}"/>
              </a:ext>
            </a:extLst>
          </p:cNvPr>
          <p:cNvSpPr txBox="1"/>
          <p:nvPr/>
        </p:nvSpPr>
        <p:spPr>
          <a:xfrm>
            <a:off x="2019300" y="364478"/>
            <a:ext cx="9406082" cy="707886"/>
          </a:xfrm>
          <a:prstGeom prst="rect">
            <a:avLst/>
          </a:prstGeom>
          <a:noFill/>
        </p:spPr>
        <p:txBody>
          <a:bodyPr wrap="square" rtlCol="0">
            <a:spAutoFit/>
          </a:bodyPr>
          <a:lstStyle/>
          <a:p>
            <a:r>
              <a:rPr lang="en-US" sz="4000" dirty="0">
                <a:solidFill>
                  <a:srgbClr val="0025C0"/>
                </a:solidFill>
                <a:latin typeface="Atlas Grotesk Black" pitchFamily="50" charset="0"/>
              </a:rPr>
              <a:t>Friendswood High School Project Schedule</a:t>
            </a:r>
          </a:p>
        </p:txBody>
      </p:sp>
      <p:graphicFrame>
        <p:nvGraphicFramePr>
          <p:cNvPr id="2" name="Table 1">
            <a:extLst>
              <a:ext uri="{FF2B5EF4-FFF2-40B4-BE49-F238E27FC236}">
                <a16:creationId xmlns:a16="http://schemas.microsoft.com/office/drawing/2014/main" id="{A52D94A8-8D0C-4649-BB9E-EF4C5938DCEB}"/>
              </a:ext>
            </a:extLst>
          </p:cNvPr>
          <p:cNvGraphicFramePr>
            <a:graphicFrameLocks noGrp="1"/>
          </p:cNvGraphicFramePr>
          <p:nvPr>
            <p:extLst>
              <p:ext uri="{D42A27DB-BD31-4B8C-83A1-F6EECF244321}">
                <p14:modId xmlns:p14="http://schemas.microsoft.com/office/powerpoint/2010/main" val="2965328472"/>
              </p:ext>
            </p:extLst>
          </p:nvPr>
        </p:nvGraphicFramePr>
        <p:xfrm>
          <a:off x="2019300" y="1411705"/>
          <a:ext cx="8858249" cy="4685300"/>
        </p:xfrm>
        <a:graphic>
          <a:graphicData uri="http://schemas.openxmlformats.org/drawingml/2006/table">
            <a:tbl>
              <a:tblPr firstRow="1" firstCol="1" bandRow="1"/>
              <a:tblGrid>
                <a:gridCol w="5832999">
                  <a:extLst>
                    <a:ext uri="{9D8B030D-6E8A-4147-A177-3AD203B41FA5}">
                      <a16:colId xmlns:a16="http://schemas.microsoft.com/office/drawing/2014/main" val="2085330268"/>
                    </a:ext>
                  </a:extLst>
                </a:gridCol>
                <a:gridCol w="3025250">
                  <a:extLst>
                    <a:ext uri="{9D8B030D-6E8A-4147-A177-3AD203B41FA5}">
                      <a16:colId xmlns:a16="http://schemas.microsoft.com/office/drawing/2014/main" val="2382505214"/>
                    </a:ext>
                  </a:extLst>
                </a:gridCol>
              </a:tblGrid>
              <a:tr h="241620">
                <a:tc>
                  <a:txBody>
                    <a:bodyPr/>
                    <a:lstStyle/>
                    <a:p>
                      <a:pPr marL="0" marR="0">
                        <a:lnSpc>
                          <a:spcPct val="107000"/>
                        </a:lnSpc>
                        <a:spcBef>
                          <a:spcPts val="0"/>
                        </a:spcBef>
                        <a:spcAft>
                          <a:spcPts val="600"/>
                        </a:spcAft>
                      </a:pPr>
                      <a:r>
                        <a:rPr lang="en-US" sz="1200" b="0" dirty="0">
                          <a:effectLst/>
                          <a:latin typeface="Arial" panose="020B0604020202020204" pitchFamily="34" charset="0"/>
                          <a:ea typeface="Calibri" panose="020F0502020204030204" pitchFamily="34" charset="0"/>
                          <a:cs typeface="Arial" panose="020B0604020202020204" pitchFamily="34" charset="0"/>
                        </a:rPr>
                        <a:t>CM@R Delivery Method to Board of Trustees</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FFF"/>
                    </a:solidFill>
                  </a:tcPr>
                </a:tc>
                <a:tc>
                  <a:txBody>
                    <a:bodyPr/>
                    <a:lstStyle/>
                    <a:p>
                      <a:pPr marL="0" marR="0" algn="r">
                        <a:lnSpc>
                          <a:spcPct val="107000"/>
                        </a:lnSpc>
                        <a:spcBef>
                          <a:spcPts val="0"/>
                        </a:spcBef>
                        <a:spcAft>
                          <a:spcPts val="600"/>
                        </a:spcAft>
                      </a:pPr>
                      <a:r>
                        <a:rPr lang="en-US" sz="1200" dirty="0">
                          <a:effectLst/>
                          <a:latin typeface="Arial" panose="020B0604020202020204" pitchFamily="34" charset="0"/>
                          <a:ea typeface="Calibri" panose="020F0502020204030204" pitchFamily="34" charset="0"/>
                          <a:cs typeface="Arial" panose="020B0604020202020204" pitchFamily="34" charset="0"/>
                        </a:rPr>
                        <a:t>December 14, 2020</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FFF"/>
                    </a:solidFill>
                  </a:tcPr>
                </a:tc>
                <a:extLst>
                  <a:ext uri="{0D108BD9-81ED-4DB2-BD59-A6C34878D82A}">
                    <a16:rowId xmlns:a16="http://schemas.microsoft.com/office/drawing/2014/main" val="995961371"/>
                  </a:ext>
                </a:extLst>
              </a:tr>
              <a:tr h="762668">
                <a:tc>
                  <a:txBody>
                    <a:bodyPr/>
                    <a:lstStyle/>
                    <a:p>
                      <a:pPr marL="0" marR="0">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Arial" panose="020B0604020202020204" pitchFamily="34" charset="0"/>
                        </a:rPr>
                        <a:t>2-Step Process: </a:t>
                      </a:r>
                      <a:r>
                        <a:rPr lang="en-US" sz="1200" dirty="0">
                          <a:effectLst/>
                          <a:latin typeface="Arial" panose="020B0604020202020204" pitchFamily="34" charset="0"/>
                          <a:ea typeface="Calibri" panose="020F0502020204030204" pitchFamily="34" charset="0"/>
                          <a:cs typeface="Arial" panose="020B0604020202020204" pitchFamily="34" charset="0"/>
                        </a:rPr>
                        <a:t>Release RFQ, Advertise, Receive Qualifications, Interviews, Short List, Receive Proposals, Evaluate, Negotiations, BOT Approval</a:t>
                      </a:r>
                    </a:p>
                    <a:p>
                      <a:pPr marL="0" marR="0">
                        <a:lnSpc>
                          <a:spcPct val="107000"/>
                        </a:lnSpc>
                        <a:spcBef>
                          <a:spcPts val="0"/>
                        </a:spcBef>
                        <a:spcAft>
                          <a:spcPts val="600"/>
                        </a:spcAft>
                      </a:pP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600"/>
                        </a:spcAft>
                      </a:pPr>
                      <a:r>
                        <a:rPr lang="en-US" sz="1200" dirty="0">
                          <a:effectLst/>
                          <a:latin typeface="Arial" panose="020B0604020202020204" pitchFamily="34" charset="0"/>
                          <a:ea typeface="Calibri" panose="020F0502020204030204" pitchFamily="34" charset="0"/>
                          <a:cs typeface="Arial" panose="020B0604020202020204" pitchFamily="34" charset="0"/>
                        </a:rPr>
                        <a:t>December 15, 2020 – February 8, 2021</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5969473"/>
                  </a:ext>
                </a:extLst>
              </a:tr>
              <a:tr h="241620">
                <a:tc>
                  <a:txBody>
                    <a:bodyPr/>
                    <a:lstStyle/>
                    <a:p>
                      <a:pPr marL="0" marR="0">
                        <a:lnSpc>
                          <a:spcPct val="107000"/>
                        </a:lnSpc>
                        <a:spcBef>
                          <a:spcPts val="0"/>
                        </a:spcBef>
                        <a:spcAft>
                          <a:spcPts val="600"/>
                        </a:spcAft>
                      </a:pPr>
                      <a:r>
                        <a:rPr lang="en-US" sz="1200" b="1">
                          <a:effectLst/>
                          <a:latin typeface="Arial" panose="020B0604020202020204" pitchFamily="34" charset="0"/>
                          <a:ea typeface="Calibri" panose="020F0502020204030204" pitchFamily="34" charset="0"/>
                          <a:cs typeface="Arial" panose="020B0604020202020204" pitchFamily="34" charset="0"/>
                        </a:rPr>
                        <a:t>Programming &amp; Planning </a:t>
                      </a:r>
                      <a:r>
                        <a:rPr lang="en-US" sz="1200">
                          <a:effectLst/>
                          <a:latin typeface="Arial" panose="020B0604020202020204" pitchFamily="34" charset="0"/>
                          <a:ea typeface="Calibri" panose="020F0502020204030204" pitchFamily="34" charset="0"/>
                          <a:cs typeface="Arial" panose="020B0604020202020204" pitchFamily="34" charset="0"/>
                        </a:rPr>
                        <a:t>– Detailed program for project</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Arial" panose="020B0604020202020204" pitchFamily="34" charset="0"/>
                        </a:rPr>
                        <a:t>January 11 – February 15, 2021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9152294"/>
                  </a:ext>
                </a:extLst>
              </a:tr>
              <a:tr h="502144">
                <a:tc>
                  <a:txBody>
                    <a:bodyPr/>
                    <a:lstStyle/>
                    <a:p>
                      <a:pPr marL="0" marR="0">
                        <a:lnSpc>
                          <a:spcPct val="107000"/>
                        </a:lnSpc>
                        <a:spcBef>
                          <a:spcPts val="0"/>
                        </a:spcBef>
                        <a:spcAft>
                          <a:spcPts val="600"/>
                        </a:spcAft>
                      </a:pPr>
                      <a:r>
                        <a:rPr lang="en-US" sz="1200" b="1">
                          <a:effectLst/>
                          <a:latin typeface="Arial" panose="020B0604020202020204" pitchFamily="34" charset="0"/>
                          <a:ea typeface="Calibri" panose="020F0502020204030204" pitchFamily="34" charset="0"/>
                          <a:cs typeface="Arial" panose="020B0604020202020204" pitchFamily="34" charset="0"/>
                        </a:rPr>
                        <a:t>Schematic Design</a:t>
                      </a:r>
                      <a:r>
                        <a:rPr lang="en-US" sz="1200">
                          <a:effectLst/>
                          <a:latin typeface="Arial" panose="020B0604020202020204" pitchFamily="34" charset="0"/>
                          <a:ea typeface="Calibri" panose="020F0502020204030204" pitchFamily="34" charset="0"/>
                          <a:cs typeface="Arial" panose="020B0604020202020204" pitchFamily="34" charset="0"/>
                        </a:rPr>
                        <a:t> – Departmental meetings &amp; presentations, GMP Estimate from CM@R</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Arial" panose="020B0604020202020204" pitchFamily="34" charset="0"/>
                        </a:rPr>
                        <a:t>February 16 – April 12, 2021</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3969346"/>
                  </a:ext>
                </a:extLst>
              </a:tr>
              <a:tr h="241620">
                <a:tc>
                  <a:txBody>
                    <a:bodyPr/>
                    <a:lstStyle/>
                    <a:p>
                      <a:pPr marL="457200" marR="0">
                        <a:lnSpc>
                          <a:spcPct val="107000"/>
                        </a:lnSpc>
                        <a:spcBef>
                          <a:spcPts val="0"/>
                        </a:spcBef>
                        <a:spcAft>
                          <a:spcPts val="600"/>
                        </a:spcAft>
                      </a:pPr>
                      <a:r>
                        <a:rPr lang="en-US" sz="1200">
                          <a:effectLst/>
                          <a:latin typeface="Arial" panose="020B0604020202020204" pitchFamily="34" charset="0"/>
                          <a:ea typeface="Calibri" panose="020F0502020204030204" pitchFamily="34" charset="0"/>
                          <a:cs typeface="Arial" panose="020B0604020202020204" pitchFamily="34" charset="0"/>
                        </a:rPr>
                        <a:t>SD Presentation to the Board of Trustees</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FFF"/>
                    </a:solidFill>
                  </a:tcPr>
                </a:tc>
                <a:tc>
                  <a:txBody>
                    <a:bodyPr/>
                    <a:lstStyle/>
                    <a:p>
                      <a:pPr marL="0" marR="0" algn="r">
                        <a:lnSpc>
                          <a:spcPct val="107000"/>
                        </a:lnSpc>
                        <a:spcBef>
                          <a:spcPts val="0"/>
                        </a:spcBef>
                        <a:spcAft>
                          <a:spcPts val="600"/>
                        </a:spcAft>
                      </a:pPr>
                      <a:r>
                        <a:rPr lang="en-US" sz="1200" dirty="0">
                          <a:effectLst/>
                          <a:latin typeface="Arial" panose="020B0604020202020204" pitchFamily="34" charset="0"/>
                          <a:ea typeface="Calibri" panose="020F0502020204030204" pitchFamily="34" charset="0"/>
                          <a:cs typeface="Arial" panose="020B0604020202020204" pitchFamily="34" charset="0"/>
                        </a:rPr>
                        <a:t>April 12, 2021</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FFF"/>
                    </a:solidFill>
                  </a:tcPr>
                </a:tc>
                <a:extLst>
                  <a:ext uri="{0D108BD9-81ED-4DB2-BD59-A6C34878D82A}">
                    <a16:rowId xmlns:a16="http://schemas.microsoft.com/office/drawing/2014/main" val="3279855168"/>
                  </a:ext>
                </a:extLst>
              </a:tr>
              <a:tr h="502144">
                <a:tc>
                  <a:txBody>
                    <a:bodyPr/>
                    <a:lstStyle/>
                    <a:p>
                      <a:pPr marL="0" marR="0">
                        <a:lnSpc>
                          <a:spcPct val="107000"/>
                        </a:lnSpc>
                        <a:spcBef>
                          <a:spcPts val="0"/>
                        </a:spcBef>
                        <a:spcAft>
                          <a:spcPts val="600"/>
                        </a:spcAft>
                      </a:pPr>
                      <a:r>
                        <a:rPr lang="en-US" sz="1200" b="1">
                          <a:effectLst/>
                          <a:latin typeface="Arial" panose="020B0604020202020204" pitchFamily="34" charset="0"/>
                          <a:ea typeface="Calibri" panose="020F0502020204030204" pitchFamily="34" charset="0"/>
                          <a:cs typeface="Arial" panose="020B0604020202020204" pitchFamily="34" charset="0"/>
                        </a:rPr>
                        <a:t>Design Development</a:t>
                      </a:r>
                      <a:r>
                        <a:rPr lang="en-US" sz="1200">
                          <a:effectLst/>
                          <a:latin typeface="Arial" panose="020B0604020202020204" pitchFamily="34" charset="0"/>
                          <a:ea typeface="Calibri" panose="020F0502020204030204" pitchFamily="34" charset="0"/>
                          <a:cs typeface="Arial" panose="020B0604020202020204" pitchFamily="34" charset="0"/>
                        </a:rPr>
                        <a:t> – Departmental meetings &amp; presentations, GMP Estimate from CM@R</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Arial" panose="020B0604020202020204" pitchFamily="34" charset="0"/>
                        </a:rPr>
                        <a:t>April 13 – June 14, 2021</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11818663"/>
                  </a:ext>
                </a:extLst>
              </a:tr>
              <a:tr h="241620">
                <a:tc>
                  <a:txBody>
                    <a:bodyPr/>
                    <a:lstStyle/>
                    <a:p>
                      <a:pPr marL="457200" marR="0">
                        <a:lnSpc>
                          <a:spcPct val="107000"/>
                        </a:lnSpc>
                        <a:spcBef>
                          <a:spcPts val="0"/>
                        </a:spcBef>
                        <a:spcAft>
                          <a:spcPts val="600"/>
                        </a:spcAft>
                      </a:pPr>
                      <a:r>
                        <a:rPr lang="en-US" sz="1200" dirty="0">
                          <a:effectLst/>
                          <a:latin typeface="Arial" panose="020B0604020202020204" pitchFamily="34" charset="0"/>
                          <a:ea typeface="Calibri" panose="020F0502020204030204" pitchFamily="34" charset="0"/>
                          <a:cs typeface="Arial" panose="020B0604020202020204" pitchFamily="34" charset="0"/>
                        </a:rPr>
                        <a:t>DD Presentation to the Board of Trustees</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FFF"/>
                    </a:solidFill>
                  </a:tcPr>
                </a:tc>
                <a:tc>
                  <a:txBody>
                    <a:bodyPr/>
                    <a:lstStyle/>
                    <a:p>
                      <a:pPr marL="0" marR="0" algn="r">
                        <a:lnSpc>
                          <a:spcPct val="107000"/>
                        </a:lnSpc>
                        <a:spcBef>
                          <a:spcPts val="0"/>
                        </a:spcBef>
                        <a:spcAft>
                          <a:spcPts val="600"/>
                        </a:spcAft>
                      </a:pPr>
                      <a:r>
                        <a:rPr lang="en-US" sz="1200" dirty="0">
                          <a:effectLst/>
                          <a:latin typeface="Arial" panose="020B0604020202020204" pitchFamily="34" charset="0"/>
                          <a:ea typeface="Calibri" panose="020F0502020204030204" pitchFamily="34" charset="0"/>
                          <a:cs typeface="Arial" panose="020B0604020202020204" pitchFamily="34" charset="0"/>
                        </a:rPr>
                        <a:t>June 14, 2021</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FFF"/>
                    </a:solidFill>
                  </a:tcPr>
                </a:tc>
                <a:extLst>
                  <a:ext uri="{0D108BD9-81ED-4DB2-BD59-A6C34878D82A}">
                    <a16:rowId xmlns:a16="http://schemas.microsoft.com/office/drawing/2014/main" val="1581992882"/>
                  </a:ext>
                </a:extLst>
              </a:tr>
              <a:tr h="502144">
                <a:tc>
                  <a:txBody>
                    <a:bodyPr/>
                    <a:lstStyle/>
                    <a:p>
                      <a:pPr marL="0" marR="0">
                        <a:lnSpc>
                          <a:spcPct val="107000"/>
                        </a:lnSpc>
                        <a:spcBef>
                          <a:spcPts val="0"/>
                        </a:spcBef>
                        <a:spcAft>
                          <a:spcPts val="600"/>
                        </a:spcAft>
                      </a:pPr>
                      <a:r>
                        <a:rPr lang="en-US" sz="1200" b="1">
                          <a:effectLst/>
                          <a:latin typeface="Arial" panose="020B0604020202020204" pitchFamily="34" charset="0"/>
                          <a:ea typeface="Calibri" panose="020F0502020204030204" pitchFamily="34" charset="0"/>
                          <a:cs typeface="Arial" panose="020B0604020202020204" pitchFamily="34" charset="0"/>
                        </a:rPr>
                        <a:t>Construction Documents</a:t>
                      </a:r>
                      <a:r>
                        <a:rPr lang="en-US" sz="1200">
                          <a:effectLst/>
                          <a:latin typeface="Arial" panose="020B0604020202020204" pitchFamily="34" charset="0"/>
                          <a:ea typeface="Calibri" panose="020F0502020204030204" pitchFamily="34" charset="0"/>
                          <a:cs typeface="Arial" panose="020B0604020202020204" pitchFamily="34" charset="0"/>
                        </a:rPr>
                        <a:t> (Milestones at 25%, 50%, 75%, 95% Issue for CSP), GMP Estimate at each milestone</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Arial" panose="020B0604020202020204" pitchFamily="34" charset="0"/>
                        </a:rPr>
                        <a:t>June 15, 2021 – January 14, 2022</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9124356"/>
                  </a:ext>
                </a:extLst>
              </a:tr>
              <a:tr h="241620">
                <a:tc>
                  <a:txBody>
                    <a:bodyPr/>
                    <a:lstStyle/>
                    <a:p>
                      <a:pPr marL="0" marR="0">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Arial" panose="020B0604020202020204" pitchFamily="34" charset="0"/>
                        </a:rPr>
                        <a:t>GMP Development Phase (CM@R)</a:t>
                      </a:r>
                      <a:r>
                        <a:rPr lang="en-US" sz="12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Arial" panose="020B0604020202020204" pitchFamily="34" charset="0"/>
                        </a:rPr>
                        <a:t>January 15 – February 30, 2022</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5704368"/>
                  </a:ext>
                </a:extLst>
              </a:tr>
              <a:tr h="241620">
                <a:tc>
                  <a:txBody>
                    <a:bodyPr/>
                    <a:lstStyle/>
                    <a:p>
                      <a:pPr marL="457200" marR="0" lvl="1">
                        <a:lnSpc>
                          <a:spcPct val="107000"/>
                        </a:lnSpc>
                        <a:spcBef>
                          <a:spcPts val="0"/>
                        </a:spcBef>
                        <a:spcAft>
                          <a:spcPts val="600"/>
                        </a:spcAft>
                      </a:pPr>
                      <a:r>
                        <a:rPr lang="en-US" sz="1200" b="0" dirty="0">
                          <a:effectLst/>
                          <a:latin typeface="Arial" panose="020B0604020202020204" pitchFamily="34" charset="0"/>
                          <a:ea typeface="Calibri" panose="020F0502020204030204" pitchFamily="34" charset="0"/>
                          <a:cs typeface="Arial" panose="020B0604020202020204" pitchFamily="34" charset="0"/>
                        </a:rPr>
                        <a:t>GMP Recommendation to Board of Trustees</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FFF"/>
                    </a:solidFill>
                  </a:tcPr>
                </a:tc>
                <a:tc>
                  <a:txBody>
                    <a:bodyPr/>
                    <a:lstStyle/>
                    <a:p>
                      <a:pPr marL="0" marR="0" algn="r">
                        <a:lnSpc>
                          <a:spcPct val="107000"/>
                        </a:lnSpc>
                        <a:spcBef>
                          <a:spcPts val="0"/>
                        </a:spcBef>
                        <a:spcAft>
                          <a:spcPts val="600"/>
                        </a:spcAft>
                      </a:pPr>
                      <a:r>
                        <a:rPr lang="en-US" sz="1200" b="0" dirty="0">
                          <a:effectLst/>
                          <a:latin typeface="Arial" panose="020B0604020202020204" pitchFamily="34" charset="0"/>
                          <a:ea typeface="Calibri" panose="020F0502020204030204" pitchFamily="34" charset="0"/>
                          <a:cs typeface="Arial" panose="020B0604020202020204" pitchFamily="34" charset="0"/>
                        </a:rPr>
                        <a:t>March 14, 2022</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FFF"/>
                    </a:solidFill>
                  </a:tcPr>
                </a:tc>
                <a:extLst>
                  <a:ext uri="{0D108BD9-81ED-4DB2-BD59-A6C34878D82A}">
                    <a16:rowId xmlns:a16="http://schemas.microsoft.com/office/drawing/2014/main" val="1980410595"/>
                  </a:ext>
                </a:extLst>
              </a:tr>
              <a:tr h="241620">
                <a:tc>
                  <a:txBody>
                    <a:bodyPr/>
                    <a:lstStyle/>
                    <a:p>
                      <a:pPr marL="0" marR="0">
                        <a:lnSpc>
                          <a:spcPct val="107000"/>
                        </a:lnSpc>
                        <a:spcBef>
                          <a:spcPts val="0"/>
                        </a:spcBef>
                        <a:spcAft>
                          <a:spcPts val="600"/>
                        </a:spcAft>
                      </a:pPr>
                      <a:r>
                        <a:rPr lang="en-US" sz="1200" b="1">
                          <a:effectLst/>
                          <a:latin typeface="Arial" panose="020B0604020202020204" pitchFamily="34" charset="0"/>
                          <a:ea typeface="Calibri" panose="020F0502020204030204" pitchFamily="34" charset="0"/>
                          <a:cs typeface="Arial" panose="020B0604020202020204" pitchFamily="34" charset="0"/>
                        </a:rPr>
                        <a:t>Construction Phases (Multi-Phase)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Arial" panose="020B0604020202020204" pitchFamily="34" charset="0"/>
                        </a:rPr>
                        <a:t>March 15, 2022 – June 30, 2023</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030314"/>
                  </a:ext>
                </a:extLst>
              </a:tr>
              <a:tr h="241620">
                <a:tc>
                  <a:txBody>
                    <a:bodyPr/>
                    <a:lstStyle/>
                    <a:p>
                      <a:pPr marL="457200" marR="0" lvl="1">
                        <a:lnSpc>
                          <a:spcPct val="107000"/>
                        </a:lnSpc>
                        <a:spcBef>
                          <a:spcPts val="0"/>
                        </a:spcBef>
                        <a:spcAft>
                          <a:spcPts val="600"/>
                        </a:spcAft>
                      </a:pPr>
                      <a:r>
                        <a:rPr lang="en-US" sz="12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Substantial Completion Auditorium </a:t>
                      </a:r>
                      <a:endParaRPr lang="en-US"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600"/>
                        </a:spcAft>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July 15, 2023</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3626446"/>
                  </a:ext>
                </a:extLst>
              </a:tr>
              <a:tr h="241620">
                <a:tc>
                  <a:txBody>
                    <a:bodyPr/>
                    <a:lstStyle/>
                    <a:p>
                      <a:pPr marL="457200" marR="0" lvl="1" indent="0" algn="l" defTabSz="914400" rtl="0" eaLnBrk="1" fontAlgn="auto" latinLnBrk="0" hangingPunct="1">
                        <a:lnSpc>
                          <a:spcPct val="107000"/>
                        </a:lnSpc>
                        <a:spcBef>
                          <a:spcPts val="0"/>
                        </a:spcBef>
                        <a:spcAft>
                          <a:spcPts val="600"/>
                        </a:spcAft>
                        <a:buClrTx/>
                        <a:buSzTx/>
                        <a:buFontTx/>
                        <a:buNone/>
                        <a:tabLst/>
                        <a:defRPr/>
                      </a:pPr>
                      <a:r>
                        <a:rPr lang="en-US" sz="12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Substantial Completion Gymnasium</a:t>
                      </a:r>
                      <a:endParaRPr lang="en-US"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7000"/>
                        </a:lnSpc>
                        <a:spcBef>
                          <a:spcPts val="0"/>
                        </a:spcBef>
                        <a:spcAft>
                          <a:spcPts val="600"/>
                        </a:spcAft>
                        <a:buClrTx/>
                        <a:buSzTx/>
                        <a:buFontTx/>
                        <a:buNone/>
                        <a:tabLst/>
                        <a:defRPr/>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July 15, 2023</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5952481"/>
                  </a:ext>
                </a:extLst>
              </a:tr>
              <a:tr h="241620">
                <a:tc>
                  <a:txBody>
                    <a:bodyPr/>
                    <a:lstStyle/>
                    <a:p>
                      <a:pPr marL="457200" marR="0" lvl="1">
                        <a:lnSpc>
                          <a:spcPct val="107000"/>
                        </a:lnSpc>
                        <a:spcBef>
                          <a:spcPts val="0"/>
                        </a:spcBef>
                        <a:spcAft>
                          <a:spcPts val="600"/>
                        </a:spcAft>
                      </a:pPr>
                      <a:r>
                        <a:rPr lang="en-US" sz="1200" b="0" dirty="0">
                          <a:effectLst/>
                          <a:latin typeface="Arial" panose="020B0604020202020204" pitchFamily="34" charset="0"/>
                          <a:ea typeface="Calibri" panose="020F0502020204030204" pitchFamily="34" charset="0"/>
                          <a:cs typeface="Arial" panose="020B0604020202020204" pitchFamily="34" charset="0"/>
                        </a:rPr>
                        <a:t>Substantial Completion CTE/Renovation</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7000"/>
                        </a:lnSpc>
                        <a:spcBef>
                          <a:spcPts val="0"/>
                        </a:spcBef>
                        <a:spcAft>
                          <a:spcPts val="600"/>
                        </a:spcAft>
                        <a:buClrTx/>
                        <a:buSzTx/>
                        <a:buFontTx/>
                        <a:buNone/>
                        <a:tabLst/>
                        <a:defRPr/>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January 6, 2024</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6830847"/>
                  </a:ext>
                </a:extLst>
              </a:tr>
            </a:tbl>
          </a:graphicData>
        </a:graphic>
      </p:graphicFrame>
    </p:spTree>
    <p:extLst>
      <p:ext uri="{BB962C8B-B14F-4D97-AF65-F5344CB8AC3E}">
        <p14:creationId xmlns:p14="http://schemas.microsoft.com/office/powerpoint/2010/main" val="4287609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5C3A14-DA14-4961-9F78-CFFC61934A95}"/>
              </a:ext>
            </a:extLst>
          </p:cNvPr>
          <p:cNvSpPr txBox="1"/>
          <p:nvPr/>
        </p:nvSpPr>
        <p:spPr>
          <a:xfrm>
            <a:off x="2019300" y="364478"/>
            <a:ext cx="9461500" cy="1323439"/>
          </a:xfrm>
          <a:prstGeom prst="rect">
            <a:avLst/>
          </a:prstGeom>
          <a:noFill/>
        </p:spPr>
        <p:txBody>
          <a:bodyPr wrap="square" rtlCol="0">
            <a:spAutoFit/>
          </a:bodyPr>
          <a:lstStyle/>
          <a:p>
            <a:r>
              <a:rPr lang="en-US" sz="4000" dirty="0">
                <a:solidFill>
                  <a:srgbClr val="0025C0"/>
                </a:solidFill>
                <a:latin typeface="Atlas Grotesk Black" pitchFamily="50" charset="0"/>
              </a:rPr>
              <a:t>Bales IS, Westwood ES &amp; Windsong IS Project Schedule</a:t>
            </a:r>
          </a:p>
        </p:txBody>
      </p:sp>
      <p:graphicFrame>
        <p:nvGraphicFramePr>
          <p:cNvPr id="8" name="Table 7">
            <a:extLst>
              <a:ext uri="{FF2B5EF4-FFF2-40B4-BE49-F238E27FC236}">
                <a16:creationId xmlns:a16="http://schemas.microsoft.com/office/drawing/2014/main" id="{4D09B8AB-2466-4084-A4C2-A1BAEEDEE015}"/>
              </a:ext>
            </a:extLst>
          </p:cNvPr>
          <p:cNvGraphicFramePr>
            <a:graphicFrameLocks noGrp="1"/>
          </p:cNvGraphicFramePr>
          <p:nvPr>
            <p:extLst>
              <p:ext uri="{D42A27DB-BD31-4B8C-83A1-F6EECF244321}">
                <p14:modId xmlns:p14="http://schemas.microsoft.com/office/powerpoint/2010/main" val="2327074163"/>
              </p:ext>
            </p:extLst>
          </p:nvPr>
        </p:nvGraphicFramePr>
        <p:xfrm>
          <a:off x="2019300" y="2038351"/>
          <a:ext cx="9061773" cy="3184135"/>
        </p:xfrm>
        <a:graphic>
          <a:graphicData uri="http://schemas.openxmlformats.org/drawingml/2006/table">
            <a:tbl>
              <a:tblPr firstRow="1" firstCol="1" bandRow="1"/>
              <a:tblGrid>
                <a:gridCol w="6131046">
                  <a:extLst>
                    <a:ext uri="{9D8B030D-6E8A-4147-A177-3AD203B41FA5}">
                      <a16:colId xmlns:a16="http://schemas.microsoft.com/office/drawing/2014/main" val="3624651018"/>
                    </a:ext>
                  </a:extLst>
                </a:gridCol>
                <a:gridCol w="2930727">
                  <a:extLst>
                    <a:ext uri="{9D8B030D-6E8A-4147-A177-3AD203B41FA5}">
                      <a16:colId xmlns:a16="http://schemas.microsoft.com/office/drawing/2014/main" val="313293698"/>
                    </a:ext>
                  </a:extLst>
                </a:gridCol>
              </a:tblGrid>
              <a:tr h="263747">
                <a:tc>
                  <a:txBody>
                    <a:bodyPr/>
                    <a:lstStyle/>
                    <a:p>
                      <a:pPr marL="0" marR="0">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Arial" panose="020B0604020202020204" pitchFamily="34" charset="0"/>
                        </a:rPr>
                        <a:t>Programming &amp; Planning</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Arial" panose="020B0604020202020204" pitchFamily="34" charset="0"/>
                        </a:rPr>
                        <a:t>March 15 – April 30, 2022</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0322319"/>
                  </a:ext>
                </a:extLst>
              </a:tr>
              <a:tr h="310545">
                <a:tc>
                  <a:txBody>
                    <a:bodyPr/>
                    <a:lstStyle/>
                    <a:p>
                      <a:pPr marL="0" marR="0">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Arial" panose="020B0604020202020204" pitchFamily="34" charset="0"/>
                        </a:rPr>
                        <a:t>Schematic Design</a:t>
                      </a:r>
                      <a:r>
                        <a:rPr lang="en-US" sz="1200" dirty="0">
                          <a:effectLst/>
                          <a:latin typeface="Arial" panose="020B0604020202020204" pitchFamily="34" charset="0"/>
                          <a:ea typeface="Calibri" panose="020F0502020204030204" pitchFamily="34" charset="0"/>
                          <a:cs typeface="Arial" panose="020B0604020202020204" pitchFamily="34" charset="0"/>
                        </a:rPr>
                        <a:t> – Departmental meetings &amp; presentations</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Arial" panose="020B0604020202020204" pitchFamily="34" charset="0"/>
                        </a:rPr>
                        <a:t>May 1 – June 13, 2022</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15158854"/>
                  </a:ext>
                </a:extLst>
              </a:tr>
              <a:tr h="310545">
                <a:tc>
                  <a:txBody>
                    <a:bodyPr/>
                    <a:lstStyle/>
                    <a:p>
                      <a:pPr marL="457200" marR="0">
                        <a:lnSpc>
                          <a:spcPct val="107000"/>
                        </a:lnSpc>
                        <a:spcBef>
                          <a:spcPts val="0"/>
                        </a:spcBef>
                        <a:spcAft>
                          <a:spcPts val="600"/>
                        </a:spcAft>
                      </a:pPr>
                      <a:r>
                        <a:rPr lang="en-US" sz="1200" dirty="0">
                          <a:effectLst/>
                          <a:latin typeface="Arial" panose="020B0604020202020204" pitchFamily="34" charset="0"/>
                          <a:ea typeface="Calibri" panose="020F0502020204030204" pitchFamily="34" charset="0"/>
                          <a:cs typeface="Arial" panose="020B0604020202020204" pitchFamily="34" charset="0"/>
                        </a:rPr>
                        <a:t>SD Presentation to the Board of Trustees</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FFF"/>
                    </a:solidFill>
                  </a:tcPr>
                </a:tc>
                <a:tc>
                  <a:txBody>
                    <a:bodyPr/>
                    <a:lstStyle/>
                    <a:p>
                      <a:pPr marL="0" marR="0" algn="r">
                        <a:lnSpc>
                          <a:spcPct val="107000"/>
                        </a:lnSpc>
                        <a:spcBef>
                          <a:spcPts val="0"/>
                        </a:spcBef>
                        <a:spcAft>
                          <a:spcPts val="600"/>
                        </a:spcAft>
                      </a:pPr>
                      <a:r>
                        <a:rPr lang="en-US" sz="1200" dirty="0">
                          <a:effectLst/>
                          <a:latin typeface="Arial" panose="020B0604020202020204" pitchFamily="34" charset="0"/>
                          <a:ea typeface="Calibri" panose="020F0502020204030204" pitchFamily="34" charset="0"/>
                          <a:cs typeface="Arial" panose="020B0604020202020204" pitchFamily="34" charset="0"/>
                        </a:rPr>
                        <a:t>June 13, 2022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FFF"/>
                    </a:solidFill>
                  </a:tcPr>
                </a:tc>
                <a:extLst>
                  <a:ext uri="{0D108BD9-81ED-4DB2-BD59-A6C34878D82A}">
                    <a16:rowId xmlns:a16="http://schemas.microsoft.com/office/drawing/2014/main" val="1340671058"/>
                  </a:ext>
                </a:extLst>
              </a:tr>
              <a:tr h="310545">
                <a:tc>
                  <a:txBody>
                    <a:bodyPr/>
                    <a:lstStyle/>
                    <a:p>
                      <a:pPr marL="0" marR="0">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Arial" panose="020B0604020202020204" pitchFamily="34" charset="0"/>
                        </a:rPr>
                        <a:t>Design Development</a:t>
                      </a:r>
                      <a:r>
                        <a:rPr lang="en-US" sz="1200" dirty="0">
                          <a:effectLst/>
                          <a:latin typeface="Arial" panose="020B0604020202020204" pitchFamily="34" charset="0"/>
                          <a:ea typeface="Calibri" panose="020F0502020204030204" pitchFamily="34" charset="0"/>
                          <a:cs typeface="Arial" panose="020B0604020202020204" pitchFamily="34" charset="0"/>
                        </a:rPr>
                        <a:t> – Departmental meetings &amp; presentations</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Arial" panose="020B0604020202020204" pitchFamily="34" charset="0"/>
                        </a:rPr>
                        <a:t>June 14 – August 8, 2022</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889449"/>
                  </a:ext>
                </a:extLst>
              </a:tr>
              <a:tr h="310545">
                <a:tc>
                  <a:txBody>
                    <a:bodyPr/>
                    <a:lstStyle/>
                    <a:p>
                      <a:pPr marL="457200" marR="0">
                        <a:lnSpc>
                          <a:spcPct val="107000"/>
                        </a:lnSpc>
                        <a:spcBef>
                          <a:spcPts val="0"/>
                        </a:spcBef>
                        <a:spcAft>
                          <a:spcPts val="600"/>
                        </a:spcAft>
                      </a:pPr>
                      <a:r>
                        <a:rPr lang="en-US" sz="1200" dirty="0">
                          <a:effectLst/>
                          <a:latin typeface="Arial" panose="020B0604020202020204" pitchFamily="34" charset="0"/>
                          <a:ea typeface="Calibri" panose="020F0502020204030204" pitchFamily="34" charset="0"/>
                          <a:cs typeface="Arial" panose="020B0604020202020204" pitchFamily="34" charset="0"/>
                        </a:rPr>
                        <a:t>DD Presentation to the Board of Trustees</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FFF"/>
                    </a:solidFill>
                  </a:tcPr>
                </a:tc>
                <a:tc>
                  <a:txBody>
                    <a:bodyPr/>
                    <a:lstStyle/>
                    <a:p>
                      <a:pPr marL="0" marR="0" algn="r">
                        <a:lnSpc>
                          <a:spcPct val="107000"/>
                        </a:lnSpc>
                        <a:spcBef>
                          <a:spcPts val="0"/>
                        </a:spcBef>
                        <a:spcAft>
                          <a:spcPts val="600"/>
                        </a:spcAft>
                      </a:pPr>
                      <a:r>
                        <a:rPr lang="en-US" sz="1200" dirty="0">
                          <a:effectLst/>
                          <a:latin typeface="Arial" panose="020B0604020202020204" pitchFamily="34" charset="0"/>
                          <a:ea typeface="Calibri" panose="020F0502020204030204" pitchFamily="34" charset="0"/>
                          <a:cs typeface="Arial" panose="020B0604020202020204" pitchFamily="34" charset="0"/>
                        </a:rPr>
                        <a:t>August 8, 2022</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FFF"/>
                    </a:solidFill>
                  </a:tcPr>
                </a:tc>
                <a:extLst>
                  <a:ext uri="{0D108BD9-81ED-4DB2-BD59-A6C34878D82A}">
                    <a16:rowId xmlns:a16="http://schemas.microsoft.com/office/drawing/2014/main" val="13523633"/>
                  </a:ext>
                </a:extLst>
              </a:tr>
              <a:tr h="369319">
                <a:tc>
                  <a:txBody>
                    <a:bodyPr/>
                    <a:lstStyle/>
                    <a:p>
                      <a:pPr marL="0" marR="0">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Arial" panose="020B0604020202020204" pitchFamily="34" charset="0"/>
                        </a:rPr>
                        <a:t>Construction Documents</a:t>
                      </a:r>
                      <a:r>
                        <a:rPr lang="en-US" sz="1200" dirty="0">
                          <a:effectLst/>
                          <a:latin typeface="Arial" panose="020B0604020202020204" pitchFamily="34" charset="0"/>
                          <a:ea typeface="Calibri" panose="020F0502020204030204" pitchFamily="34" charset="0"/>
                          <a:cs typeface="Arial" panose="020B0604020202020204" pitchFamily="34" charset="0"/>
                        </a:rPr>
                        <a:t> (Milestones at 25%, 50%, 75%, 95% Issue for CSP)</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Arial" panose="020B0604020202020204" pitchFamily="34" charset="0"/>
                        </a:rPr>
                        <a:t>August 9 – November 8, 2022</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91716704"/>
                  </a:ext>
                </a:extLst>
              </a:tr>
              <a:tr h="359410">
                <a:tc>
                  <a:txBody>
                    <a:bodyPr/>
                    <a:lstStyle/>
                    <a:p>
                      <a:pPr marL="0" marR="0">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Arial" panose="020B0604020202020204" pitchFamily="34" charset="0"/>
                        </a:rPr>
                        <a:t>Bidding Phase</a:t>
                      </a:r>
                      <a:r>
                        <a:rPr lang="en-US" sz="1200" dirty="0">
                          <a:effectLst/>
                          <a:latin typeface="Arial" panose="020B0604020202020204" pitchFamily="34" charset="0"/>
                          <a:ea typeface="Calibri" panose="020F0502020204030204" pitchFamily="34" charset="0"/>
                          <a:cs typeface="Arial" panose="020B0604020202020204" pitchFamily="34" charset="0"/>
                        </a:rPr>
                        <a:t> (Advertisements, Pre-proposal conference, receive proposals, bid evaluation)</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Arial" panose="020B0604020202020204" pitchFamily="34" charset="0"/>
                        </a:rPr>
                        <a:t>November 9 – 29, 2022</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4557287"/>
                  </a:ext>
                </a:extLst>
              </a:tr>
              <a:tr h="310545">
                <a:tc>
                  <a:txBody>
                    <a:bodyPr/>
                    <a:lstStyle/>
                    <a:p>
                      <a:pPr marL="457200" marR="0" lvl="1">
                        <a:lnSpc>
                          <a:spcPct val="107000"/>
                        </a:lnSpc>
                        <a:spcBef>
                          <a:spcPts val="0"/>
                        </a:spcBef>
                        <a:spcAft>
                          <a:spcPts val="600"/>
                        </a:spcAft>
                      </a:pPr>
                      <a:r>
                        <a:rPr lang="en-US" sz="1200" b="0" dirty="0">
                          <a:effectLst/>
                          <a:latin typeface="Arial" panose="020B0604020202020204" pitchFamily="34" charset="0"/>
                          <a:ea typeface="Calibri" panose="020F0502020204030204" pitchFamily="34" charset="0"/>
                          <a:cs typeface="Arial" panose="020B0604020202020204" pitchFamily="34" charset="0"/>
                        </a:rPr>
                        <a:t>CSP Recommendation to Board of Trustees</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FFF"/>
                    </a:solidFill>
                  </a:tcPr>
                </a:tc>
                <a:tc>
                  <a:txBody>
                    <a:bodyPr/>
                    <a:lstStyle/>
                    <a:p>
                      <a:pPr marL="0" marR="0" algn="r">
                        <a:lnSpc>
                          <a:spcPct val="107000"/>
                        </a:lnSpc>
                        <a:spcBef>
                          <a:spcPts val="0"/>
                        </a:spcBef>
                        <a:spcAft>
                          <a:spcPts val="600"/>
                        </a:spcAft>
                      </a:pPr>
                      <a:r>
                        <a:rPr lang="en-US" sz="1200" b="0" dirty="0">
                          <a:effectLst/>
                          <a:latin typeface="Arial" panose="020B0604020202020204" pitchFamily="34" charset="0"/>
                          <a:ea typeface="Calibri" panose="020F0502020204030204" pitchFamily="34" charset="0"/>
                          <a:cs typeface="Arial" panose="020B0604020202020204" pitchFamily="34" charset="0"/>
                        </a:rPr>
                        <a:t>December 12, 2022</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FFF"/>
                    </a:solidFill>
                  </a:tcPr>
                </a:tc>
                <a:extLst>
                  <a:ext uri="{0D108BD9-81ED-4DB2-BD59-A6C34878D82A}">
                    <a16:rowId xmlns:a16="http://schemas.microsoft.com/office/drawing/2014/main" val="3646677560"/>
                  </a:ext>
                </a:extLst>
              </a:tr>
              <a:tr h="310545">
                <a:tc>
                  <a:txBody>
                    <a:bodyPr/>
                    <a:lstStyle/>
                    <a:p>
                      <a:pPr marL="0" marR="0">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Arial" panose="020B0604020202020204" pitchFamily="34" charset="0"/>
                        </a:rPr>
                        <a:t>Construction Administration</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Arial" panose="020B0604020202020204" pitchFamily="34" charset="0"/>
                        </a:rPr>
                        <a:t>December 13, 2022 – June 30, 2023</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99855057"/>
                  </a:ext>
                </a:extLst>
              </a:tr>
              <a:tr h="310545">
                <a:tc>
                  <a:txBody>
                    <a:bodyPr/>
                    <a:lstStyle/>
                    <a:p>
                      <a:pPr marL="457200" marR="0" lvl="1">
                        <a:lnSpc>
                          <a:spcPct val="107000"/>
                        </a:lnSpc>
                        <a:spcBef>
                          <a:spcPts val="0"/>
                        </a:spcBef>
                        <a:spcAft>
                          <a:spcPts val="600"/>
                        </a:spcAft>
                      </a:pPr>
                      <a:r>
                        <a:rPr lang="en-US" sz="12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Substantial Completion</a:t>
                      </a:r>
                      <a:endParaRPr lang="en-US"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600"/>
                        </a:spcAft>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July 1, 2023</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582751"/>
                  </a:ext>
                </a:extLst>
              </a:tr>
            </a:tbl>
          </a:graphicData>
        </a:graphic>
      </p:graphicFrame>
    </p:spTree>
    <p:extLst>
      <p:ext uri="{BB962C8B-B14F-4D97-AF65-F5344CB8AC3E}">
        <p14:creationId xmlns:p14="http://schemas.microsoft.com/office/powerpoint/2010/main" val="2213564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5C3A14-DA14-4961-9F78-CFFC61934A95}"/>
              </a:ext>
            </a:extLst>
          </p:cNvPr>
          <p:cNvSpPr txBox="1"/>
          <p:nvPr/>
        </p:nvSpPr>
        <p:spPr>
          <a:xfrm>
            <a:off x="2019300" y="364478"/>
            <a:ext cx="5702299" cy="707886"/>
          </a:xfrm>
          <a:prstGeom prst="rect">
            <a:avLst/>
          </a:prstGeom>
          <a:noFill/>
        </p:spPr>
        <p:txBody>
          <a:bodyPr wrap="square" rtlCol="0">
            <a:spAutoFit/>
          </a:bodyPr>
          <a:lstStyle/>
          <a:p>
            <a:r>
              <a:rPr lang="en-US" sz="4000" dirty="0">
                <a:solidFill>
                  <a:srgbClr val="0025C0"/>
                </a:solidFill>
                <a:latin typeface="Atlas Grotesk Black" pitchFamily="50" charset="0"/>
              </a:rPr>
              <a:t>Cline Project Schedule</a:t>
            </a:r>
          </a:p>
        </p:txBody>
      </p:sp>
      <p:graphicFrame>
        <p:nvGraphicFramePr>
          <p:cNvPr id="8" name="Table 7">
            <a:extLst>
              <a:ext uri="{FF2B5EF4-FFF2-40B4-BE49-F238E27FC236}">
                <a16:creationId xmlns:a16="http://schemas.microsoft.com/office/drawing/2014/main" id="{4D09B8AB-2466-4084-A4C2-A1BAEEDEE015}"/>
              </a:ext>
            </a:extLst>
          </p:cNvPr>
          <p:cNvGraphicFramePr>
            <a:graphicFrameLocks noGrp="1"/>
          </p:cNvGraphicFramePr>
          <p:nvPr/>
        </p:nvGraphicFramePr>
        <p:xfrm>
          <a:off x="2019300" y="2038351"/>
          <a:ext cx="9061773" cy="3498998"/>
        </p:xfrm>
        <a:graphic>
          <a:graphicData uri="http://schemas.openxmlformats.org/drawingml/2006/table">
            <a:tbl>
              <a:tblPr firstRow="1" firstCol="1" bandRow="1"/>
              <a:tblGrid>
                <a:gridCol w="6131046">
                  <a:extLst>
                    <a:ext uri="{9D8B030D-6E8A-4147-A177-3AD203B41FA5}">
                      <a16:colId xmlns:a16="http://schemas.microsoft.com/office/drawing/2014/main" val="3624651018"/>
                    </a:ext>
                  </a:extLst>
                </a:gridCol>
                <a:gridCol w="2930727">
                  <a:extLst>
                    <a:ext uri="{9D8B030D-6E8A-4147-A177-3AD203B41FA5}">
                      <a16:colId xmlns:a16="http://schemas.microsoft.com/office/drawing/2014/main" val="313293698"/>
                    </a:ext>
                  </a:extLst>
                </a:gridCol>
              </a:tblGrid>
              <a:tr h="263747">
                <a:tc>
                  <a:txBody>
                    <a:bodyPr/>
                    <a:lstStyle/>
                    <a:p>
                      <a:pPr marL="0" marR="0">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Programming &amp; Planning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November 16, 2020 – January 4, 2021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0322319"/>
                  </a:ext>
                </a:extLst>
              </a:tr>
              <a:tr h="310545">
                <a:tc>
                  <a:txBody>
                    <a:bodyPr/>
                    <a:lstStyle/>
                    <a:p>
                      <a:pPr marL="457200" marR="0" lvl="1">
                        <a:lnSpc>
                          <a:spcPct val="107000"/>
                        </a:lnSpc>
                        <a:spcBef>
                          <a:spcPts val="0"/>
                        </a:spcBef>
                        <a:spcAft>
                          <a:spcPts val="6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CSP Delivery Method to Board of Trustees</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FFF"/>
                    </a:solidFill>
                  </a:tcPr>
                </a:tc>
                <a:tc>
                  <a:txBody>
                    <a:bodyPr/>
                    <a:lstStyle/>
                    <a:p>
                      <a:pPr marL="0" marR="0" algn="r">
                        <a:lnSpc>
                          <a:spcPct val="107000"/>
                        </a:lnSpc>
                        <a:spcBef>
                          <a:spcPts val="0"/>
                        </a:spcBef>
                        <a:spcAft>
                          <a:spcPts val="6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December 14, 2020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FFF"/>
                    </a:solidFill>
                  </a:tcPr>
                </a:tc>
                <a:extLst>
                  <a:ext uri="{0D108BD9-81ED-4DB2-BD59-A6C34878D82A}">
                    <a16:rowId xmlns:a16="http://schemas.microsoft.com/office/drawing/2014/main" val="879066577"/>
                  </a:ext>
                </a:extLst>
              </a:tr>
              <a:tr h="310545">
                <a:tc>
                  <a:txBody>
                    <a:bodyPr/>
                    <a:lstStyle/>
                    <a:p>
                      <a:pPr marL="0" marR="0">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Schematic Design</a:t>
                      </a:r>
                      <a:r>
                        <a:rPr lang="en-US" sz="1200" dirty="0">
                          <a:effectLst/>
                          <a:latin typeface="Arial" panose="020B0604020202020204" pitchFamily="34" charset="0"/>
                          <a:ea typeface="Calibri" panose="020F0502020204030204" pitchFamily="34" charset="0"/>
                          <a:cs typeface="Times New Roman" panose="02020603050405020304" pitchFamily="18" charset="0"/>
                        </a:rPr>
                        <a:t> – Departmental meetings &amp; presentations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January 5 – March 8, 2021</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15158854"/>
                  </a:ext>
                </a:extLst>
              </a:tr>
              <a:tr h="310545">
                <a:tc>
                  <a:txBody>
                    <a:bodyPr/>
                    <a:lstStyle/>
                    <a:p>
                      <a:pPr marL="457200" marR="0">
                        <a:lnSpc>
                          <a:spcPct val="107000"/>
                        </a:lnSpc>
                        <a:spcBef>
                          <a:spcPts val="0"/>
                        </a:spcBef>
                        <a:spcAft>
                          <a:spcPts val="6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SD Presentation to the Board of Trustees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FFF"/>
                    </a:solidFill>
                  </a:tcPr>
                </a:tc>
                <a:tc>
                  <a:txBody>
                    <a:bodyPr/>
                    <a:lstStyle/>
                    <a:p>
                      <a:pPr marL="0" marR="0" algn="r">
                        <a:lnSpc>
                          <a:spcPct val="107000"/>
                        </a:lnSpc>
                        <a:spcBef>
                          <a:spcPts val="0"/>
                        </a:spcBef>
                        <a:spcAft>
                          <a:spcPts val="6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March 8, 2021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FFF"/>
                    </a:solidFill>
                  </a:tcPr>
                </a:tc>
                <a:extLst>
                  <a:ext uri="{0D108BD9-81ED-4DB2-BD59-A6C34878D82A}">
                    <a16:rowId xmlns:a16="http://schemas.microsoft.com/office/drawing/2014/main" val="1340671058"/>
                  </a:ext>
                </a:extLst>
              </a:tr>
              <a:tr h="310545">
                <a:tc>
                  <a:txBody>
                    <a:bodyPr/>
                    <a:lstStyle/>
                    <a:p>
                      <a:pPr marL="0" marR="0">
                        <a:lnSpc>
                          <a:spcPct val="107000"/>
                        </a:lnSpc>
                        <a:spcBef>
                          <a:spcPts val="0"/>
                        </a:spcBef>
                        <a:spcAft>
                          <a:spcPts val="600"/>
                        </a:spcAft>
                      </a:pPr>
                      <a:r>
                        <a:rPr lang="en-US" sz="1200" b="1">
                          <a:effectLst/>
                          <a:latin typeface="Arial" panose="020B0604020202020204" pitchFamily="34" charset="0"/>
                          <a:ea typeface="Calibri" panose="020F0502020204030204" pitchFamily="34" charset="0"/>
                          <a:cs typeface="Times New Roman" panose="02020603050405020304" pitchFamily="18" charset="0"/>
                        </a:rPr>
                        <a:t>Design Development</a:t>
                      </a:r>
                      <a:r>
                        <a:rPr lang="en-US" sz="1200">
                          <a:effectLst/>
                          <a:latin typeface="Arial" panose="020B0604020202020204" pitchFamily="34" charset="0"/>
                          <a:ea typeface="Calibri" panose="020F0502020204030204" pitchFamily="34" charset="0"/>
                          <a:cs typeface="Times New Roman" panose="02020603050405020304" pitchFamily="18" charset="0"/>
                        </a:rPr>
                        <a:t> – Departmental meetings &amp; presentations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March 9 – May 10, 2021</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889449"/>
                  </a:ext>
                </a:extLst>
              </a:tr>
              <a:tr h="310545">
                <a:tc>
                  <a:txBody>
                    <a:bodyPr/>
                    <a:lstStyle/>
                    <a:p>
                      <a:pPr marL="457200" marR="0">
                        <a:lnSpc>
                          <a:spcPct val="107000"/>
                        </a:lnSpc>
                        <a:spcBef>
                          <a:spcPts val="0"/>
                        </a:spcBef>
                        <a:spcAft>
                          <a:spcPts val="6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DD Presentation to the Board of Trustees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FFF"/>
                    </a:solidFill>
                  </a:tcPr>
                </a:tc>
                <a:tc>
                  <a:txBody>
                    <a:bodyPr/>
                    <a:lstStyle/>
                    <a:p>
                      <a:pPr marL="0" marR="0" algn="r">
                        <a:lnSpc>
                          <a:spcPct val="107000"/>
                        </a:lnSpc>
                        <a:spcBef>
                          <a:spcPts val="0"/>
                        </a:spcBef>
                        <a:spcAft>
                          <a:spcPts val="6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May 10, 2021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FFF"/>
                    </a:solidFill>
                  </a:tcPr>
                </a:tc>
                <a:extLst>
                  <a:ext uri="{0D108BD9-81ED-4DB2-BD59-A6C34878D82A}">
                    <a16:rowId xmlns:a16="http://schemas.microsoft.com/office/drawing/2014/main" val="13523633"/>
                  </a:ext>
                </a:extLst>
              </a:tr>
              <a:tr h="369319">
                <a:tc>
                  <a:txBody>
                    <a:bodyPr/>
                    <a:lstStyle/>
                    <a:p>
                      <a:pPr marL="0" marR="0">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Construction Documents</a:t>
                      </a:r>
                      <a:r>
                        <a:rPr lang="en-US" sz="1200" dirty="0">
                          <a:effectLst/>
                          <a:latin typeface="Arial" panose="020B0604020202020204" pitchFamily="34" charset="0"/>
                          <a:ea typeface="Calibri" panose="020F0502020204030204" pitchFamily="34" charset="0"/>
                          <a:cs typeface="Times New Roman" panose="02020603050405020304" pitchFamily="18" charset="0"/>
                        </a:rPr>
                        <a:t> (Milestones at 25%, 50%, 75%, 95% Issue for CSP)</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May 11 – December 17, 2021</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91716704"/>
                  </a:ext>
                </a:extLst>
              </a:tr>
              <a:tr h="359410">
                <a:tc>
                  <a:txBody>
                    <a:bodyPr/>
                    <a:lstStyle/>
                    <a:p>
                      <a:pPr marL="0" marR="0">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Bidding Phase</a:t>
                      </a:r>
                      <a:r>
                        <a:rPr lang="en-US" sz="1200" dirty="0">
                          <a:effectLst/>
                          <a:latin typeface="Arial" panose="020B0604020202020204" pitchFamily="34" charset="0"/>
                          <a:ea typeface="Calibri" panose="020F0502020204030204" pitchFamily="34" charset="0"/>
                          <a:cs typeface="Times New Roman" panose="02020603050405020304" pitchFamily="18" charset="0"/>
                        </a:rPr>
                        <a:t> (Advertisements, Pre-proposal conference, receive proposals, bid evaluation)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December 18, 2021 – February 1, 2022</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4557287"/>
                  </a:ext>
                </a:extLst>
              </a:tr>
              <a:tr h="310545">
                <a:tc>
                  <a:txBody>
                    <a:bodyPr/>
                    <a:lstStyle/>
                    <a:p>
                      <a:pPr marL="457200" marR="0" lvl="1">
                        <a:lnSpc>
                          <a:spcPct val="107000"/>
                        </a:lnSpc>
                        <a:spcBef>
                          <a:spcPts val="0"/>
                        </a:spcBef>
                        <a:spcAft>
                          <a:spcPts val="6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CSP Recommendation to Board of Trustees</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FFF"/>
                    </a:solidFill>
                  </a:tcPr>
                </a:tc>
                <a:tc>
                  <a:txBody>
                    <a:bodyPr/>
                    <a:lstStyle/>
                    <a:p>
                      <a:pPr marL="0" marR="0" algn="r">
                        <a:lnSpc>
                          <a:spcPct val="107000"/>
                        </a:lnSpc>
                        <a:spcBef>
                          <a:spcPts val="0"/>
                        </a:spcBef>
                        <a:spcAft>
                          <a:spcPts val="6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February 14, 2022</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FFF"/>
                    </a:solidFill>
                  </a:tcPr>
                </a:tc>
                <a:extLst>
                  <a:ext uri="{0D108BD9-81ED-4DB2-BD59-A6C34878D82A}">
                    <a16:rowId xmlns:a16="http://schemas.microsoft.com/office/drawing/2014/main" val="3646677560"/>
                  </a:ext>
                </a:extLst>
              </a:tr>
              <a:tr h="310545">
                <a:tc>
                  <a:txBody>
                    <a:bodyPr/>
                    <a:lstStyle/>
                    <a:p>
                      <a:pPr marL="0" marR="0">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Construction Administration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6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February 15, 2022 – May 10, 2023</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99855057"/>
                  </a:ext>
                </a:extLst>
              </a:tr>
              <a:tr h="310545">
                <a:tc>
                  <a:txBody>
                    <a:bodyPr/>
                    <a:lstStyle/>
                    <a:p>
                      <a:pPr marL="457200" marR="0" lvl="1">
                        <a:lnSpc>
                          <a:spcPct val="107000"/>
                        </a:lnSpc>
                        <a:spcBef>
                          <a:spcPts val="0"/>
                        </a:spcBef>
                        <a:spcAft>
                          <a:spcPts val="600"/>
                        </a:spcAft>
                      </a:pPr>
                      <a:r>
                        <a:rPr lang="en-US" sz="12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Substantial Completion</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600"/>
                        </a:spcAft>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May 11, 2023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582751"/>
                  </a:ext>
                </a:extLst>
              </a:tr>
            </a:tbl>
          </a:graphicData>
        </a:graphic>
      </p:graphicFrame>
      <p:sp>
        <p:nvSpPr>
          <p:cNvPr id="13" name="Rectangle 12">
            <a:extLst>
              <a:ext uri="{FF2B5EF4-FFF2-40B4-BE49-F238E27FC236}">
                <a16:creationId xmlns:a16="http://schemas.microsoft.com/office/drawing/2014/main" id="{BBBB9CAC-66FE-4C0F-8611-8F7989F41F62}"/>
              </a:ext>
            </a:extLst>
          </p:cNvPr>
          <p:cNvSpPr/>
          <p:nvPr/>
        </p:nvSpPr>
        <p:spPr>
          <a:xfrm>
            <a:off x="1854926" y="1937088"/>
            <a:ext cx="9370423" cy="1275345"/>
          </a:xfrm>
          <a:prstGeom prst="rect">
            <a:avLst/>
          </a:prstGeom>
          <a:noFill/>
          <a:ln w="76200">
            <a:solidFill>
              <a:srgbClr val="0025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6240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09DCBC-DFDF-46D0-B02D-8060588CD3FC}"/>
              </a:ext>
            </a:extLst>
          </p:cNvPr>
          <p:cNvSpPr txBox="1"/>
          <p:nvPr/>
        </p:nvSpPr>
        <p:spPr>
          <a:xfrm>
            <a:off x="2019300" y="364478"/>
            <a:ext cx="5702299" cy="707886"/>
          </a:xfrm>
          <a:prstGeom prst="rect">
            <a:avLst/>
          </a:prstGeom>
          <a:noFill/>
        </p:spPr>
        <p:txBody>
          <a:bodyPr wrap="square" rtlCol="0">
            <a:spAutoFit/>
          </a:bodyPr>
          <a:lstStyle/>
          <a:p>
            <a:r>
              <a:rPr lang="en-US" sz="4000" dirty="0">
                <a:solidFill>
                  <a:srgbClr val="0025C0"/>
                </a:solidFill>
                <a:latin typeface="Atlas Grotesk Black" pitchFamily="50" charset="0"/>
              </a:rPr>
              <a:t>Cline Project Schedule</a:t>
            </a:r>
          </a:p>
        </p:txBody>
      </p:sp>
      <p:sp>
        <p:nvSpPr>
          <p:cNvPr id="5" name="TextBox 4">
            <a:extLst>
              <a:ext uri="{FF2B5EF4-FFF2-40B4-BE49-F238E27FC236}">
                <a16:creationId xmlns:a16="http://schemas.microsoft.com/office/drawing/2014/main" id="{9140178D-BEAC-4B34-895B-7B71313AB325}"/>
              </a:ext>
            </a:extLst>
          </p:cNvPr>
          <p:cNvSpPr txBox="1"/>
          <p:nvPr/>
        </p:nvSpPr>
        <p:spPr>
          <a:xfrm>
            <a:off x="1874982" y="918489"/>
            <a:ext cx="3759199" cy="400110"/>
          </a:xfrm>
          <a:prstGeom prst="rect">
            <a:avLst/>
          </a:prstGeom>
          <a:noFill/>
        </p:spPr>
        <p:txBody>
          <a:bodyPr wrap="square" rtlCol="0">
            <a:spAutoFit/>
          </a:bodyPr>
          <a:lstStyle/>
          <a:p>
            <a:pPr lvl="0" algn="ctr"/>
            <a:r>
              <a:rPr lang="en-US" sz="2000" dirty="0">
                <a:latin typeface="Arial" panose="020B0604020202020204" pitchFamily="34" charset="0"/>
                <a:cs typeface="Arial" panose="020B0604020202020204" pitchFamily="34" charset="0"/>
              </a:rPr>
              <a:t>Programming &amp; Planning</a:t>
            </a:r>
          </a:p>
        </p:txBody>
      </p:sp>
      <p:sp>
        <p:nvSpPr>
          <p:cNvPr id="7" name="TextBox 6">
            <a:extLst>
              <a:ext uri="{FF2B5EF4-FFF2-40B4-BE49-F238E27FC236}">
                <a16:creationId xmlns:a16="http://schemas.microsoft.com/office/drawing/2014/main" id="{DD11D54D-2C99-4E57-9B8B-43F521BBC72C}"/>
              </a:ext>
            </a:extLst>
          </p:cNvPr>
          <p:cNvSpPr txBox="1"/>
          <p:nvPr/>
        </p:nvSpPr>
        <p:spPr>
          <a:xfrm>
            <a:off x="2081068" y="1550607"/>
            <a:ext cx="6890328"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Meet with key stakeholders, campus and district administration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Define campus and community programs and capacities</a:t>
            </a:r>
          </a:p>
          <a:p>
            <a:pPr marL="285750" indent="-285750">
              <a:buFont typeface="Arial" panose="020B0604020202020204" pitchFamily="34" charset="0"/>
              <a:buChar char="•"/>
            </a:pPr>
            <a:endParaRPr lang="en-US" dirty="0"/>
          </a:p>
        </p:txBody>
      </p:sp>
      <p:grpSp>
        <p:nvGrpSpPr>
          <p:cNvPr id="12" name="Group 11">
            <a:extLst>
              <a:ext uri="{FF2B5EF4-FFF2-40B4-BE49-F238E27FC236}">
                <a16:creationId xmlns:a16="http://schemas.microsoft.com/office/drawing/2014/main" id="{76A04AB0-E343-4457-9A31-FEF9471203BE}"/>
              </a:ext>
            </a:extLst>
          </p:cNvPr>
          <p:cNvGrpSpPr/>
          <p:nvPr/>
        </p:nvGrpSpPr>
        <p:grpSpPr>
          <a:xfrm>
            <a:off x="3142482" y="2646267"/>
            <a:ext cx="5907036" cy="3847255"/>
            <a:chOff x="2019300" y="2646267"/>
            <a:chExt cx="5907036" cy="3847255"/>
          </a:xfrm>
        </p:grpSpPr>
        <p:pic>
          <p:nvPicPr>
            <p:cNvPr id="10" name="Picture 9">
              <a:extLst>
                <a:ext uri="{FF2B5EF4-FFF2-40B4-BE49-F238E27FC236}">
                  <a16:creationId xmlns:a16="http://schemas.microsoft.com/office/drawing/2014/main" id="{88E354E8-9627-4842-AC04-3887B5B098EF}"/>
                </a:ext>
              </a:extLst>
            </p:cNvPr>
            <p:cNvPicPr>
              <a:picLocks noChangeAspect="1"/>
            </p:cNvPicPr>
            <p:nvPr/>
          </p:nvPicPr>
          <p:blipFill rotWithShape="1">
            <a:blip r:embed="rId2"/>
            <a:srcRect r="16967"/>
            <a:stretch/>
          </p:blipFill>
          <p:spPr>
            <a:xfrm>
              <a:off x="2019300" y="2646267"/>
              <a:ext cx="2744429" cy="3847255"/>
            </a:xfrm>
            <a:prstGeom prst="rect">
              <a:avLst/>
            </a:prstGeom>
            <a:ln>
              <a:solidFill>
                <a:schemeClr val="tx1"/>
              </a:solidFill>
            </a:ln>
          </p:spPr>
        </p:pic>
        <p:pic>
          <p:nvPicPr>
            <p:cNvPr id="11" name="Picture 10">
              <a:extLst>
                <a:ext uri="{FF2B5EF4-FFF2-40B4-BE49-F238E27FC236}">
                  <a16:creationId xmlns:a16="http://schemas.microsoft.com/office/drawing/2014/main" id="{36C2C1AD-B33D-4B73-A56C-A239B5CB6156}"/>
                </a:ext>
              </a:extLst>
            </p:cNvPr>
            <p:cNvPicPr>
              <a:picLocks noChangeAspect="1"/>
            </p:cNvPicPr>
            <p:nvPr/>
          </p:nvPicPr>
          <p:blipFill rotWithShape="1">
            <a:blip r:embed="rId3"/>
            <a:srcRect r="15721"/>
            <a:stretch/>
          </p:blipFill>
          <p:spPr>
            <a:xfrm>
              <a:off x="5127624" y="2646267"/>
              <a:ext cx="2798712" cy="3847255"/>
            </a:xfrm>
            <a:prstGeom prst="rect">
              <a:avLst/>
            </a:prstGeom>
            <a:ln>
              <a:solidFill>
                <a:schemeClr val="tx1"/>
              </a:solidFill>
            </a:ln>
          </p:spPr>
        </p:pic>
      </p:grpSp>
    </p:spTree>
    <p:extLst>
      <p:ext uri="{BB962C8B-B14F-4D97-AF65-F5344CB8AC3E}">
        <p14:creationId xmlns:p14="http://schemas.microsoft.com/office/powerpoint/2010/main" val="3778599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09DCBC-DFDF-46D0-B02D-8060588CD3FC}"/>
              </a:ext>
            </a:extLst>
          </p:cNvPr>
          <p:cNvSpPr txBox="1"/>
          <p:nvPr/>
        </p:nvSpPr>
        <p:spPr>
          <a:xfrm>
            <a:off x="2019300" y="364478"/>
            <a:ext cx="5702299" cy="707886"/>
          </a:xfrm>
          <a:prstGeom prst="rect">
            <a:avLst/>
          </a:prstGeom>
          <a:noFill/>
        </p:spPr>
        <p:txBody>
          <a:bodyPr wrap="square" rtlCol="0">
            <a:spAutoFit/>
          </a:bodyPr>
          <a:lstStyle/>
          <a:p>
            <a:r>
              <a:rPr lang="en-US" sz="4000" dirty="0">
                <a:solidFill>
                  <a:srgbClr val="0025C0"/>
                </a:solidFill>
                <a:latin typeface="Atlas Grotesk Black" pitchFamily="50" charset="0"/>
              </a:rPr>
              <a:t>Project Schedule</a:t>
            </a:r>
          </a:p>
        </p:txBody>
      </p:sp>
      <p:sp>
        <p:nvSpPr>
          <p:cNvPr id="5" name="TextBox 4">
            <a:extLst>
              <a:ext uri="{FF2B5EF4-FFF2-40B4-BE49-F238E27FC236}">
                <a16:creationId xmlns:a16="http://schemas.microsoft.com/office/drawing/2014/main" id="{9140178D-BEAC-4B34-895B-7B71313AB325}"/>
              </a:ext>
            </a:extLst>
          </p:cNvPr>
          <p:cNvSpPr txBox="1"/>
          <p:nvPr/>
        </p:nvSpPr>
        <p:spPr>
          <a:xfrm>
            <a:off x="2027382" y="918489"/>
            <a:ext cx="4897293" cy="400110"/>
          </a:xfrm>
          <a:prstGeom prst="rect">
            <a:avLst/>
          </a:prstGeom>
          <a:noFill/>
        </p:spPr>
        <p:txBody>
          <a:bodyPr wrap="square" rtlCol="0">
            <a:spAutoFit/>
          </a:bodyPr>
          <a:lstStyle/>
          <a:p>
            <a:pPr lvl="0"/>
            <a:r>
              <a:rPr lang="en-US" sz="2000" dirty="0">
                <a:latin typeface="Arial" panose="020B0604020202020204" pitchFamily="34" charset="0"/>
                <a:cs typeface="Arial" panose="020B0604020202020204" pitchFamily="34" charset="0"/>
              </a:rPr>
              <a:t>Schematic Design - Benchmarking Tour</a:t>
            </a:r>
          </a:p>
        </p:txBody>
      </p:sp>
      <p:sp>
        <p:nvSpPr>
          <p:cNvPr id="2" name="TextBox 1">
            <a:extLst>
              <a:ext uri="{FF2B5EF4-FFF2-40B4-BE49-F238E27FC236}">
                <a16:creationId xmlns:a16="http://schemas.microsoft.com/office/drawing/2014/main" id="{609C1F3C-D497-4F9F-B0BE-87C52A1F824C}"/>
              </a:ext>
            </a:extLst>
          </p:cNvPr>
          <p:cNvSpPr txBox="1"/>
          <p:nvPr/>
        </p:nvSpPr>
        <p:spPr>
          <a:xfrm>
            <a:off x="2081068" y="1380558"/>
            <a:ext cx="6890328"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Tour schools and campuses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Define likes and dislikes</a:t>
            </a:r>
          </a:p>
          <a:p>
            <a:pPr marL="285750" indent="-285750">
              <a:buFont typeface="Arial" panose="020B0604020202020204" pitchFamily="34" charset="0"/>
              <a:buChar char="•"/>
            </a:pPr>
            <a:endParaRPr lang="en-US" dirty="0"/>
          </a:p>
        </p:txBody>
      </p:sp>
      <p:grpSp>
        <p:nvGrpSpPr>
          <p:cNvPr id="26" name="Group 25">
            <a:extLst>
              <a:ext uri="{FF2B5EF4-FFF2-40B4-BE49-F238E27FC236}">
                <a16:creationId xmlns:a16="http://schemas.microsoft.com/office/drawing/2014/main" id="{EBA3515D-3F75-450C-A741-142D5CD30883}"/>
              </a:ext>
            </a:extLst>
          </p:cNvPr>
          <p:cNvGrpSpPr/>
          <p:nvPr/>
        </p:nvGrpSpPr>
        <p:grpSpPr>
          <a:xfrm>
            <a:off x="1587360" y="2076656"/>
            <a:ext cx="9966896" cy="4388291"/>
            <a:chOff x="1367854" y="2255971"/>
            <a:chExt cx="10127845" cy="4459155"/>
          </a:xfrm>
        </p:grpSpPr>
        <p:pic>
          <p:nvPicPr>
            <p:cNvPr id="4" name="Picture 3" descr="DSC_8055.JPG">
              <a:extLst>
                <a:ext uri="{FF2B5EF4-FFF2-40B4-BE49-F238E27FC236}">
                  <a16:creationId xmlns:a16="http://schemas.microsoft.com/office/drawing/2014/main" id="{B6F2E04C-D862-4162-A43A-CCC5E8CF95C6}"/>
                </a:ext>
              </a:extLst>
            </p:cNvPr>
            <p:cNvPicPr>
              <a:picLocks noChangeAspect="1"/>
            </p:cNvPicPr>
            <p:nvPr/>
          </p:nvPicPr>
          <p:blipFill>
            <a:blip r:embed="rId2" cstate="print"/>
            <a:srcRect/>
            <a:stretch>
              <a:fillRect/>
            </a:stretch>
          </p:blipFill>
          <p:spPr>
            <a:xfrm>
              <a:off x="9158599" y="5165282"/>
              <a:ext cx="2337100" cy="1549844"/>
            </a:xfrm>
            <a:prstGeom prst="rect">
              <a:avLst/>
            </a:prstGeom>
          </p:spPr>
        </p:pic>
        <p:sp>
          <p:nvSpPr>
            <p:cNvPr id="6" name="object 14">
              <a:extLst>
                <a:ext uri="{FF2B5EF4-FFF2-40B4-BE49-F238E27FC236}">
                  <a16:creationId xmlns:a16="http://schemas.microsoft.com/office/drawing/2014/main" id="{A51ACC14-8947-494E-A643-D05F96E915B0}"/>
                </a:ext>
              </a:extLst>
            </p:cNvPr>
            <p:cNvSpPr/>
            <p:nvPr/>
          </p:nvSpPr>
          <p:spPr>
            <a:xfrm>
              <a:off x="5927677" y="5165282"/>
              <a:ext cx="3121073" cy="1549844"/>
            </a:xfrm>
            <a:prstGeom prst="rect">
              <a:avLst/>
            </a:prstGeom>
            <a:blipFill>
              <a:blip r:embed="rId3" cstate="print"/>
              <a:stretch>
                <a:fillRect/>
              </a:stretch>
            </a:blipFill>
          </p:spPr>
          <p:txBody>
            <a:bodyPr wrap="square" lIns="0" tIns="0" rIns="0" bIns="0" rtlCol="0"/>
            <a:lstStyle/>
            <a:p>
              <a:endParaRPr/>
            </a:p>
          </p:txBody>
        </p:sp>
        <p:sp>
          <p:nvSpPr>
            <p:cNvPr id="9" name="object 16">
              <a:extLst>
                <a:ext uri="{FF2B5EF4-FFF2-40B4-BE49-F238E27FC236}">
                  <a16:creationId xmlns:a16="http://schemas.microsoft.com/office/drawing/2014/main" id="{4DB150BC-98D4-431F-A93E-162C95091021}"/>
                </a:ext>
              </a:extLst>
            </p:cNvPr>
            <p:cNvSpPr/>
            <p:nvPr/>
          </p:nvSpPr>
          <p:spPr>
            <a:xfrm>
              <a:off x="1381398" y="2255972"/>
              <a:ext cx="2515343" cy="1392415"/>
            </a:xfrm>
            <a:prstGeom prst="rect">
              <a:avLst/>
            </a:prstGeom>
            <a:blipFill>
              <a:blip r:embed="rId4" cstate="print"/>
              <a:stretch>
                <a:fillRect/>
              </a:stretch>
            </a:blipFill>
          </p:spPr>
          <p:txBody>
            <a:bodyPr wrap="square" lIns="0" tIns="0" rIns="0" bIns="0" rtlCol="0"/>
            <a:lstStyle/>
            <a:p>
              <a:endParaRPr/>
            </a:p>
          </p:txBody>
        </p:sp>
        <p:sp>
          <p:nvSpPr>
            <p:cNvPr id="17" name="object 15">
              <a:extLst>
                <a:ext uri="{FF2B5EF4-FFF2-40B4-BE49-F238E27FC236}">
                  <a16:creationId xmlns:a16="http://schemas.microsoft.com/office/drawing/2014/main" id="{452FAF32-3452-4D56-84A2-5FDAA024375F}"/>
                </a:ext>
              </a:extLst>
            </p:cNvPr>
            <p:cNvSpPr/>
            <p:nvPr/>
          </p:nvSpPr>
          <p:spPr>
            <a:xfrm>
              <a:off x="4006590" y="2255971"/>
              <a:ext cx="3151535" cy="1392415"/>
            </a:xfrm>
            <a:prstGeom prst="rect">
              <a:avLst/>
            </a:prstGeom>
            <a:blipFill>
              <a:blip r:embed="rId5" cstate="print"/>
              <a:stretch>
                <a:fillRect t="-5653" b="-5653"/>
              </a:stretch>
            </a:blipFill>
          </p:spPr>
          <p:txBody>
            <a:bodyPr wrap="square" lIns="0" tIns="0" rIns="0" bIns="0" rtlCol="0"/>
            <a:lstStyle/>
            <a:p>
              <a:endParaRPr dirty="0"/>
            </a:p>
          </p:txBody>
        </p:sp>
        <p:pic>
          <p:nvPicPr>
            <p:cNvPr id="21" name="Picture 20" descr="A group of people standing around a table&#10;&#10;Description automatically generated">
              <a:extLst>
                <a:ext uri="{FF2B5EF4-FFF2-40B4-BE49-F238E27FC236}">
                  <a16:creationId xmlns:a16="http://schemas.microsoft.com/office/drawing/2014/main" id="{5DDFACCF-C872-4790-A1CD-0057FF5305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7854" y="3745510"/>
              <a:ext cx="4449974" cy="2969616"/>
            </a:xfrm>
            <a:prstGeom prst="rect">
              <a:avLst/>
            </a:prstGeom>
          </p:spPr>
        </p:pic>
        <p:pic>
          <p:nvPicPr>
            <p:cNvPr id="25" name="Picture 24" descr="A group of people in front of a building&#10;&#10;Description automatically generated">
              <a:extLst>
                <a:ext uri="{FF2B5EF4-FFF2-40B4-BE49-F238E27FC236}">
                  <a16:creationId xmlns:a16="http://schemas.microsoft.com/office/drawing/2014/main" id="{60EBA2E3-1A30-4B6F-A858-382EAAFE3C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66174" y="2255971"/>
              <a:ext cx="4229525" cy="2822503"/>
            </a:xfrm>
            <a:prstGeom prst="rect">
              <a:avLst/>
            </a:prstGeom>
          </p:spPr>
        </p:pic>
      </p:grpSp>
      <p:pic>
        <p:nvPicPr>
          <p:cNvPr id="28" name="Picture 27" descr="A group of people sitting at a table in a room&#10;&#10;Description automatically generated">
            <a:extLst>
              <a:ext uri="{FF2B5EF4-FFF2-40B4-BE49-F238E27FC236}">
                <a16:creationId xmlns:a16="http://schemas.microsoft.com/office/drawing/2014/main" id="{196E736D-ABBB-436A-9BFF-F3194D100F93}"/>
              </a:ext>
            </a:extLst>
          </p:cNvPr>
          <p:cNvPicPr>
            <a:picLocks noChangeAspect="1"/>
          </p:cNvPicPr>
          <p:nvPr/>
        </p:nvPicPr>
        <p:blipFill rotWithShape="1">
          <a:blip r:embed="rId8">
            <a:extLst>
              <a:ext uri="{28A0092B-C50C-407E-A947-70E740481C1C}">
                <a14:useLocalDpi xmlns:a14="http://schemas.microsoft.com/office/drawing/2010/main" val="0"/>
              </a:ext>
            </a:extLst>
          </a:blip>
          <a:srcRect l="39937" t="23447" r="13947" b="4719"/>
          <a:stretch/>
        </p:blipFill>
        <p:spPr>
          <a:xfrm>
            <a:off x="6072946" y="3542524"/>
            <a:ext cx="1265833" cy="1311068"/>
          </a:xfrm>
          <a:prstGeom prst="rect">
            <a:avLst/>
          </a:prstGeom>
        </p:spPr>
      </p:pic>
    </p:spTree>
    <p:extLst>
      <p:ext uri="{BB962C8B-B14F-4D97-AF65-F5344CB8AC3E}">
        <p14:creationId xmlns:p14="http://schemas.microsoft.com/office/powerpoint/2010/main" val="10642921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14080</TotalTime>
  <Words>1244</Words>
  <Application>Microsoft Office PowerPoint</Application>
  <PresentationFormat>Widescreen</PresentationFormat>
  <Paragraphs>194</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Atlas Grotesk Black</vt:lpstr>
      <vt:lpstr>Atlas Grotesk Regular</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Chenier, Anna</dc:creator>
  <cp:lastModifiedBy>Turnbaugh, Melissa</cp:lastModifiedBy>
  <cp:revision>174</cp:revision>
  <cp:lastPrinted>2019-10-15T20:36:53Z</cp:lastPrinted>
  <dcterms:created xsi:type="dcterms:W3CDTF">2019-08-26T20:37:53Z</dcterms:created>
  <dcterms:modified xsi:type="dcterms:W3CDTF">2020-11-16T21:35:04Z</dcterms:modified>
</cp:coreProperties>
</file>