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8" r:id="rId6"/>
    <p:sldId id="267" r:id="rId7"/>
    <p:sldId id="259" r:id="rId8"/>
    <p:sldId id="265" r:id="rId9"/>
    <p:sldId id="266" r:id="rId10"/>
    <p:sldId id="263" r:id="rId11"/>
    <p:sldId id="270" r:id="rId12"/>
    <p:sldId id="257" r:id="rId13"/>
    <p:sldId id="262" r:id="rId14"/>
    <p:sldId id="260" r:id="rId15"/>
    <p:sldId id="258" r:id="rId16"/>
    <p:sldId id="264" r:id="rId17"/>
    <p:sldId id="269" r:id="rId18"/>
    <p:sldId id="261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6086"/>
    <a:srgbClr val="FFE92A"/>
    <a:srgbClr val="F05155"/>
    <a:srgbClr val="4C2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DD7D96-0477-4770-B4B5-4F076BE4DC3A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FE814C-CD8B-4759-B7A8-A1477E8BCD1C}">
      <dgm:prSet phldrT="[Text]" custT="1"/>
      <dgm:spPr>
        <a:ln>
          <a:solidFill>
            <a:srgbClr val="FFE92A"/>
          </a:solidFill>
        </a:ln>
      </dgm:spPr>
      <dgm:t>
        <a:bodyPr/>
        <a:lstStyle/>
        <a:p>
          <a:pPr algn="l"/>
          <a:r>
            <a:rPr lang="en-US" sz="1400" b="1" dirty="0">
              <a:latin typeface="Cambria" panose="02040503050406030204" pitchFamily="18" charset="0"/>
              <a:ea typeface="Cambria" panose="02040503050406030204" pitchFamily="18" charset="0"/>
            </a:rPr>
            <a:t>8/1</a:t>
          </a:r>
        </a:p>
        <a:p>
          <a:pPr algn="l"/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Common Application Open</a:t>
          </a:r>
        </a:p>
      </dgm:t>
    </dgm:pt>
    <dgm:pt modelId="{DC1029B9-4C97-41AC-A6FA-2F05221D7A55}" type="parTrans" cxnId="{8EE27323-D578-443D-B77F-ACD5E67D9E95}">
      <dgm:prSet/>
      <dgm:spPr/>
      <dgm:t>
        <a:bodyPr/>
        <a:lstStyle/>
        <a:p>
          <a:endParaRPr lang="en-US"/>
        </a:p>
      </dgm:t>
    </dgm:pt>
    <dgm:pt modelId="{2B859FB3-E61B-4311-8850-3594EDD67660}" type="sibTrans" cxnId="{8EE27323-D578-443D-B77F-ACD5E67D9E95}">
      <dgm:prSet/>
      <dgm:spPr/>
      <dgm:t>
        <a:bodyPr/>
        <a:lstStyle/>
        <a:p>
          <a:endParaRPr lang="en-US"/>
        </a:p>
      </dgm:t>
    </dgm:pt>
    <dgm:pt modelId="{C051FCA3-E2A8-4303-95A8-D4939147B068}">
      <dgm:prSet phldrT="[Text]" custT="1"/>
      <dgm:spPr>
        <a:ln>
          <a:solidFill>
            <a:srgbClr val="FFE92A"/>
          </a:solidFill>
        </a:ln>
      </dgm:spPr>
      <dgm:t>
        <a:bodyPr/>
        <a:lstStyle/>
        <a:p>
          <a:pPr algn="l"/>
          <a:r>
            <a:rPr lang="en-US" sz="1400" b="1" dirty="0">
              <a:latin typeface="Cambria" panose="02040503050406030204" pitchFamily="18" charset="0"/>
              <a:ea typeface="Cambria" panose="02040503050406030204" pitchFamily="18" charset="0"/>
            </a:rPr>
            <a:t>9/15</a:t>
          </a:r>
        </a:p>
        <a:p>
          <a:pPr algn="l"/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College of Idaho Application Open</a:t>
          </a:r>
        </a:p>
      </dgm:t>
    </dgm:pt>
    <dgm:pt modelId="{D280477E-912E-43C2-83EE-0CA57C1E52B3}" type="parTrans" cxnId="{76F5EDA6-5452-43CB-8F96-886ED19833D8}">
      <dgm:prSet/>
      <dgm:spPr/>
      <dgm:t>
        <a:bodyPr/>
        <a:lstStyle/>
        <a:p>
          <a:endParaRPr lang="en-US"/>
        </a:p>
      </dgm:t>
    </dgm:pt>
    <dgm:pt modelId="{6EE760A0-F1BC-4841-AA2A-AEE2755DF98A}" type="sibTrans" cxnId="{76F5EDA6-5452-43CB-8F96-886ED19833D8}">
      <dgm:prSet/>
      <dgm:spPr/>
      <dgm:t>
        <a:bodyPr/>
        <a:lstStyle/>
        <a:p>
          <a:endParaRPr lang="en-US"/>
        </a:p>
      </dgm:t>
    </dgm:pt>
    <dgm:pt modelId="{39001930-DD76-47C6-8309-4F28234657DE}">
      <dgm:prSet phldrT="[Text]" custT="1"/>
      <dgm:spPr>
        <a:ln>
          <a:solidFill>
            <a:srgbClr val="FFE92A"/>
          </a:solidFill>
        </a:ln>
      </dgm:spPr>
      <dgm:t>
        <a:bodyPr/>
        <a:lstStyle/>
        <a:p>
          <a:pPr algn="l"/>
          <a:r>
            <a:rPr lang="en-US" sz="1400" b="1" dirty="0">
              <a:latin typeface="Cambria" panose="02040503050406030204" pitchFamily="18" charset="0"/>
              <a:ea typeface="Cambria" panose="02040503050406030204" pitchFamily="18" charset="0"/>
            </a:rPr>
            <a:t>11/15</a:t>
          </a:r>
        </a:p>
        <a:p>
          <a:pPr algn="l"/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Early Action I Deadline</a:t>
          </a:r>
        </a:p>
      </dgm:t>
    </dgm:pt>
    <dgm:pt modelId="{A7E6DE27-AF54-41B3-B18D-39FF9E57FFA2}" type="parTrans" cxnId="{B3017D4E-5FB5-4A7B-9849-F41AB2D15C31}">
      <dgm:prSet/>
      <dgm:spPr/>
      <dgm:t>
        <a:bodyPr/>
        <a:lstStyle/>
        <a:p>
          <a:endParaRPr lang="en-US"/>
        </a:p>
      </dgm:t>
    </dgm:pt>
    <dgm:pt modelId="{DD5A7E19-DE94-4E4A-BAD2-A05F78E5268C}" type="sibTrans" cxnId="{B3017D4E-5FB5-4A7B-9849-F41AB2D15C31}">
      <dgm:prSet/>
      <dgm:spPr/>
      <dgm:t>
        <a:bodyPr/>
        <a:lstStyle/>
        <a:p>
          <a:endParaRPr lang="en-US"/>
        </a:p>
      </dgm:t>
    </dgm:pt>
    <dgm:pt modelId="{AC632C07-827D-4938-B267-3E15F4B2BBE4}">
      <dgm:prSet custT="1"/>
      <dgm:spPr>
        <a:ln>
          <a:solidFill>
            <a:srgbClr val="FFE92A"/>
          </a:solidFill>
        </a:ln>
      </dgm:spPr>
      <dgm:t>
        <a:bodyPr/>
        <a:lstStyle/>
        <a:p>
          <a:pPr algn="l"/>
          <a:r>
            <a:rPr lang="en-US" sz="1400" b="1" dirty="0">
              <a:latin typeface="Cambria" panose="02040503050406030204" pitchFamily="18" charset="0"/>
              <a:ea typeface="Cambria" panose="02040503050406030204" pitchFamily="18" charset="0"/>
            </a:rPr>
            <a:t>10/1 </a:t>
          </a:r>
        </a:p>
        <a:p>
          <a:pPr algn="l"/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FAFSA Submission Open</a:t>
          </a:r>
        </a:p>
      </dgm:t>
    </dgm:pt>
    <dgm:pt modelId="{27D3B1B1-1FBF-413D-8274-BA8E7B3392F9}" type="parTrans" cxnId="{6ABA4B45-6BAF-4E22-AA45-AE2AD64F291F}">
      <dgm:prSet/>
      <dgm:spPr/>
      <dgm:t>
        <a:bodyPr/>
        <a:lstStyle/>
        <a:p>
          <a:endParaRPr lang="en-US"/>
        </a:p>
      </dgm:t>
    </dgm:pt>
    <dgm:pt modelId="{D556935A-6893-40DE-AB39-4E8B11EE89C0}" type="sibTrans" cxnId="{6ABA4B45-6BAF-4E22-AA45-AE2AD64F291F}">
      <dgm:prSet/>
      <dgm:spPr/>
      <dgm:t>
        <a:bodyPr/>
        <a:lstStyle/>
        <a:p>
          <a:endParaRPr lang="en-US"/>
        </a:p>
      </dgm:t>
    </dgm:pt>
    <dgm:pt modelId="{3222374F-37B6-490D-9541-C459CA1CBB02}">
      <dgm:prSet custT="1"/>
      <dgm:spPr>
        <a:ln>
          <a:solidFill>
            <a:srgbClr val="FFE92A"/>
          </a:solidFill>
        </a:ln>
      </dgm:spPr>
      <dgm:t>
        <a:bodyPr/>
        <a:lstStyle/>
        <a:p>
          <a:pPr algn="l"/>
          <a:r>
            <a:rPr lang="en-US" sz="1400" b="1" dirty="0">
              <a:latin typeface="Cambria" panose="02040503050406030204" pitchFamily="18" charset="0"/>
              <a:ea typeface="Cambria" panose="02040503050406030204" pitchFamily="18" charset="0"/>
            </a:rPr>
            <a:t>2/8 - 2/19</a:t>
          </a:r>
        </a:p>
        <a:p>
          <a:pPr algn="l"/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Kathryn Albertson Scholarship Competition</a:t>
          </a:r>
        </a:p>
      </dgm:t>
    </dgm:pt>
    <dgm:pt modelId="{5DC88D7B-C268-4D42-B2DA-56876A7DDAA1}" type="parTrans" cxnId="{8737A82B-A685-4E97-B929-64DF04DB5133}">
      <dgm:prSet/>
      <dgm:spPr/>
      <dgm:t>
        <a:bodyPr/>
        <a:lstStyle/>
        <a:p>
          <a:endParaRPr lang="en-US"/>
        </a:p>
      </dgm:t>
    </dgm:pt>
    <dgm:pt modelId="{33C7E0D7-60F6-43A8-809F-F857134A7606}" type="sibTrans" cxnId="{8737A82B-A685-4E97-B929-64DF04DB5133}">
      <dgm:prSet/>
      <dgm:spPr/>
      <dgm:t>
        <a:bodyPr/>
        <a:lstStyle/>
        <a:p>
          <a:endParaRPr lang="en-US"/>
        </a:p>
      </dgm:t>
    </dgm:pt>
    <dgm:pt modelId="{3F70C84E-1DA6-4348-87D9-CC871031DEC5}">
      <dgm:prSet custT="1"/>
      <dgm:spPr>
        <a:ln>
          <a:solidFill>
            <a:srgbClr val="FFE92A"/>
          </a:solidFill>
        </a:ln>
      </dgm:spPr>
      <dgm:t>
        <a:bodyPr/>
        <a:lstStyle/>
        <a:p>
          <a:pPr algn="l"/>
          <a:r>
            <a:rPr lang="en-US" sz="1400" b="1" dirty="0">
              <a:latin typeface="Cambria" panose="02040503050406030204" pitchFamily="18" charset="0"/>
              <a:ea typeface="Cambria" panose="02040503050406030204" pitchFamily="18" charset="0"/>
            </a:rPr>
            <a:t>2/15 </a:t>
          </a:r>
        </a:p>
        <a:p>
          <a:pPr algn="l"/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Regular Action Deadline</a:t>
          </a:r>
        </a:p>
      </dgm:t>
    </dgm:pt>
    <dgm:pt modelId="{D13E29CE-7794-4598-8A7A-3F31939ABB7C}" type="parTrans" cxnId="{6B3AB6A4-236D-4B35-A08F-AED02F867117}">
      <dgm:prSet/>
      <dgm:spPr/>
      <dgm:t>
        <a:bodyPr/>
        <a:lstStyle/>
        <a:p>
          <a:endParaRPr lang="en-US"/>
        </a:p>
      </dgm:t>
    </dgm:pt>
    <dgm:pt modelId="{60E5FA14-86C2-494D-935A-49CE7430F0F3}" type="sibTrans" cxnId="{6B3AB6A4-236D-4B35-A08F-AED02F867117}">
      <dgm:prSet/>
      <dgm:spPr/>
      <dgm:t>
        <a:bodyPr/>
        <a:lstStyle/>
        <a:p>
          <a:endParaRPr lang="en-US"/>
        </a:p>
      </dgm:t>
    </dgm:pt>
    <dgm:pt modelId="{C4162FD4-5C5A-4023-A2E1-2EBDC51046A7}" type="pres">
      <dgm:prSet presAssocID="{10DD7D96-0477-4770-B4B5-4F076BE4DC3A}" presName="Name0" presStyleCnt="0">
        <dgm:presLayoutVars>
          <dgm:dir/>
          <dgm:resizeHandles val="exact"/>
        </dgm:presLayoutVars>
      </dgm:prSet>
      <dgm:spPr/>
    </dgm:pt>
    <dgm:pt modelId="{5CEC6EE1-FA69-47AF-BAB8-5CFD7D01B618}" type="pres">
      <dgm:prSet presAssocID="{86FE814C-CD8B-4759-B7A8-A1477E8BCD1C}" presName="composite" presStyleCnt="0"/>
      <dgm:spPr/>
    </dgm:pt>
    <dgm:pt modelId="{4CCAA965-B93C-4B02-B9A7-163920E7F28E}" type="pres">
      <dgm:prSet presAssocID="{86FE814C-CD8B-4759-B7A8-A1477E8BCD1C}" presName="bgChev" presStyleLbl="node1" presStyleIdx="0" presStyleCnt="6" custScaleX="149253" custScaleY="31462"/>
      <dgm:spPr>
        <a:prstGeom prst="rect">
          <a:avLst/>
        </a:prstGeom>
        <a:solidFill>
          <a:srgbClr val="836086"/>
        </a:solidFill>
      </dgm:spPr>
    </dgm:pt>
    <dgm:pt modelId="{F67A8E2E-4F61-47D0-ABC1-DFB5B756E108}" type="pres">
      <dgm:prSet presAssocID="{86FE814C-CD8B-4759-B7A8-A1477E8BCD1C}" presName="txNode" presStyleLbl="fgAcc1" presStyleIdx="0" presStyleCnt="6" custScaleX="138161" custScaleY="219423">
        <dgm:presLayoutVars>
          <dgm:bulletEnabled val="1"/>
        </dgm:presLayoutVars>
      </dgm:prSet>
      <dgm:spPr/>
    </dgm:pt>
    <dgm:pt modelId="{54C2B8E0-C99F-4083-98BA-E06EB84C40B4}" type="pres">
      <dgm:prSet presAssocID="{2B859FB3-E61B-4311-8850-3594EDD67660}" presName="compositeSpace" presStyleCnt="0"/>
      <dgm:spPr/>
    </dgm:pt>
    <dgm:pt modelId="{DE1E5C22-6CE5-4DB8-AA1E-D72B17497F58}" type="pres">
      <dgm:prSet presAssocID="{C051FCA3-E2A8-4303-95A8-D4939147B068}" presName="composite" presStyleCnt="0"/>
      <dgm:spPr/>
    </dgm:pt>
    <dgm:pt modelId="{65738972-9959-4247-AEAB-2E7D596517F9}" type="pres">
      <dgm:prSet presAssocID="{C051FCA3-E2A8-4303-95A8-D4939147B068}" presName="bgChev" presStyleLbl="node1" presStyleIdx="1" presStyleCnt="6" custScaleX="149253" custScaleY="31462"/>
      <dgm:spPr>
        <a:prstGeom prst="rect">
          <a:avLst/>
        </a:prstGeom>
        <a:solidFill>
          <a:srgbClr val="836086"/>
        </a:solidFill>
      </dgm:spPr>
    </dgm:pt>
    <dgm:pt modelId="{DB781BA2-28FA-4074-ABD5-611458AF17EC}" type="pres">
      <dgm:prSet presAssocID="{C051FCA3-E2A8-4303-95A8-D4939147B068}" presName="txNode" presStyleLbl="fgAcc1" presStyleIdx="1" presStyleCnt="6" custScaleX="138161" custScaleY="219423">
        <dgm:presLayoutVars>
          <dgm:bulletEnabled val="1"/>
        </dgm:presLayoutVars>
      </dgm:prSet>
      <dgm:spPr/>
    </dgm:pt>
    <dgm:pt modelId="{0BAC28C3-A71B-4B1D-8652-2FA05918EC59}" type="pres">
      <dgm:prSet presAssocID="{6EE760A0-F1BC-4841-AA2A-AEE2755DF98A}" presName="compositeSpace" presStyleCnt="0"/>
      <dgm:spPr/>
    </dgm:pt>
    <dgm:pt modelId="{D9470DEF-9C48-4979-A842-40FD1FCDCFC8}" type="pres">
      <dgm:prSet presAssocID="{AC632C07-827D-4938-B267-3E15F4B2BBE4}" presName="composite" presStyleCnt="0"/>
      <dgm:spPr/>
    </dgm:pt>
    <dgm:pt modelId="{540E3EF9-7051-43FB-8B89-09E6B744DB94}" type="pres">
      <dgm:prSet presAssocID="{AC632C07-827D-4938-B267-3E15F4B2BBE4}" presName="bgChev" presStyleLbl="node1" presStyleIdx="2" presStyleCnt="6" custScaleX="149253" custScaleY="31462"/>
      <dgm:spPr>
        <a:prstGeom prst="rect">
          <a:avLst/>
        </a:prstGeom>
        <a:solidFill>
          <a:srgbClr val="836086"/>
        </a:solidFill>
      </dgm:spPr>
    </dgm:pt>
    <dgm:pt modelId="{4BBE9794-8091-4214-A0F8-4C24CC2B5531}" type="pres">
      <dgm:prSet presAssocID="{AC632C07-827D-4938-B267-3E15F4B2BBE4}" presName="txNode" presStyleLbl="fgAcc1" presStyleIdx="2" presStyleCnt="6" custScaleX="138161" custScaleY="219423">
        <dgm:presLayoutVars>
          <dgm:bulletEnabled val="1"/>
        </dgm:presLayoutVars>
      </dgm:prSet>
      <dgm:spPr/>
    </dgm:pt>
    <dgm:pt modelId="{CD53942E-EC59-47A9-92AA-7224356D326C}" type="pres">
      <dgm:prSet presAssocID="{D556935A-6893-40DE-AB39-4E8B11EE89C0}" presName="compositeSpace" presStyleCnt="0"/>
      <dgm:spPr/>
    </dgm:pt>
    <dgm:pt modelId="{419814C5-4D19-4E3E-84EA-39845AD4616F}" type="pres">
      <dgm:prSet presAssocID="{39001930-DD76-47C6-8309-4F28234657DE}" presName="composite" presStyleCnt="0"/>
      <dgm:spPr/>
    </dgm:pt>
    <dgm:pt modelId="{96989A2D-B36D-4C50-9D4E-B0CA614A2462}" type="pres">
      <dgm:prSet presAssocID="{39001930-DD76-47C6-8309-4F28234657DE}" presName="bgChev" presStyleLbl="node1" presStyleIdx="3" presStyleCnt="6" custScaleX="149253" custScaleY="31462"/>
      <dgm:spPr>
        <a:prstGeom prst="rect">
          <a:avLst/>
        </a:prstGeom>
        <a:solidFill>
          <a:srgbClr val="836086"/>
        </a:solidFill>
      </dgm:spPr>
    </dgm:pt>
    <dgm:pt modelId="{E27A828C-B803-4264-9B98-BD58F1261831}" type="pres">
      <dgm:prSet presAssocID="{39001930-DD76-47C6-8309-4F28234657DE}" presName="txNode" presStyleLbl="fgAcc1" presStyleIdx="3" presStyleCnt="6" custScaleX="138161" custScaleY="219423">
        <dgm:presLayoutVars>
          <dgm:bulletEnabled val="1"/>
        </dgm:presLayoutVars>
      </dgm:prSet>
      <dgm:spPr/>
    </dgm:pt>
    <dgm:pt modelId="{72AEEB29-365D-435D-9EFD-BCD867E1A46F}" type="pres">
      <dgm:prSet presAssocID="{DD5A7E19-DE94-4E4A-BAD2-A05F78E5268C}" presName="compositeSpace" presStyleCnt="0"/>
      <dgm:spPr/>
    </dgm:pt>
    <dgm:pt modelId="{44E1EA1B-5F23-4089-923A-1255F04C7BA4}" type="pres">
      <dgm:prSet presAssocID="{3222374F-37B6-490D-9541-C459CA1CBB02}" presName="composite" presStyleCnt="0"/>
      <dgm:spPr/>
    </dgm:pt>
    <dgm:pt modelId="{C885D77B-176B-4084-A2B4-16645E7870E4}" type="pres">
      <dgm:prSet presAssocID="{3222374F-37B6-490D-9541-C459CA1CBB02}" presName="bgChev" presStyleLbl="node1" presStyleIdx="4" presStyleCnt="6" custScaleX="149253" custScaleY="31462"/>
      <dgm:spPr>
        <a:prstGeom prst="rect">
          <a:avLst/>
        </a:prstGeom>
        <a:solidFill>
          <a:srgbClr val="836086"/>
        </a:solidFill>
      </dgm:spPr>
    </dgm:pt>
    <dgm:pt modelId="{D4824878-D1C3-447A-ADC0-2D2EE5624911}" type="pres">
      <dgm:prSet presAssocID="{3222374F-37B6-490D-9541-C459CA1CBB02}" presName="txNode" presStyleLbl="fgAcc1" presStyleIdx="4" presStyleCnt="6" custScaleX="138161" custScaleY="219423">
        <dgm:presLayoutVars>
          <dgm:bulletEnabled val="1"/>
        </dgm:presLayoutVars>
      </dgm:prSet>
      <dgm:spPr/>
    </dgm:pt>
    <dgm:pt modelId="{F4E495C3-CE0B-4797-A583-2569CFF6F087}" type="pres">
      <dgm:prSet presAssocID="{33C7E0D7-60F6-43A8-809F-F857134A7606}" presName="compositeSpace" presStyleCnt="0"/>
      <dgm:spPr/>
    </dgm:pt>
    <dgm:pt modelId="{945F5CCA-C14C-4A9F-94EE-6461D9205668}" type="pres">
      <dgm:prSet presAssocID="{3F70C84E-1DA6-4348-87D9-CC871031DEC5}" presName="composite" presStyleCnt="0"/>
      <dgm:spPr/>
    </dgm:pt>
    <dgm:pt modelId="{DD98A936-3EBD-4A5D-8D24-18B2C52D93CD}" type="pres">
      <dgm:prSet presAssocID="{3F70C84E-1DA6-4348-87D9-CC871031DEC5}" presName="bgChev" presStyleLbl="node1" presStyleIdx="5" presStyleCnt="6" custScaleX="149253" custScaleY="31462"/>
      <dgm:spPr>
        <a:prstGeom prst="rect">
          <a:avLst/>
        </a:prstGeom>
        <a:solidFill>
          <a:srgbClr val="836086"/>
        </a:solidFill>
      </dgm:spPr>
    </dgm:pt>
    <dgm:pt modelId="{74FDC55D-E012-4664-9952-C80B29B3D372}" type="pres">
      <dgm:prSet presAssocID="{3F70C84E-1DA6-4348-87D9-CC871031DEC5}" presName="txNode" presStyleLbl="fgAcc1" presStyleIdx="5" presStyleCnt="6" custScaleX="138161" custScaleY="219423">
        <dgm:presLayoutVars>
          <dgm:bulletEnabled val="1"/>
        </dgm:presLayoutVars>
      </dgm:prSet>
      <dgm:spPr/>
    </dgm:pt>
  </dgm:ptLst>
  <dgm:cxnLst>
    <dgm:cxn modelId="{2013A520-69EB-4D7F-974B-36D31F17F57D}" type="presOf" srcId="{39001930-DD76-47C6-8309-4F28234657DE}" destId="{E27A828C-B803-4264-9B98-BD58F1261831}" srcOrd="0" destOrd="0" presId="urn:microsoft.com/office/officeart/2005/8/layout/chevronAccent+Icon"/>
    <dgm:cxn modelId="{8EE27323-D578-443D-B77F-ACD5E67D9E95}" srcId="{10DD7D96-0477-4770-B4B5-4F076BE4DC3A}" destId="{86FE814C-CD8B-4759-B7A8-A1477E8BCD1C}" srcOrd="0" destOrd="0" parTransId="{DC1029B9-4C97-41AC-A6FA-2F05221D7A55}" sibTransId="{2B859FB3-E61B-4311-8850-3594EDD67660}"/>
    <dgm:cxn modelId="{8737A82B-A685-4E97-B929-64DF04DB5133}" srcId="{10DD7D96-0477-4770-B4B5-4F076BE4DC3A}" destId="{3222374F-37B6-490D-9541-C459CA1CBB02}" srcOrd="4" destOrd="0" parTransId="{5DC88D7B-C268-4D42-B2DA-56876A7DDAA1}" sibTransId="{33C7E0D7-60F6-43A8-809F-F857134A7606}"/>
    <dgm:cxn modelId="{F4E4CB30-8194-4BDE-999E-6472BC7E0EE3}" type="presOf" srcId="{3222374F-37B6-490D-9541-C459CA1CBB02}" destId="{D4824878-D1C3-447A-ADC0-2D2EE5624911}" srcOrd="0" destOrd="0" presId="urn:microsoft.com/office/officeart/2005/8/layout/chevronAccent+Icon"/>
    <dgm:cxn modelId="{48C30661-19EF-4D06-A342-04747BDE56E3}" type="presOf" srcId="{10DD7D96-0477-4770-B4B5-4F076BE4DC3A}" destId="{C4162FD4-5C5A-4023-A2E1-2EBDC51046A7}" srcOrd="0" destOrd="0" presId="urn:microsoft.com/office/officeart/2005/8/layout/chevronAccent+Icon"/>
    <dgm:cxn modelId="{6ABA4B45-6BAF-4E22-AA45-AE2AD64F291F}" srcId="{10DD7D96-0477-4770-B4B5-4F076BE4DC3A}" destId="{AC632C07-827D-4938-B267-3E15F4B2BBE4}" srcOrd="2" destOrd="0" parTransId="{27D3B1B1-1FBF-413D-8274-BA8E7B3392F9}" sibTransId="{D556935A-6893-40DE-AB39-4E8B11EE89C0}"/>
    <dgm:cxn modelId="{7E398E45-3951-4F89-93AF-759982F6540D}" type="presOf" srcId="{86FE814C-CD8B-4759-B7A8-A1477E8BCD1C}" destId="{F67A8E2E-4F61-47D0-ABC1-DFB5B756E108}" srcOrd="0" destOrd="0" presId="urn:microsoft.com/office/officeart/2005/8/layout/chevronAccent+Icon"/>
    <dgm:cxn modelId="{8A102067-79AA-41D3-A8D3-CA98806B0E4D}" type="presOf" srcId="{C051FCA3-E2A8-4303-95A8-D4939147B068}" destId="{DB781BA2-28FA-4074-ABD5-611458AF17EC}" srcOrd="0" destOrd="0" presId="urn:microsoft.com/office/officeart/2005/8/layout/chevronAccent+Icon"/>
    <dgm:cxn modelId="{B3017D4E-5FB5-4A7B-9849-F41AB2D15C31}" srcId="{10DD7D96-0477-4770-B4B5-4F076BE4DC3A}" destId="{39001930-DD76-47C6-8309-4F28234657DE}" srcOrd="3" destOrd="0" parTransId="{A7E6DE27-AF54-41B3-B18D-39FF9E57FFA2}" sibTransId="{DD5A7E19-DE94-4E4A-BAD2-A05F78E5268C}"/>
    <dgm:cxn modelId="{58C5DA8A-215D-4E50-B1B3-73D2554E683E}" type="presOf" srcId="{AC632C07-827D-4938-B267-3E15F4B2BBE4}" destId="{4BBE9794-8091-4214-A0F8-4C24CC2B5531}" srcOrd="0" destOrd="0" presId="urn:microsoft.com/office/officeart/2005/8/layout/chevronAccent+Icon"/>
    <dgm:cxn modelId="{6B3AB6A4-236D-4B35-A08F-AED02F867117}" srcId="{10DD7D96-0477-4770-B4B5-4F076BE4DC3A}" destId="{3F70C84E-1DA6-4348-87D9-CC871031DEC5}" srcOrd="5" destOrd="0" parTransId="{D13E29CE-7794-4598-8A7A-3F31939ABB7C}" sibTransId="{60E5FA14-86C2-494D-935A-49CE7430F0F3}"/>
    <dgm:cxn modelId="{76F5EDA6-5452-43CB-8F96-886ED19833D8}" srcId="{10DD7D96-0477-4770-B4B5-4F076BE4DC3A}" destId="{C051FCA3-E2A8-4303-95A8-D4939147B068}" srcOrd="1" destOrd="0" parTransId="{D280477E-912E-43C2-83EE-0CA57C1E52B3}" sibTransId="{6EE760A0-F1BC-4841-AA2A-AEE2755DF98A}"/>
    <dgm:cxn modelId="{50FD71D4-6057-41C1-B46E-63BFBF292129}" type="presOf" srcId="{3F70C84E-1DA6-4348-87D9-CC871031DEC5}" destId="{74FDC55D-E012-4664-9952-C80B29B3D372}" srcOrd="0" destOrd="0" presId="urn:microsoft.com/office/officeart/2005/8/layout/chevronAccent+Icon"/>
    <dgm:cxn modelId="{F06EA977-1BE5-44A7-A30F-D33D84EA8245}" type="presParOf" srcId="{C4162FD4-5C5A-4023-A2E1-2EBDC51046A7}" destId="{5CEC6EE1-FA69-47AF-BAB8-5CFD7D01B618}" srcOrd="0" destOrd="0" presId="urn:microsoft.com/office/officeart/2005/8/layout/chevronAccent+Icon"/>
    <dgm:cxn modelId="{8F8B750F-3647-4956-9358-2CEA5F2B8DE7}" type="presParOf" srcId="{5CEC6EE1-FA69-47AF-BAB8-5CFD7D01B618}" destId="{4CCAA965-B93C-4B02-B9A7-163920E7F28E}" srcOrd="0" destOrd="0" presId="urn:microsoft.com/office/officeart/2005/8/layout/chevronAccent+Icon"/>
    <dgm:cxn modelId="{F77ABC5D-39E4-4635-9853-21DF61080B5E}" type="presParOf" srcId="{5CEC6EE1-FA69-47AF-BAB8-5CFD7D01B618}" destId="{F67A8E2E-4F61-47D0-ABC1-DFB5B756E108}" srcOrd="1" destOrd="0" presId="urn:microsoft.com/office/officeart/2005/8/layout/chevronAccent+Icon"/>
    <dgm:cxn modelId="{57DA376A-4D7F-477F-A3DA-67F84210C0A0}" type="presParOf" srcId="{C4162FD4-5C5A-4023-A2E1-2EBDC51046A7}" destId="{54C2B8E0-C99F-4083-98BA-E06EB84C40B4}" srcOrd="1" destOrd="0" presId="urn:microsoft.com/office/officeart/2005/8/layout/chevronAccent+Icon"/>
    <dgm:cxn modelId="{136000AC-85C5-4C7A-97D0-89A25626C201}" type="presParOf" srcId="{C4162FD4-5C5A-4023-A2E1-2EBDC51046A7}" destId="{DE1E5C22-6CE5-4DB8-AA1E-D72B17497F58}" srcOrd="2" destOrd="0" presId="urn:microsoft.com/office/officeart/2005/8/layout/chevronAccent+Icon"/>
    <dgm:cxn modelId="{A260CBFA-2700-4044-8B19-C08450DA46ED}" type="presParOf" srcId="{DE1E5C22-6CE5-4DB8-AA1E-D72B17497F58}" destId="{65738972-9959-4247-AEAB-2E7D596517F9}" srcOrd="0" destOrd="0" presId="urn:microsoft.com/office/officeart/2005/8/layout/chevronAccent+Icon"/>
    <dgm:cxn modelId="{A25F260D-4278-442D-B79F-2C9570B72378}" type="presParOf" srcId="{DE1E5C22-6CE5-4DB8-AA1E-D72B17497F58}" destId="{DB781BA2-28FA-4074-ABD5-611458AF17EC}" srcOrd="1" destOrd="0" presId="urn:microsoft.com/office/officeart/2005/8/layout/chevronAccent+Icon"/>
    <dgm:cxn modelId="{5478B449-E255-48DA-8298-E7AC7AA9FD22}" type="presParOf" srcId="{C4162FD4-5C5A-4023-A2E1-2EBDC51046A7}" destId="{0BAC28C3-A71B-4B1D-8652-2FA05918EC59}" srcOrd="3" destOrd="0" presId="urn:microsoft.com/office/officeart/2005/8/layout/chevronAccent+Icon"/>
    <dgm:cxn modelId="{9035B2D2-AAED-4786-9B77-2BE0360203DF}" type="presParOf" srcId="{C4162FD4-5C5A-4023-A2E1-2EBDC51046A7}" destId="{D9470DEF-9C48-4979-A842-40FD1FCDCFC8}" srcOrd="4" destOrd="0" presId="urn:microsoft.com/office/officeart/2005/8/layout/chevronAccent+Icon"/>
    <dgm:cxn modelId="{A3A20A1D-BCE2-4350-A830-BC5EA2D7B8BE}" type="presParOf" srcId="{D9470DEF-9C48-4979-A842-40FD1FCDCFC8}" destId="{540E3EF9-7051-43FB-8B89-09E6B744DB94}" srcOrd="0" destOrd="0" presId="urn:microsoft.com/office/officeart/2005/8/layout/chevronAccent+Icon"/>
    <dgm:cxn modelId="{049BCBF0-2E67-4B15-BFA5-8538C6657E45}" type="presParOf" srcId="{D9470DEF-9C48-4979-A842-40FD1FCDCFC8}" destId="{4BBE9794-8091-4214-A0F8-4C24CC2B5531}" srcOrd="1" destOrd="0" presId="urn:microsoft.com/office/officeart/2005/8/layout/chevronAccent+Icon"/>
    <dgm:cxn modelId="{757266A4-EE59-4268-88C0-D66498C61233}" type="presParOf" srcId="{C4162FD4-5C5A-4023-A2E1-2EBDC51046A7}" destId="{CD53942E-EC59-47A9-92AA-7224356D326C}" srcOrd="5" destOrd="0" presId="urn:microsoft.com/office/officeart/2005/8/layout/chevronAccent+Icon"/>
    <dgm:cxn modelId="{4EB711B6-D7DB-41CA-8DA6-799F2E4F3105}" type="presParOf" srcId="{C4162FD4-5C5A-4023-A2E1-2EBDC51046A7}" destId="{419814C5-4D19-4E3E-84EA-39845AD4616F}" srcOrd="6" destOrd="0" presId="urn:microsoft.com/office/officeart/2005/8/layout/chevronAccent+Icon"/>
    <dgm:cxn modelId="{48D42D3A-5125-4742-BC45-BB370194B1EF}" type="presParOf" srcId="{419814C5-4D19-4E3E-84EA-39845AD4616F}" destId="{96989A2D-B36D-4C50-9D4E-B0CA614A2462}" srcOrd="0" destOrd="0" presId="urn:microsoft.com/office/officeart/2005/8/layout/chevronAccent+Icon"/>
    <dgm:cxn modelId="{319E0E23-9253-47A4-A6C8-20E94C8339F6}" type="presParOf" srcId="{419814C5-4D19-4E3E-84EA-39845AD4616F}" destId="{E27A828C-B803-4264-9B98-BD58F1261831}" srcOrd="1" destOrd="0" presId="urn:microsoft.com/office/officeart/2005/8/layout/chevronAccent+Icon"/>
    <dgm:cxn modelId="{EB18015F-E65E-4763-B395-05469D148944}" type="presParOf" srcId="{C4162FD4-5C5A-4023-A2E1-2EBDC51046A7}" destId="{72AEEB29-365D-435D-9EFD-BCD867E1A46F}" srcOrd="7" destOrd="0" presId="urn:microsoft.com/office/officeart/2005/8/layout/chevronAccent+Icon"/>
    <dgm:cxn modelId="{5B906697-A9FE-40C5-B6C0-7F4C42B7BBBE}" type="presParOf" srcId="{C4162FD4-5C5A-4023-A2E1-2EBDC51046A7}" destId="{44E1EA1B-5F23-4089-923A-1255F04C7BA4}" srcOrd="8" destOrd="0" presId="urn:microsoft.com/office/officeart/2005/8/layout/chevronAccent+Icon"/>
    <dgm:cxn modelId="{4061CECF-B89E-40BA-892A-D84B7CB14BE9}" type="presParOf" srcId="{44E1EA1B-5F23-4089-923A-1255F04C7BA4}" destId="{C885D77B-176B-4084-A2B4-16645E7870E4}" srcOrd="0" destOrd="0" presId="urn:microsoft.com/office/officeart/2005/8/layout/chevronAccent+Icon"/>
    <dgm:cxn modelId="{55A86292-93D2-4E1A-933E-C16AC619474A}" type="presParOf" srcId="{44E1EA1B-5F23-4089-923A-1255F04C7BA4}" destId="{D4824878-D1C3-447A-ADC0-2D2EE5624911}" srcOrd="1" destOrd="0" presId="urn:microsoft.com/office/officeart/2005/8/layout/chevronAccent+Icon"/>
    <dgm:cxn modelId="{2BECA382-C392-41D1-B1F1-C3EB22E3541F}" type="presParOf" srcId="{C4162FD4-5C5A-4023-A2E1-2EBDC51046A7}" destId="{F4E495C3-CE0B-4797-A583-2569CFF6F087}" srcOrd="9" destOrd="0" presId="urn:microsoft.com/office/officeart/2005/8/layout/chevronAccent+Icon"/>
    <dgm:cxn modelId="{12724BB6-87E0-47CB-A21F-65326C532EFE}" type="presParOf" srcId="{C4162FD4-5C5A-4023-A2E1-2EBDC51046A7}" destId="{945F5CCA-C14C-4A9F-94EE-6461D9205668}" srcOrd="10" destOrd="0" presId="urn:microsoft.com/office/officeart/2005/8/layout/chevronAccent+Icon"/>
    <dgm:cxn modelId="{5D81A193-5690-46B1-BB18-17B0901ACAED}" type="presParOf" srcId="{945F5CCA-C14C-4A9F-94EE-6461D9205668}" destId="{DD98A936-3EBD-4A5D-8D24-18B2C52D93CD}" srcOrd="0" destOrd="0" presId="urn:microsoft.com/office/officeart/2005/8/layout/chevronAccent+Icon"/>
    <dgm:cxn modelId="{6A3B1A69-801F-49A4-BAB5-C2CA9486749E}" type="presParOf" srcId="{945F5CCA-C14C-4A9F-94EE-6461D9205668}" destId="{74FDC55D-E012-4664-9952-C80B29B3D372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AA965-B93C-4B02-B9A7-163920E7F28E}">
      <dsp:nvSpPr>
        <dsp:cNvPr id="0" name=""/>
        <dsp:cNvSpPr/>
      </dsp:nvSpPr>
      <dsp:spPr>
        <a:xfrm>
          <a:off x="1649" y="796469"/>
          <a:ext cx="1963188" cy="159739"/>
        </a:xfrm>
        <a:prstGeom prst="rect">
          <a:avLst/>
        </a:prstGeom>
        <a:solidFill>
          <a:srgbClr val="8360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7A8E2E-4F61-47D0-ABC1-DFB5B756E108}">
      <dsp:nvSpPr>
        <dsp:cNvPr id="0" name=""/>
        <dsp:cNvSpPr/>
      </dsp:nvSpPr>
      <dsp:spPr>
        <a:xfrm>
          <a:off x="464396" y="446240"/>
          <a:ext cx="1534601" cy="11140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E9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8/1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Common Application Open</a:t>
          </a:r>
        </a:p>
      </dsp:txBody>
      <dsp:txXfrm>
        <a:off x="497026" y="478870"/>
        <a:ext cx="1469341" cy="1048799"/>
      </dsp:txXfrm>
    </dsp:sp>
    <dsp:sp modelId="{65738972-9959-4247-AEAB-2E7D596517F9}">
      <dsp:nvSpPr>
        <dsp:cNvPr id="0" name=""/>
        <dsp:cNvSpPr/>
      </dsp:nvSpPr>
      <dsp:spPr>
        <a:xfrm>
          <a:off x="2039919" y="796469"/>
          <a:ext cx="1963188" cy="159739"/>
        </a:xfrm>
        <a:prstGeom prst="rect">
          <a:avLst/>
        </a:prstGeom>
        <a:solidFill>
          <a:srgbClr val="8360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81BA2-28FA-4074-ABD5-611458AF17EC}">
      <dsp:nvSpPr>
        <dsp:cNvPr id="0" name=""/>
        <dsp:cNvSpPr/>
      </dsp:nvSpPr>
      <dsp:spPr>
        <a:xfrm>
          <a:off x="2502667" y="446240"/>
          <a:ext cx="1534601" cy="11140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E9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9/15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College of Idaho Application Open</a:t>
          </a:r>
        </a:p>
      </dsp:txBody>
      <dsp:txXfrm>
        <a:off x="2535297" y="478870"/>
        <a:ext cx="1469341" cy="1048799"/>
      </dsp:txXfrm>
    </dsp:sp>
    <dsp:sp modelId="{540E3EF9-7051-43FB-8B89-09E6B744DB94}">
      <dsp:nvSpPr>
        <dsp:cNvPr id="0" name=""/>
        <dsp:cNvSpPr/>
      </dsp:nvSpPr>
      <dsp:spPr>
        <a:xfrm>
          <a:off x="4078190" y="796469"/>
          <a:ext cx="1963188" cy="159739"/>
        </a:xfrm>
        <a:prstGeom prst="rect">
          <a:avLst/>
        </a:prstGeom>
        <a:solidFill>
          <a:srgbClr val="8360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BE9794-8091-4214-A0F8-4C24CC2B5531}">
      <dsp:nvSpPr>
        <dsp:cNvPr id="0" name=""/>
        <dsp:cNvSpPr/>
      </dsp:nvSpPr>
      <dsp:spPr>
        <a:xfrm>
          <a:off x="4540937" y="446240"/>
          <a:ext cx="1534601" cy="11140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E9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10/1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FAFSA Submission Open</a:t>
          </a:r>
        </a:p>
      </dsp:txBody>
      <dsp:txXfrm>
        <a:off x="4573567" y="478870"/>
        <a:ext cx="1469341" cy="1048799"/>
      </dsp:txXfrm>
    </dsp:sp>
    <dsp:sp modelId="{96989A2D-B36D-4C50-9D4E-B0CA614A2462}">
      <dsp:nvSpPr>
        <dsp:cNvPr id="0" name=""/>
        <dsp:cNvSpPr/>
      </dsp:nvSpPr>
      <dsp:spPr>
        <a:xfrm>
          <a:off x="6116460" y="796469"/>
          <a:ext cx="1963188" cy="159739"/>
        </a:xfrm>
        <a:prstGeom prst="rect">
          <a:avLst/>
        </a:prstGeom>
        <a:solidFill>
          <a:srgbClr val="8360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A828C-B803-4264-9B98-BD58F1261831}">
      <dsp:nvSpPr>
        <dsp:cNvPr id="0" name=""/>
        <dsp:cNvSpPr/>
      </dsp:nvSpPr>
      <dsp:spPr>
        <a:xfrm>
          <a:off x="6579208" y="446240"/>
          <a:ext cx="1534601" cy="11140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E9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11/15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Early Action I Deadline</a:t>
          </a:r>
        </a:p>
      </dsp:txBody>
      <dsp:txXfrm>
        <a:off x="6611838" y="478870"/>
        <a:ext cx="1469341" cy="1048799"/>
      </dsp:txXfrm>
    </dsp:sp>
    <dsp:sp modelId="{C885D77B-176B-4084-A2B4-16645E7870E4}">
      <dsp:nvSpPr>
        <dsp:cNvPr id="0" name=""/>
        <dsp:cNvSpPr/>
      </dsp:nvSpPr>
      <dsp:spPr>
        <a:xfrm>
          <a:off x="8154731" y="796469"/>
          <a:ext cx="1963188" cy="159739"/>
        </a:xfrm>
        <a:prstGeom prst="rect">
          <a:avLst/>
        </a:prstGeom>
        <a:solidFill>
          <a:srgbClr val="8360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24878-D1C3-447A-ADC0-2D2EE5624911}">
      <dsp:nvSpPr>
        <dsp:cNvPr id="0" name=""/>
        <dsp:cNvSpPr/>
      </dsp:nvSpPr>
      <dsp:spPr>
        <a:xfrm>
          <a:off x="8617478" y="446240"/>
          <a:ext cx="1534601" cy="11140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E9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2/8 - 2/19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Kathryn Albertson Scholarship Competition</a:t>
          </a:r>
        </a:p>
      </dsp:txBody>
      <dsp:txXfrm>
        <a:off x="8650108" y="478870"/>
        <a:ext cx="1469341" cy="1048799"/>
      </dsp:txXfrm>
    </dsp:sp>
    <dsp:sp modelId="{DD98A936-3EBD-4A5D-8D24-18B2C52D93CD}">
      <dsp:nvSpPr>
        <dsp:cNvPr id="0" name=""/>
        <dsp:cNvSpPr/>
      </dsp:nvSpPr>
      <dsp:spPr>
        <a:xfrm>
          <a:off x="10193001" y="796469"/>
          <a:ext cx="1963188" cy="159739"/>
        </a:xfrm>
        <a:prstGeom prst="rect">
          <a:avLst/>
        </a:prstGeom>
        <a:solidFill>
          <a:srgbClr val="8360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DC55D-E012-4664-9952-C80B29B3D372}">
      <dsp:nvSpPr>
        <dsp:cNvPr id="0" name=""/>
        <dsp:cNvSpPr/>
      </dsp:nvSpPr>
      <dsp:spPr>
        <a:xfrm>
          <a:off x="10655749" y="446240"/>
          <a:ext cx="1534601" cy="11140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E9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2/15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Regular Action Deadline</a:t>
          </a:r>
        </a:p>
      </dsp:txBody>
      <dsp:txXfrm>
        <a:off x="10688379" y="478870"/>
        <a:ext cx="1469341" cy="1048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65C9B-D94E-4596-8802-3443DB558AED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127AC-56A7-489E-8F79-F7F0B3C46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58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3A036-1CB5-4051-813C-B7EF204CFE30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4BD8A-0FA0-4640-966B-925D4ADF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3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1362" y="1041400"/>
            <a:ext cx="9144000" cy="2387600"/>
          </a:xfrm>
        </p:spPr>
        <p:txBody>
          <a:bodyPr anchor="b"/>
          <a:lstStyle>
            <a:lvl1pPr algn="l">
              <a:defRPr sz="6000" baseline="0">
                <a:solidFill>
                  <a:srgbClr val="FFE92A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TITLE </a:t>
            </a:r>
          </a:p>
        </p:txBody>
      </p:sp>
    </p:spTree>
    <p:extLst>
      <p:ext uri="{BB962C8B-B14F-4D97-AF65-F5344CB8AC3E}">
        <p14:creationId xmlns:p14="http://schemas.microsoft.com/office/powerpoint/2010/main" val="384957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3526" cy="685714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2465" y="670697"/>
            <a:ext cx="2603157" cy="2387600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rgbClr val="FFE92A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TITLE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27413" y="669925"/>
            <a:ext cx="8493125" cy="591185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491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53" y="6064001"/>
            <a:ext cx="2008003" cy="46407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2465" y="670697"/>
            <a:ext cx="2603157" cy="2387600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rgbClr val="FFE92A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TITLE 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27413" y="669925"/>
            <a:ext cx="8493125" cy="591185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54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53" y="6064001"/>
            <a:ext cx="2008003" cy="46407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362465" y="670697"/>
            <a:ext cx="260315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FFE92A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EDIT TITLE </a:t>
            </a:r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427413" y="669925"/>
            <a:ext cx="8493125" cy="591185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074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84C74-79FC-44CE-9654-52EAC5EEA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0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collegeofidaho.edu/covid-19-update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QjgpW_XWc8" TargetMode="External"/><Relationship Id="rId4" Type="http://schemas.openxmlformats.org/officeDocument/2006/relationships/hyperlink" Target="http://www.collegeofidaho.edu/admission-aid/virtual-experienc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mailto:jkrulac@collegeofidaho.ed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S7lcM4xDs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hAOu0jWyb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6BB31A-BD99-439C-83FD-82DF0F140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361" y="1041400"/>
            <a:ext cx="10960161" cy="3555652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7300" dirty="0">
                <a:ln w="28575">
                  <a:solidFill>
                    <a:srgbClr val="FFE92A"/>
                  </a:solidFill>
                </a:ln>
                <a:noFill/>
                <a:latin typeface="Arial Black"/>
              </a:rPr>
              <a:t>All About Admission At</a:t>
            </a:r>
            <a:br>
              <a:rPr lang="en-US" sz="6600" dirty="0"/>
            </a:br>
            <a:r>
              <a:rPr lang="en-US" sz="8200" dirty="0">
                <a:latin typeface="Arial Black"/>
              </a:rPr>
              <a:t>The College of Idaho</a:t>
            </a:r>
          </a:p>
        </p:txBody>
      </p:sp>
    </p:spTree>
    <p:extLst>
      <p:ext uri="{BB962C8B-B14F-4D97-AF65-F5344CB8AC3E}">
        <p14:creationId xmlns:p14="http://schemas.microsoft.com/office/powerpoint/2010/main" val="310574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CB35-E256-4C42-ADDB-2F6470E9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670697"/>
            <a:ext cx="2720977" cy="1771878"/>
          </a:xfrm>
        </p:spPr>
        <p:txBody>
          <a:bodyPr>
            <a:normAutofit/>
          </a:bodyPr>
          <a:lstStyle/>
          <a:p>
            <a:r>
              <a:rPr lang="en-US" sz="3400" dirty="0"/>
              <a:t>Admission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EDE08-861C-4DE1-A928-BA80F3CED6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9955" y="678601"/>
            <a:ext cx="5583225" cy="2064397"/>
          </a:xfrm>
        </p:spPr>
        <p:txBody>
          <a:bodyPr>
            <a:normAutofit fontScale="62500" lnSpcReduction="20000"/>
          </a:bodyPr>
          <a:lstStyle/>
          <a:p>
            <a:r>
              <a:rPr lang="en-US" sz="2900" b="1" dirty="0">
                <a:solidFill>
                  <a:srgbClr val="836086"/>
                </a:solidFill>
              </a:rPr>
              <a:t>The College of Idaho accepts </a:t>
            </a:r>
            <a:r>
              <a:rPr lang="en-US" sz="2900" b="1" u="sng" dirty="0">
                <a:solidFill>
                  <a:srgbClr val="836086"/>
                </a:solidFill>
              </a:rPr>
              <a:t>three</a:t>
            </a:r>
            <a:r>
              <a:rPr lang="en-US" sz="2900" b="1" dirty="0">
                <a:solidFill>
                  <a:srgbClr val="836086"/>
                </a:solidFill>
              </a:rPr>
              <a:t> applications:</a:t>
            </a:r>
          </a:p>
          <a:p>
            <a:pPr lvl="1"/>
            <a:r>
              <a:rPr lang="en-US" sz="2600" dirty="0"/>
              <a:t>Apply Idaho Application (Idaho Students Only)</a:t>
            </a:r>
          </a:p>
          <a:p>
            <a:pPr lvl="1"/>
            <a:r>
              <a:rPr lang="en-US" sz="2600" dirty="0"/>
              <a:t>The Common Application</a:t>
            </a:r>
          </a:p>
          <a:p>
            <a:pPr lvl="1"/>
            <a:r>
              <a:rPr lang="en-US" sz="2600" dirty="0"/>
              <a:t>The College of Idaho Application</a:t>
            </a:r>
          </a:p>
          <a:p>
            <a:pPr marL="457200" lvl="1" indent="0">
              <a:buNone/>
            </a:pPr>
            <a:r>
              <a:rPr lang="en-US" sz="2600" dirty="0"/>
              <a:t> </a:t>
            </a:r>
          </a:p>
          <a:p>
            <a:r>
              <a:rPr lang="en-US" sz="2900" b="1" dirty="0">
                <a:solidFill>
                  <a:srgbClr val="836086"/>
                </a:solidFill>
              </a:rPr>
              <a:t>Required Additional Materials</a:t>
            </a:r>
          </a:p>
          <a:p>
            <a:pPr lvl="1"/>
            <a:r>
              <a:rPr lang="en-US" sz="2600" dirty="0"/>
              <a:t>High School Transcript</a:t>
            </a:r>
          </a:p>
          <a:p>
            <a:pPr lvl="1"/>
            <a:r>
              <a:rPr lang="en-US" sz="2600" dirty="0"/>
              <a:t>Standardized Test Score -OR- Test Optional Responses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5A8432-8225-474E-8089-FADC57BDDB61}"/>
              </a:ext>
            </a:extLst>
          </p:cNvPr>
          <p:cNvSpPr/>
          <p:nvPr/>
        </p:nvSpPr>
        <p:spPr>
          <a:xfrm>
            <a:off x="3329956" y="172161"/>
            <a:ext cx="410791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83608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How to Apply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8360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051C87-7C3F-4480-B676-4FCA4C94F9DE}"/>
              </a:ext>
            </a:extLst>
          </p:cNvPr>
          <p:cNvSpPr txBox="1">
            <a:spLocks/>
          </p:cNvSpPr>
          <p:nvPr/>
        </p:nvSpPr>
        <p:spPr>
          <a:xfrm>
            <a:off x="3329956" y="3306726"/>
            <a:ext cx="5583224" cy="3626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3608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Incoming Student Academic Profile: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</a:rPr>
              <a:t>Average incoming GPA: 3.7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</a:rPr>
              <a:t>Average incoming ACT: 24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US" sz="500" dirty="0">
              <a:solidFill>
                <a:prstClr val="black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836086"/>
                </a:solidFill>
              </a:rPr>
              <a:t>About Admissions: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</a:rPr>
              <a:t>The College of Idaho takes a </a:t>
            </a:r>
            <a:r>
              <a:rPr lang="en-US" sz="1600" b="1" dirty="0">
                <a:solidFill>
                  <a:prstClr val="black"/>
                </a:solidFill>
              </a:rPr>
              <a:t>holistic</a:t>
            </a:r>
            <a:r>
              <a:rPr lang="en-US" sz="1600" dirty="0">
                <a:solidFill>
                  <a:prstClr val="black"/>
                </a:solidFill>
              </a:rPr>
              <a:t> approach to admission.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</a:rPr>
              <a:t>Outside of GPA, the college can consider other factors including:</a:t>
            </a:r>
          </a:p>
          <a:p>
            <a:pPr lvl="2"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</a:rPr>
              <a:t>Test Scores or Writing Samples</a:t>
            </a:r>
          </a:p>
          <a:p>
            <a:pPr lvl="2"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</a:rPr>
              <a:t>Course Selection and Rigor</a:t>
            </a:r>
          </a:p>
          <a:p>
            <a:pPr lvl="2"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</a:rPr>
              <a:t>Extra-Curricular Involvement</a:t>
            </a:r>
          </a:p>
          <a:p>
            <a:pPr lvl="2">
              <a:spcBef>
                <a:spcPts val="0"/>
              </a:spcBef>
              <a:defRPr/>
            </a:pPr>
            <a:r>
              <a:rPr lang="en-US" sz="1400" dirty="0">
                <a:solidFill>
                  <a:prstClr val="black"/>
                </a:solidFill>
              </a:rPr>
              <a:t>Other Extenuating Circumstances.  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</a:rPr>
              <a:t>Work with your admission counselor for any questions regarding admission requirements.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DCADD2-DC18-482C-A24A-BDEBF76818A0}"/>
              </a:ext>
            </a:extLst>
          </p:cNvPr>
          <p:cNvSpPr/>
          <p:nvPr/>
        </p:nvSpPr>
        <p:spPr>
          <a:xfrm>
            <a:off x="8976986" y="160506"/>
            <a:ext cx="3044757" cy="6536987"/>
          </a:xfrm>
          <a:prstGeom prst="rect">
            <a:avLst/>
          </a:prstGeom>
          <a:blipFill>
            <a:blip r:embed="rId2"/>
            <a:srcRect/>
            <a:stretch>
              <a:fillRect l="-26448" t="-74" r="-30562" b="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A51E4-72F9-4A33-87BB-3C37FA3DBF44}"/>
              </a:ext>
            </a:extLst>
          </p:cNvPr>
          <p:cNvSpPr/>
          <p:nvPr/>
        </p:nvSpPr>
        <p:spPr>
          <a:xfrm>
            <a:off x="3329955" y="2860561"/>
            <a:ext cx="5463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83608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Admission Requirements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8360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85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D2DBF21A-3698-4FE6-A0D3-73B5B94B0285}"/>
              </a:ext>
            </a:extLst>
          </p:cNvPr>
          <p:cNvSpPr/>
          <p:nvPr/>
        </p:nvSpPr>
        <p:spPr>
          <a:xfrm rot="5400000">
            <a:off x="5092729" y="-4734566"/>
            <a:ext cx="2006540" cy="11838900"/>
          </a:xfrm>
          <a:prstGeom prst="rect">
            <a:avLst/>
          </a:prstGeom>
          <a:solidFill>
            <a:srgbClr val="83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891027-0F02-46E5-8B97-CA50F9B6A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185" y="995514"/>
            <a:ext cx="5746864" cy="1056787"/>
          </a:xfrm>
        </p:spPr>
        <p:txBody>
          <a:bodyPr>
            <a:noAutofit/>
          </a:bodyPr>
          <a:lstStyle/>
          <a:p>
            <a:r>
              <a:rPr lang="en-US" dirty="0"/>
              <a:t>Dates to Remember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F8F98A7-F56D-445A-B875-C71EE4158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993888"/>
              </p:ext>
            </p:extLst>
          </p:nvPr>
        </p:nvGraphicFramePr>
        <p:xfrm>
          <a:off x="0" y="2185430"/>
          <a:ext cx="12192000" cy="200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3ABF9B2-31CA-498B-8AA2-9E6D26B589AC}"/>
              </a:ext>
            </a:extLst>
          </p:cNvPr>
          <p:cNvSpPr/>
          <p:nvPr/>
        </p:nvSpPr>
        <p:spPr>
          <a:xfrm>
            <a:off x="3299" y="4749771"/>
            <a:ext cx="1963188" cy="159739"/>
          </a:xfrm>
          <a:prstGeom prst="rect">
            <a:avLst/>
          </a:prstGeom>
          <a:solidFill>
            <a:srgbClr val="83608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48D73E-BC30-4FAF-95D1-9678B705E757}"/>
              </a:ext>
            </a:extLst>
          </p:cNvPr>
          <p:cNvGrpSpPr/>
          <p:nvPr/>
        </p:nvGrpSpPr>
        <p:grpSpPr>
          <a:xfrm>
            <a:off x="466046" y="4399541"/>
            <a:ext cx="1534601" cy="1114059"/>
            <a:chOff x="464396" y="1064336"/>
            <a:chExt cx="1534601" cy="111405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DF79C85-5C48-4769-B45A-642E0A79635B}"/>
                </a:ext>
              </a:extLst>
            </p:cNvPr>
            <p:cNvSpPr/>
            <p:nvPr/>
          </p:nvSpPr>
          <p:spPr>
            <a:xfrm>
              <a:off x="464396" y="1064336"/>
              <a:ext cx="1534601" cy="1114059"/>
            </a:xfrm>
            <a:prstGeom prst="roundRect">
              <a:avLst>
                <a:gd name="adj" fmla="val 10000"/>
              </a:avLst>
            </a:prstGeom>
            <a:ln>
              <a:solidFill>
                <a:srgbClr val="FFE92A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angle: Rounded Corners 5">
              <a:extLst>
                <a:ext uri="{FF2B5EF4-FFF2-40B4-BE49-F238E27FC236}">
                  <a16:creationId xmlns:a16="http://schemas.microsoft.com/office/drawing/2014/main" id="{096B59E7-8921-4A91-B39D-0136680B64C8}"/>
                </a:ext>
              </a:extLst>
            </p:cNvPr>
            <p:cNvSpPr txBox="1"/>
            <p:nvPr/>
          </p:nvSpPr>
          <p:spPr>
            <a:xfrm>
              <a:off x="497026" y="1096966"/>
              <a:ext cx="1469341" cy="104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5/1</a:t>
              </a:r>
              <a:endParaRPr lang="en-US" sz="1400" b="1" kern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Enrollment Deposit Deadline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6816971-D60E-4F71-9AAD-B17E6B29D590}"/>
              </a:ext>
            </a:extLst>
          </p:cNvPr>
          <p:cNvSpPr/>
          <p:nvPr/>
        </p:nvSpPr>
        <p:spPr>
          <a:xfrm>
            <a:off x="2041569" y="4749771"/>
            <a:ext cx="1963188" cy="159739"/>
          </a:xfrm>
          <a:prstGeom prst="rect">
            <a:avLst/>
          </a:prstGeom>
          <a:solidFill>
            <a:srgbClr val="83608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AFDF4F-11E5-42AA-B880-7939B86AC3D2}"/>
              </a:ext>
            </a:extLst>
          </p:cNvPr>
          <p:cNvGrpSpPr/>
          <p:nvPr/>
        </p:nvGrpSpPr>
        <p:grpSpPr>
          <a:xfrm>
            <a:off x="2504317" y="4399541"/>
            <a:ext cx="1534601" cy="1114059"/>
            <a:chOff x="2502667" y="1064336"/>
            <a:chExt cx="1534601" cy="111405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AA9251E-D3CD-4F4F-9B22-1DECE032F602}"/>
                </a:ext>
              </a:extLst>
            </p:cNvPr>
            <p:cNvSpPr/>
            <p:nvPr/>
          </p:nvSpPr>
          <p:spPr>
            <a:xfrm>
              <a:off x="2502667" y="1064336"/>
              <a:ext cx="1534601" cy="1114059"/>
            </a:xfrm>
            <a:prstGeom prst="roundRect">
              <a:avLst>
                <a:gd name="adj" fmla="val 10000"/>
              </a:avLst>
            </a:prstGeom>
            <a:ln>
              <a:solidFill>
                <a:srgbClr val="FFE92A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: Rounded Corners 8">
              <a:extLst>
                <a:ext uri="{FF2B5EF4-FFF2-40B4-BE49-F238E27FC236}">
                  <a16:creationId xmlns:a16="http://schemas.microsoft.com/office/drawing/2014/main" id="{E25CB31F-267D-48A6-9AD8-0A76EDD6C5CE}"/>
                </a:ext>
              </a:extLst>
            </p:cNvPr>
            <p:cNvSpPr txBox="1"/>
            <p:nvPr/>
          </p:nvSpPr>
          <p:spPr>
            <a:xfrm>
              <a:off x="2535297" y="1096966"/>
              <a:ext cx="1469341" cy="104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6/1</a:t>
              </a:r>
            </a:p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Submit housing and class registration forms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9ED0B2D-A226-4213-9736-A420EE2A1BB8}"/>
              </a:ext>
            </a:extLst>
          </p:cNvPr>
          <p:cNvSpPr/>
          <p:nvPr/>
        </p:nvSpPr>
        <p:spPr>
          <a:xfrm>
            <a:off x="4079840" y="4749771"/>
            <a:ext cx="1963188" cy="159739"/>
          </a:xfrm>
          <a:prstGeom prst="rect">
            <a:avLst/>
          </a:prstGeom>
          <a:solidFill>
            <a:srgbClr val="83608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A3B688-60DA-4A19-8855-973ECA103D6C}"/>
              </a:ext>
            </a:extLst>
          </p:cNvPr>
          <p:cNvGrpSpPr/>
          <p:nvPr/>
        </p:nvGrpSpPr>
        <p:grpSpPr>
          <a:xfrm>
            <a:off x="4542587" y="4399541"/>
            <a:ext cx="1534601" cy="1114059"/>
            <a:chOff x="4540937" y="1064336"/>
            <a:chExt cx="1534601" cy="111405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F66EAED-8F9E-41EA-A759-6BA46E000954}"/>
                </a:ext>
              </a:extLst>
            </p:cNvPr>
            <p:cNvSpPr/>
            <p:nvPr/>
          </p:nvSpPr>
          <p:spPr>
            <a:xfrm>
              <a:off x="4540937" y="1064336"/>
              <a:ext cx="1534601" cy="1114059"/>
            </a:xfrm>
            <a:prstGeom prst="roundRect">
              <a:avLst>
                <a:gd name="adj" fmla="val 10000"/>
              </a:avLst>
            </a:prstGeom>
            <a:ln>
              <a:solidFill>
                <a:srgbClr val="FFE92A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ctangle: Rounded Corners 11">
              <a:extLst>
                <a:ext uri="{FF2B5EF4-FFF2-40B4-BE49-F238E27FC236}">
                  <a16:creationId xmlns:a16="http://schemas.microsoft.com/office/drawing/2014/main" id="{B6438E33-887C-4798-8435-E2E6712E32BA}"/>
                </a:ext>
              </a:extLst>
            </p:cNvPr>
            <p:cNvSpPr txBox="1"/>
            <p:nvPr/>
          </p:nvSpPr>
          <p:spPr>
            <a:xfrm>
              <a:off x="4573567" y="1096966"/>
              <a:ext cx="1469341" cy="104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7/15 </a:t>
              </a:r>
            </a:p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Schedules Released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04297DE-8DD7-41BF-8622-A4933314F406}"/>
              </a:ext>
            </a:extLst>
          </p:cNvPr>
          <p:cNvSpPr/>
          <p:nvPr/>
        </p:nvSpPr>
        <p:spPr>
          <a:xfrm>
            <a:off x="6118110" y="4749771"/>
            <a:ext cx="1963188" cy="159739"/>
          </a:xfrm>
          <a:prstGeom prst="rect">
            <a:avLst/>
          </a:prstGeom>
          <a:solidFill>
            <a:srgbClr val="83608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83660C-0003-4F32-88A1-82E52AFD6891}"/>
              </a:ext>
            </a:extLst>
          </p:cNvPr>
          <p:cNvGrpSpPr/>
          <p:nvPr/>
        </p:nvGrpSpPr>
        <p:grpSpPr>
          <a:xfrm>
            <a:off x="6580858" y="4399541"/>
            <a:ext cx="1534601" cy="1114059"/>
            <a:chOff x="6579208" y="1064336"/>
            <a:chExt cx="1534601" cy="111405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6E4A778-AAF3-48E7-9CF9-4FEC62C76754}"/>
                </a:ext>
              </a:extLst>
            </p:cNvPr>
            <p:cNvSpPr/>
            <p:nvPr/>
          </p:nvSpPr>
          <p:spPr>
            <a:xfrm>
              <a:off x="6579208" y="1064336"/>
              <a:ext cx="1534601" cy="1114059"/>
            </a:xfrm>
            <a:prstGeom prst="roundRect">
              <a:avLst>
                <a:gd name="adj" fmla="val 10000"/>
              </a:avLst>
            </a:prstGeom>
            <a:ln>
              <a:solidFill>
                <a:srgbClr val="FFE92A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: Rounded Corners 14">
              <a:extLst>
                <a:ext uri="{FF2B5EF4-FFF2-40B4-BE49-F238E27FC236}">
                  <a16:creationId xmlns:a16="http://schemas.microsoft.com/office/drawing/2014/main" id="{D81D090C-DF18-4399-B116-A8E95774FF7C}"/>
                </a:ext>
              </a:extLst>
            </p:cNvPr>
            <p:cNvSpPr txBox="1"/>
            <p:nvPr/>
          </p:nvSpPr>
          <p:spPr>
            <a:xfrm>
              <a:off x="6611838" y="1096966"/>
              <a:ext cx="1469341" cy="104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7/15</a:t>
              </a:r>
            </a:p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 Accept Financial Aid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E9268E4-1CB1-4CCA-95ED-6605C0EAA3BF}"/>
              </a:ext>
            </a:extLst>
          </p:cNvPr>
          <p:cNvSpPr/>
          <p:nvPr/>
        </p:nvSpPr>
        <p:spPr>
          <a:xfrm>
            <a:off x="8156381" y="4749771"/>
            <a:ext cx="1963188" cy="159739"/>
          </a:xfrm>
          <a:prstGeom prst="rect">
            <a:avLst/>
          </a:prstGeom>
          <a:solidFill>
            <a:srgbClr val="83608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5E6BE7-3C35-4C3C-ADE4-5341CFC61B02}"/>
              </a:ext>
            </a:extLst>
          </p:cNvPr>
          <p:cNvGrpSpPr/>
          <p:nvPr/>
        </p:nvGrpSpPr>
        <p:grpSpPr>
          <a:xfrm>
            <a:off x="8619128" y="4399541"/>
            <a:ext cx="1534601" cy="1114059"/>
            <a:chOff x="8617478" y="1064336"/>
            <a:chExt cx="1534601" cy="111405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0CC156D-3625-4941-8BDF-FCDEFA3B0E9F}"/>
                </a:ext>
              </a:extLst>
            </p:cNvPr>
            <p:cNvSpPr/>
            <p:nvPr/>
          </p:nvSpPr>
          <p:spPr>
            <a:xfrm>
              <a:off x="8617478" y="1064336"/>
              <a:ext cx="1534601" cy="1114059"/>
            </a:xfrm>
            <a:prstGeom prst="roundRect">
              <a:avLst>
                <a:gd name="adj" fmla="val 10000"/>
              </a:avLst>
            </a:prstGeom>
            <a:ln>
              <a:solidFill>
                <a:srgbClr val="FFE92A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angle: Rounded Corners 17">
              <a:extLst>
                <a:ext uri="{FF2B5EF4-FFF2-40B4-BE49-F238E27FC236}">
                  <a16:creationId xmlns:a16="http://schemas.microsoft.com/office/drawing/2014/main" id="{440BAF20-125D-4F45-8262-F1DDACA31455}"/>
                </a:ext>
              </a:extLst>
            </p:cNvPr>
            <p:cNvSpPr txBox="1"/>
            <p:nvPr/>
          </p:nvSpPr>
          <p:spPr>
            <a:xfrm>
              <a:off x="8650108" y="1096966"/>
              <a:ext cx="1469341" cy="104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lang="en-US" sz="1400" b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/20 </a:t>
              </a:r>
            </a:p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Move in!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F5DD840-5BAB-46F5-AA69-9DD59040A65A}"/>
              </a:ext>
            </a:extLst>
          </p:cNvPr>
          <p:cNvSpPr/>
          <p:nvPr/>
        </p:nvSpPr>
        <p:spPr>
          <a:xfrm>
            <a:off x="10194651" y="4749771"/>
            <a:ext cx="1963188" cy="159739"/>
          </a:xfrm>
          <a:prstGeom prst="rect">
            <a:avLst/>
          </a:prstGeom>
          <a:solidFill>
            <a:srgbClr val="83608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DDBAE-0053-4593-A36C-1FFE7F43F005}"/>
              </a:ext>
            </a:extLst>
          </p:cNvPr>
          <p:cNvGrpSpPr/>
          <p:nvPr/>
        </p:nvGrpSpPr>
        <p:grpSpPr>
          <a:xfrm>
            <a:off x="10657399" y="4399541"/>
            <a:ext cx="1534601" cy="1114059"/>
            <a:chOff x="10655749" y="1064336"/>
            <a:chExt cx="1534601" cy="11140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7E4F80B-A759-43F4-99C9-27AC7F8D4D5D}"/>
                </a:ext>
              </a:extLst>
            </p:cNvPr>
            <p:cNvSpPr/>
            <p:nvPr/>
          </p:nvSpPr>
          <p:spPr>
            <a:xfrm>
              <a:off x="10655749" y="1064336"/>
              <a:ext cx="1534601" cy="1114059"/>
            </a:xfrm>
            <a:prstGeom prst="roundRect">
              <a:avLst>
                <a:gd name="adj" fmla="val 10000"/>
              </a:avLst>
            </a:prstGeom>
            <a:ln>
              <a:solidFill>
                <a:srgbClr val="FFE92A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: Rounded Corners 20">
              <a:extLst>
                <a:ext uri="{FF2B5EF4-FFF2-40B4-BE49-F238E27FC236}">
                  <a16:creationId xmlns:a16="http://schemas.microsoft.com/office/drawing/2014/main" id="{0C699296-29CA-48AE-98D3-FDE4A3B0B524}"/>
                </a:ext>
              </a:extLst>
            </p:cNvPr>
            <p:cNvSpPr txBox="1"/>
            <p:nvPr/>
          </p:nvSpPr>
          <p:spPr>
            <a:xfrm>
              <a:off x="10688379" y="1096966"/>
              <a:ext cx="1469341" cy="104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1" dirty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lang="en-US" sz="1300" b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/25 </a:t>
              </a:r>
            </a:p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First day of 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078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6E09-BC6F-46E2-A154-9D2E064FC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77" y="670697"/>
            <a:ext cx="2718148" cy="2387600"/>
          </a:xfrm>
        </p:spPr>
        <p:txBody>
          <a:bodyPr>
            <a:normAutofit/>
          </a:bodyPr>
          <a:lstStyle/>
          <a:p>
            <a:r>
              <a:rPr lang="en-US" dirty="0"/>
              <a:t>Visit Campus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51D1B-2B45-4D54-B53B-66FD9CAC17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7413" y="350728"/>
            <a:ext cx="5328279" cy="634778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836086"/>
                </a:solidFill>
                <a:latin typeface="Cambria"/>
                <a:ea typeface="Cambria"/>
              </a:rPr>
              <a:t>Individual on-campus visits throughout the year: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200" u="sng" dirty="0">
                <a:solidFill>
                  <a:srgbClr val="836086"/>
                </a:solidFill>
                <a:latin typeface="Cambria"/>
                <a:ea typeface="Cambria"/>
              </a:rPr>
              <a:t>collegeofidaho.edu/visit </a:t>
            </a:r>
            <a:endParaRPr lang="en-US" sz="2200" u="sng" dirty="0">
              <a:solidFill>
                <a:srgbClr val="836086"/>
              </a:solidFill>
            </a:endParaRPr>
          </a:p>
          <a:p>
            <a:endParaRPr lang="en-US" sz="1600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836086"/>
                </a:solidFill>
                <a:latin typeface="Cambria"/>
                <a:ea typeface="Cambria"/>
              </a:rPr>
              <a:t>Fall Discovery Days</a:t>
            </a:r>
            <a:r>
              <a:rPr lang="en-US" dirty="0">
                <a:solidFill>
                  <a:srgbClr val="836086"/>
                </a:solidFill>
                <a:latin typeface="Cambria"/>
                <a:ea typeface="Cambria"/>
              </a:rPr>
              <a:t>: </a:t>
            </a:r>
            <a:r>
              <a:rPr lang="en-US" dirty="0">
                <a:latin typeface="Cambria"/>
                <a:ea typeface="Cambria"/>
              </a:rPr>
              <a:t>On-campus events</a:t>
            </a:r>
            <a:endParaRPr lang="en-US" dirty="0">
              <a:ea typeface="Cambria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/>
                <a:ea typeface="Cambria"/>
              </a:rPr>
              <a:t>September 19</a:t>
            </a:r>
            <a:r>
              <a:rPr lang="en-US" baseline="30000" dirty="0">
                <a:latin typeface="Cambria"/>
                <a:ea typeface="Cambria"/>
              </a:rPr>
              <a:t>th</a:t>
            </a:r>
            <a:r>
              <a:rPr lang="en-US" dirty="0">
                <a:latin typeface="Cambria"/>
                <a:ea typeface="Cambria"/>
              </a:rPr>
              <a:t> </a:t>
            </a:r>
            <a:endParaRPr lang="en-US" dirty="0">
              <a:ea typeface="Cambria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/>
                <a:ea typeface="Cambria"/>
              </a:rPr>
              <a:t>October 3</a:t>
            </a:r>
            <a:r>
              <a:rPr lang="en-US" baseline="30000" dirty="0">
                <a:latin typeface="Cambria"/>
                <a:ea typeface="Cambria"/>
              </a:rPr>
              <a:t>rd</a:t>
            </a:r>
            <a:r>
              <a:rPr lang="en-US" dirty="0">
                <a:latin typeface="Cambria"/>
                <a:ea typeface="Cambria"/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a typeface="Cambria"/>
              </a:rPr>
              <a:t>October 17</a:t>
            </a:r>
            <a:r>
              <a:rPr lang="en-US" baseline="30000" dirty="0">
                <a:ea typeface="Cambria"/>
              </a:rPr>
              <a:t>th</a:t>
            </a:r>
            <a:r>
              <a:rPr lang="en-US" dirty="0">
                <a:ea typeface="Cambria"/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Cambria"/>
                <a:ea typeface="Cambria"/>
              </a:rPr>
              <a:t>November 7</a:t>
            </a:r>
            <a:r>
              <a:rPr lang="en-US" baseline="30000" dirty="0">
                <a:latin typeface="Cambria"/>
                <a:ea typeface="Cambria"/>
              </a:rPr>
              <a:t>th</a:t>
            </a:r>
            <a:r>
              <a:rPr lang="en-US" dirty="0">
                <a:latin typeface="Cambria"/>
                <a:ea typeface="Cambria"/>
              </a:rPr>
              <a:t> </a:t>
            </a:r>
            <a:endParaRPr lang="en-US" dirty="0">
              <a:ea typeface="Cambria" panose="02040503050406030204" pitchFamily="18" charset="0"/>
            </a:endParaRPr>
          </a:p>
          <a:p>
            <a:endParaRPr lang="en-US" sz="1800" dirty="0"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836086"/>
                </a:solidFill>
                <a:latin typeface="Cambria"/>
                <a:ea typeface="Cambria"/>
              </a:rPr>
              <a:t>Daily Virtual Visits: </a:t>
            </a:r>
            <a:r>
              <a:rPr lang="en-US" sz="2000" u="sng" dirty="0">
                <a:solidFill>
                  <a:srgbClr val="836086"/>
                </a:solidFill>
                <a:latin typeface="Cambria"/>
                <a:ea typeface="Cambria"/>
              </a:rPr>
              <a:t>apply.collegeofidaho.edu/portal/virtualvisits</a:t>
            </a:r>
            <a:endParaRPr lang="en-US" sz="2000" u="sng" dirty="0">
              <a:solidFill>
                <a:srgbClr val="836086"/>
              </a:solidFill>
              <a:ea typeface="Cambria"/>
            </a:endParaRPr>
          </a:p>
          <a:p>
            <a:pPr lvl="1">
              <a:lnSpc>
                <a:spcPct val="120000"/>
              </a:lnSpc>
            </a:pPr>
            <a:r>
              <a:rPr lang="en-US" dirty="0"/>
              <a:t>Individual Admission Counselor Meeting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Group General Information Session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Current Student Panel Chats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Faculty Panel Chats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15F6E-F65C-4E3B-B533-DBC647CF3137}"/>
              </a:ext>
            </a:extLst>
          </p:cNvPr>
          <p:cNvSpPr/>
          <p:nvPr/>
        </p:nvSpPr>
        <p:spPr>
          <a:xfrm>
            <a:off x="8959621" y="160506"/>
            <a:ext cx="3044757" cy="653698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3849" r="-1038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593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CCABB-B7A7-4550-8EF5-1503F68F38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8123" y="-106326"/>
            <a:ext cx="5315754" cy="669749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sz="1800" b="1" dirty="0">
                <a:solidFill>
                  <a:srgbClr val="836086"/>
                </a:solidFill>
              </a:rPr>
              <a:t>The College of Idaho is working with campus leaders and health experts to continue providing high-quality, engaging educational opportunities while prioritizing the health and safety of the campus community. </a:t>
            </a:r>
          </a:p>
          <a:p>
            <a:pPr>
              <a:spcBef>
                <a:spcPts val="2000"/>
              </a:spcBef>
            </a:pPr>
            <a:r>
              <a:rPr lang="en-US" sz="1800" dirty="0"/>
              <a:t>Classes for fall 2020 are online. COVID Response website: </a:t>
            </a:r>
            <a:r>
              <a:rPr lang="en-US" sz="1800" dirty="0">
                <a:solidFill>
                  <a:srgbClr val="836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https://www.collegeofidaho.edu/covid-19-updates</a:t>
            </a:r>
            <a:endParaRPr lang="en-US" sz="1800" dirty="0">
              <a:solidFill>
                <a:srgbClr val="836086"/>
              </a:solidFill>
            </a:endParaRPr>
          </a:p>
          <a:p>
            <a:pPr>
              <a:spcBef>
                <a:spcPts val="2000"/>
              </a:spcBef>
            </a:pPr>
            <a:r>
              <a:rPr lang="en-US" sz="1800" dirty="0"/>
              <a:t>Students can choose to live on campus or at home. Most rooms on campus will be single rooms. </a:t>
            </a:r>
          </a:p>
          <a:p>
            <a:pPr>
              <a:spcBef>
                <a:spcPts val="2000"/>
              </a:spcBef>
            </a:pPr>
            <a:r>
              <a:rPr lang="en-US" sz="1800" dirty="0"/>
              <a:t>Students living on campus will find a social and support network within their hall. Virtual activities will take place throughout the year with the potential for in-person activities pending improved conditions. </a:t>
            </a:r>
          </a:p>
          <a:p>
            <a:pPr>
              <a:spcBef>
                <a:spcPts val="2000"/>
              </a:spcBef>
            </a:pPr>
            <a:r>
              <a:rPr lang="en-US" sz="1800" dirty="0"/>
              <a:t>Health services and secluded housing for quarantine will be provided on campus. </a:t>
            </a:r>
          </a:p>
          <a:p>
            <a:pPr>
              <a:spcBef>
                <a:spcPts val="2000"/>
              </a:spcBef>
            </a:pPr>
            <a:r>
              <a:rPr lang="en-US" sz="1800" dirty="0"/>
              <a:t>Masks will be required on campus at all times except when alone in a dorm room.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271A6-18AC-4417-AF15-D18572C3D69E}"/>
              </a:ext>
            </a:extLst>
          </p:cNvPr>
          <p:cNvSpPr/>
          <p:nvPr/>
        </p:nvSpPr>
        <p:spPr>
          <a:xfrm>
            <a:off x="8959621" y="160506"/>
            <a:ext cx="3044757" cy="653698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703" r="-1379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ECB6BF-CE97-4DE4-8613-2B919B1BD1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COVID-19</a:t>
            </a:r>
            <a:r>
              <a:rPr lang="en-US" dirty="0"/>
              <a:t> Impacts</a:t>
            </a:r>
          </a:p>
        </p:txBody>
      </p:sp>
    </p:spTree>
    <p:extLst>
      <p:ext uri="{BB962C8B-B14F-4D97-AF65-F5344CB8AC3E}">
        <p14:creationId xmlns:p14="http://schemas.microsoft.com/office/powerpoint/2010/main" val="256433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1A53-30F5-46BA-9CCA-469627F8B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109" y="319823"/>
            <a:ext cx="2603157" cy="2387600"/>
          </a:xfrm>
        </p:spPr>
        <p:txBody>
          <a:bodyPr/>
          <a:lstStyle/>
          <a:p>
            <a:r>
              <a:rPr lang="en-US" dirty="0"/>
              <a:t>Virtual Campus Tour</a:t>
            </a:r>
          </a:p>
        </p:txBody>
      </p:sp>
      <p:pic>
        <p:nvPicPr>
          <p:cNvPr id="4" name="Online Media 3" title="The College of Idaho campus tour">
            <a:hlinkClick r:id="" action="ppaction://media"/>
            <a:extLst>
              <a:ext uri="{FF2B5EF4-FFF2-40B4-BE49-F238E27FC236}">
                <a16:creationId xmlns:a16="http://schemas.microsoft.com/office/drawing/2014/main" id="{5AC1B73C-C48B-40BB-8039-16D9298AF187}"/>
              </a:ext>
            </a:extLst>
          </p:cNvPr>
          <p:cNvPicPr>
            <a:picLocks noRo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26886" y="176322"/>
            <a:ext cx="8778240" cy="652927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19C196D-A412-4BFF-9B29-71D33925B599}"/>
              </a:ext>
            </a:extLst>
          </p:cNvPr>
          <p:cNvSpPr txBox="1">
            <a:spLocks/>
          </p:cNvSpPr>
          <p:nvPr/>
        </p:nvSpPr>
        <p:spPr>
          <a:xfrm>
            <a:off x="378843" y="2838891"/>
            <a:ext cx="2678448" cy="2712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Join student ambassador, Meg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Osterhout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for a virtual campus tour. </a:t>
            </a:r>
            <a:endParaRPr lang="en-US" sz="26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Don’t have time for a tour right now? Check out our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Virtual Campus Experience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at: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lvl="0" indent="0">
              <a:lnSpc>
                <a:spcPct val="120000"/>
              </a:lnSpc>
              <a:buNone/>
              <a:defRPr/>
            </a:pPr>
            <a:r>
              <a:rPr lang="en-US" sz="2400" dirty="0">
                <a:solidFill>
                  <a:srgbClr val="FFE92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www.collegeofidaho.edu/admission-aid/virtual-experience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FFE92A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368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CAD0B-313A-41E6-BA72-A9B741D54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143" y="606906"/>
            <a:ext cx="2869914" cy="2387600"/>
          </a:xfrm>
        </p:spPr>
        <p:txBody>
          <a:bodyPr>
            <a:normAutofit/>
          </a:bodyPr>
          <a:lstStyle/>
          <a:p>
            <a:r>
              <a:rPr lang="en-US" sz="2600" dirty="0"/>
              <a:t>Scan QR Code to </a:t>
            </a:r>
            <a:br>
              <a:rPr lang="en-US" sz="2600" dirty="0"/>
            </a:br>
            <a:r>
              <a:rPr lang="en-US" sz="2600" dirty="0"/>
              <a:t>Request More Information</a:t>
            </a:r>
          </a:p>
        </p:txBody>
      </p:sp>
      <p:pic>
        <p:nvPicPr>
          <p:cNvPr id="1028" name="Picture 4" descr="Scan me!">
            <a:extLst>
              <a:ext uri="{FF2B5EF4-FFF2-40B4-BE49-F238E27FC236}">
                <a16:creationId xmlns:a16="http://schemas.microsoft.com/office/drawing/2014/main" id="{4109751D-0C3A-489C-A578-449AD0CF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70" y="1504394"/>
            <a:ext cx="2752060" cy="27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C1A63B-FD44-491A-A6C7-EF70FA96EA70}"/>
              </a:ext>
            </a:extLst>
          </p:cNvPr>
          <p:cNvSpPr/>
          <p:nvPr/>
        </p:nvSpPr>
        <p:spPr>
          <a:xfrm>
            <a:off x="3810000" y="4610731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836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https://slate.to/xaYGXny9</a:t>
            </a:r>
            <a:endParaRPr lang="en-US" sz="2800" dirty="0">
              <a:solidFill>
                <a:srgbClr val="836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C944A-AF38-458A-B5A3-DCDC9B860D45}"/>
              </a:ext>
            </a:extLst>
          </p:cNvPr>
          <p:cNvSpPr/>
          <p:nvPr/>
        </p:nvSpPr>
        <p:spPr>
          <a:xfrm>
            <a:off x="8959621" y="160506"/>
            <a:ext cx="3044757" cy="6536987"/>
          </a:xfrm>
          <a:prstGeom prst="rect">
            <a:avLst/>
          </a:prstGeom>
          <a:blipFill>
            <a:blip r:embed="rId3"/>
            <a:srcRect/>
            <a:stretch>
              <a:fillRect l="-102895" t="35" r="-135157" b="-53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373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C23F24F-C931-4079-94E9-4E1F7096B853}"/>
              </a:ext>
            </a:extLst>
          </p:cNvPr>
          <p:cNvSpPr txBox="1">
            <a:spLocks/>
          </p:cNvSpPr>
          <p:nvPr/>
        </p:nvSpPr>
        <p:spPr>
          <a:xfrm>
            <a:off x="5930600" y="1505970"/>
            <a:ext cx="4728635" cy="3846059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dirty="0">
                <a:solidFill>
                  <a:srgbClr val="FFE92A"/>
                </a:solidFill>
                <a:latin typeface="Arial Black" panose="020B0A04020102020204" pitchFamily="34" charset="0"/>
              </a:rPr>
              <a:t>Jillian Krulac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The College of Idaho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Admission Counselor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solidFill>
                <a:srgbClr val="FFFFFF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Cambria" panose="02040503050406030204" pitchFamily="18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jkrulac@collegeofidaho.edu</a:t>
            </a:r>
            <a:endParaRPr lang="en-US" sz="2800" dirty="0">
              <a:solidFill>
                <a:srgbClr val="FFFFFF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Office: </a:t>
            </a:r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(208) 459-5049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Cell:</a:t>
            </a:r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(208) 740-9165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3F15A-5008-44CF-AD70-288E5CE0F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65" y="1538343"/>
            <a:ext cx="3846059" cy="38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3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0670-2FD1-4FFC-AA07-6B905A90F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1584251"/>
            <a:ext cx="2603157" cy="1474046"/>
          </a:xfrm>
        </p:spPr>
        <p:txBody>
          <a:bodyPr/>
          <a:lstStyle/>
          <a:p>
            <a:r>
              <a:rPr lang="en-US" dirty="0"/>
              <a:t>Who   We Are</a:t>
            </a:r>
          </a:p>
        </p:txBody>
      </p:sp>
      <p:pic>
        <p:nvPicPr>
          <p:cNvPr id="4" name="Online Media 3" title="The College of Idaho - Who We Are">
            <a:hlinkClick r:id="" action="ppaction://media"/>
            <a:extLst>
              <a:ext uri="{FF2B5EF4-FFF2-40B4-BE49-F238E27FC236}">
                <a16:creationId xmlns:a16="http://schemas.microsoft.com/office/drawing/2014/main" id="{23B923D8-4DD0-4AB4-B1D5-AC7230843C4D}"/>
              </a:ext>
            </a:extLst>
          </p:cNvPr>
          <p:cNvPicPr>
            <a:picLocks noRo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20011" y="171450"/>
            <a:ext cx="8778240" cy="65151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4438DD-F479-4897-B1E9-B20129B09038}"/>
              </a:ext>
            </a:extLst>
          </p:cNvPr>
          <p:cNvSpPr txBox="1">
            <a:spLocks/>
          </p:cNvSpPr>
          <p:nvPr/>
        </p:nvSpPr>
        <p:spPr>
          <a:xfrm>
            <a:off x="362465" y="3058297"/>
            <a:ext cx="2603157" cy="2918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699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53249-CEE6-440F-9FF1-4078089648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Our Identity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59AEE-A2BB-4F71-BC2F-3BADC71D9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7051" y="381713"/>
            <a:ext cx="8392484" cy="328389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836086"/>
                </a:solidFill>
                <a:latin typeface="Cambria"/>
                <a:ea typeface="Cambria"/>
              </a:rPr>
              <a:t>The College of Idaho is an inclusive community of exceptional learning that challenges the ambitious and forges pathways to success and purpose.</a:t>
            </a:r>
            <a:endParaRPr lang="en-US" sz="2000" dirty="0">
              <a:solidFill>
                <a:srgbClr val="836086"/>
              </a:solidFill>
              <a:latin typeface="Cambria"/>
              <a:ea typeface="Cambria"/>
            </a:endParaRPr>
          </a:p>
          <a:p>
            <a:pPr marL="0" indent="0">
              <a:buNone/>
            </a:pPr>
            <a:endParaRPr lang="en-US" sz="800" dirty="0">
              <a:solidFill>
                <a:srgbClr val="836086"/>
              </a:solidFill>
              <a:ea typeface="Cambria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05155"/>
                </a:solidFill>
                <a:latin typeface="Cambria"/>
                <a:ea typeface="Cambria"/>
              </a:rPr>
              <a:t>A 4 year, private residential liberal arts college located in Caldwell, Idaho with just over 1,000 students</a:t>
            </a:r>
            <a:endParaRPr lang="en-US" sz="4800" dirty="0">
              <a:solidFill>
                <a:srgbClr val="F05155"/>
              </a:solidFill>
              <a:latin typeface="Cambria"/>
              <a:ea typeface="Cambr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3086F-1727-4C39-86AE-3DBDF1AFE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 b="26399"/>
          <a:stretch/>
        </p:blipFill>
        <p:spPr>
          <a:xfrm>
            <a:off x="4157122" y="3665606"/>
            <a:ext cx="7106615" cy="289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2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35667-4BE0-4D67-936E-ED9296D43B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Facts &amp; Figures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7B23F8-9F81-4B1C-A3BD-9AEA5EB914A7}"/>
              </a:ext>
            </a:extLst>
          </p:cNvPr>
          <p:cNvSpPr txBox="1">
            <a:spLocks/>
          </p:cNvSpPr>
          <p:nvPr/>
        </p:nvSpPr>
        <p:spPr>
          <a:xfrm>
            <a:off x="3529769" y="1500775"/>
            <a:ext cx="4131660" cy="2519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>
              <a:solidFill>
                <a:srgbClr val="836086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992F17F-C7E8-4B7B-AE71-60363BDDFDA7}"/>
              </a:ext>
            </a:extLst>
          </p:cNvPr>
          <p:cNvSpPr txBox="1">
            <a:spLocks/>
          </p:cNvSpPr>
          <p:nvPr/>
        </p:nvSpPr>
        <p:spPr>
          <a:xfrm>
            <a:off x="3186065" y="3559914"/>
            <a:ext cx="4610800" cy="1349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4800" dirty="0">
              <a:solidFill>
                <a:srgbClr val="836086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17928E3-DD74-4FAF-A1C1-EE646D35E224}"/>
              </a:ext>
            </a:extLst>
          </p:cNvPr>
          <p:cNvSpPr txBox="1">
            <a:spLocks/>
          </p:cNvSpPr>
          <p:nvPr/>
        </p:nvSpPr>
        <p:spPr>
          <a:xfrm>
            <a:off x="3171785" y="4517792"/>
            <a:ext cx="4610800" cy="2519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000" dirty="0">
              <a:solidFill>
                <a:srgbClr val="83608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EFA88F-5A8F-453B-88F1-CDC977750596}"/>
              </a:ext>
            </a:extLst>
          </p:cNvPr>
          <p:cNvSpPr/>
          <p:nvPr/>
        </p:nvSpPr>
        <p:spPr>
          <a:xfrm>
            <a:off x="8959621" y="160506"/>
            <a:ext cx="3044757" cy="653698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7344" t="113" r="-116736" b="-1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C1C8699-2640-4376-B110-E0013413B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2329" y="303986"/>
            <a:ext cx="6427341" cy="625002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solidFill>
                  <a:srgbClr val="836086"/>
                </a:solidFill>
              </a:rPr>
              <a:t>Med School </a:t>
            </a:r>
            <a:r>
              <a:rPr lang="en-US" sz="9600" kern="0" dirty="0">
                <a:solidFill>
                  <a:srgbClr val="836086"/>
                </a:solidFill>
              </a:rPr>
              <a:t>Admission</a:t>
            </a:r>
            <a:r>
              <a:rPr lang="en-US" sz="9600" dirty="0">
                <a:solidFill>
                  <a:srgbClr val="836086"/>
                </a:solidFill>
              </a:rPr>
              <a:t> Rate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200" b="1" dirty="0">
                <a:solidFill>
                  <a:srgbClr val="836086"/>
                </a:solidFill>
              </a:rPr>
              <a:t>85%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9600" b="1" dirty="0">
              <a:solidFill>
                <a:srgbClr val="F05155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solidFill>
                  <a:srgbClr val="F05155"/>
                </a:solidFill>
              </a:rPr>
              <a:t>Law School Admission Rate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200" b="1" dirty="0">
                <a:solidFill>
                  <a:srgbClr val="F05155"/>
                </a:solidFill>
              </a:rPr>
              <a:t>100%</a:t>
            </a:r>
            <a:br>
              <a:rPr lang="en-US" sz="9600" b="1" dirty="0">
                <a:solidFill>
                  <a:srgbClr val="F05155"/>
                </a:solidFill>
              </a:rPr>
            </a:br>
            <a:r>
              <a:rPr lang="en-US" sz="9600" b="1" dirty="0">
                <a:solidFill>
                  <a:srgbClr val="F05155"/>
                </a:solidFill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solidFill>
                  <a:srgbClr val="836086"/>
                </a:solidFill>
              </a:rPr>
              <a:t>Job Placement Rate 10 years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solidFill>
                  <a:srgbClr val="836086"/>
                </a:solidFill>
              </a:rPr>
              <a:t>After Graduation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200" b="1" dirty="0">
                <a:solidFill>
                  <a:srgbClr val="836086"/>
                </a:solidFill>
              </a:rPr>
              <a:t>90.6%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9600" b="1" dirty="0">
              <a:solidFill>
                <a:srgbClr val="F05155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solidFill>
                  <a:srgbClr val="F05155"/>
                </a:solidFill>
              </a:rPr>
              <a:t>Countries Represented on Campus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200" b="1" dirty="0">
                <a:solidFill>
                  <a:srgbClr val="F05155"/>
                </a:solidFill>
              </a:rPr>
              <a:t>90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9600" b="1" dirty="0">
              <a:solidFill>
                <a:srgbClr val="836086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solidFill>
                  <a:srgbClr val="836086"/>
                </a:solidFill>
              </a:rPr>
              <a:t>Average Class Size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200" b="1" dirty="0">
                <a:solidFill>
                  <a:srgbClr val="836086"/>
                </a:solidFill>
              </a:rPr>
              <a:t>17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B2B5F-2358-4877-BBCD-01479E29B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7414" y="375781"/>
            <a:ext cx="5403436" cy="620599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836086"/>
                </a:solidFill>
              </a:rPr>
              <a:t>The College of Idaho is a tight-knit community of artists, athletes, leaders, and scholars from across the globe.</a:t>
            </a:r>
          </a:p>
          <a:p>
            <a:pPr marL="0" indent="0">
              <a:buNone/>
            </a:pPr>
            <a:r>
              <a:rPr lang="en-US" b="1" dirty="0"/>
              <a:t> </a:t>
            </a:r>
          </a:p>
          <a:p>
            <a:r>
              <a:rPr lang="en-US" dirty="0"/>
              <a:t>Find your group! Through…</a:t>
            </a:r>
          </a:p>
          <a:p>
            <a:endParaRPr lang="en-US" sz="400" dirty="0"/>
          </a:p>
          <a:p>
            <a:pPr lvl="1"/>
            <a:r>
              <a:rPr lang="en-US" dirty="0">
                <a:latin typeface="Cambria"/>
                <a:ea typeface="Cambria"/>
              </a:rPr>
              <a:t>varsity and intramural athletics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fine arts groups, 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20+ different student clubs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Outdoor Program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Greek Life  </a:t>
            </a:r>
            <a:endParaRPr lang="en-US" dirty="0">
              <a:ea typeface="Cambria"/>
            </a:endParaRPr>
          </a:p>
          <a:p>
            <a:pPr lvl="1"/>
            <a:r>
              <a:rPr lang="en-US" dirty="0">
                <a:latin typeface="Cambria"/>
                <a:ea typeface="Cambria"/>
              </a:rPr>
              <a:t>Student Government</a:t>
            </a:r>
          </a:p>
          <a:p>
            <a:pPr lvl="1"/>
            <a:endParaRPr lang="en-US" sz="400" dirty="0">
              <a:latin typeface="Cambria"/>
              <a:ea typeface="Cambria"/>
            </a:endParaRPr>
          </a:p>
          <a:p>
            <a:pPr marL="457200" lvl="1" indent="0">
              <a:buNone/>
            </a:pPr>
            <a:endParaRPr lang="en-US" sz="600" dirty="0">
              <a:latin typeface="Cambria"/>
              <a:ea typeface="Cambri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 and much, much more. There 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 something for everyone!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latin typeface="Cambria"/>
                <a:ea typeface="Cambria"/>
              </a:rPr>
              <a:t>The College is a residential community with a 3-year on-campus living requirement. All events and resources at the college are right in your back yard!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BD97AB-D531-4976-A69A-D19DE9B22CC9}"/>
              </a:ext>
            </a:extLst>
          </p:cNvPr>
          <p:cNvSpPr/>
          <p:nvPr/>
        </p:nvSpPr>
        <p:spPr>
          <a:xfrm>
            <a:off x="8959621" y="160506"/>
            <a:ext cx="3044757" cy="6536987"/>
          </a:xfrm>
          <a:prstGeom prst="rect">
            <a:avLst/>
          </a:prstGeom>
          <a:blipFill dpi="0" rotWithShape="1">
            <a:blip r:embed="rId2"/>
            <a:srcRect/>
            <a:stretch>
              <a:fillRect l="-33271" r="-1883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56C9BC-9B06-45D2-BDCD-43EA751BC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Campus Life</a:t>
            </a:r>
          </a:p>
        </p:txBody>
      </p:sp>
    </p:spTree>
    <p:extLst>
      <p:ext uri="{BB962C8B-B14F-4D97-AF65-F5344CB8AC3E}">
        <p14:creationId xmlns:p14="http://schemas.microsoft.com/office/powerpoint/2010/main" val="2609435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86574-0023-481B-806D-4C1E987F5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78" y="670697"/>
            <a:ext cx="2828931" cy="2387600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Arial Black"/>
              </a:rPr>
              <a:t>Academic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553AD-85AC-4057-A951-A4402C4AF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7413" y="324612"/>
            <a:ext cx="5404104" cy="6208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836086"/>
                </a:solidFill>
              </a:rPr>
              <a:t>PEAK Curriculum: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No Common Core Requirement</a:t>
            </a:r>
            <a:endParaRPr lang="en-US" dirty="0">
              <a:ea typeface="Cambria"/>
            </a:endParaRPr>
          </a:p>
          <a:p>
            <a:pPr lvl="1"/>
            <a:r>
              <a:rPr lang="en-US" dirty="0">
                <a:latin typeface="Cambria"/>
                <a:ea typeface="Cambria"/>
              </a:rPr>
              <a:t>Every student completes 1 Major and 3 Minors in 4 years. </a:t>
            </a:r>
            <a:endParaRPr lang="en-US" dirty="0">
              <a:ea typeface="Cambria"/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836086"/>
                </a:solidFill>
                <a:latin typeface="Cambria"/>
                <a:ea typeface="Cambria"/>
              </a:rPr>
              <a:t>All students have access to mentorship and high-impact learning opportunities! Visit the PEAK Center for:</a:t>
            </a:r>
            <a:endParaRPr lang="en-US" b="1" dirty="0">
              <a:solidFill>
                <a:srgbClr val="836086"/>
              </a:solidFill>
              <a:ea typeface="Cambria"/>
            </a:endParaRPr>
          </a:p>
          <a:p>
            <a:pPr lvl="1"/>
            <a:r>
              <a:rPr lang="en-US" dirty="0">
                <a:latin typeface="Cambria"/>
                <a:ea typeface="Cambria"/>
              </a:rPr>
              <a:t>Internships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Study Abroad </a:t>
            </a:r>
            <a:endParaRPr lang="en-US" dirty="0">
              <a:ea typeface="Cambria"/>
            </a:endParaRPr>
          </a:p>
          <a:p>
            <a:pPr lvl="1"/>
            <a:r>
              <a:rPr lang="en-US" dirty="0">
                <a:latin typeface="Cambria"/>
                <a:ea typeface="Cambria"/>
              </a:rPr>
              <a:t>Undergraduate Research </a:t>
            </a:r>
            <a:endParaRPr lang="en-US" dirty="0">
              <a:ea typeface="Cambria"/>
            </a:endParaRPr>
          </a:p>
          <a:p>
            <a:pPr lvl="1"/>
            <a:r>
              <a:rPr lang="en-US" dirty="0">
                <a:latin typeface="Cambria"/>
                <a:ea typeface="Cambria"/>
              </a:rPr>
              <a:t>Free Tutoring</a:t>
            </a:r>
          </a:p>
          <a:p>
            <a:pPr lvl="1"/>
            <a:r>
              <a:rPr lang="en-US" dirty="0">
                <a:latin typeface="Cambria"/>
                <a:ea typeface="Cambria"/>
              </a:rPr>
              <a:t>Free Counseling</a:t>
            </a:r>
            <a:endParaRPr lang="en-US" dirty="0">
              <a:ea typeface="Cambria" panose="02040503050406030204" pitchFamily="18" charset="0"/>
            </a:endParaRPr>
          </a:p>
          <a:p>
            <a:pPr lvl="1"/>
            <a:r>
              <a:rPr lang="en-US" dirty="0">
                <a:latin typeface="Cambria"/>
                <a:ea typeface="Cambria"/>
              </a:rPr>
              <a:t>Upper Classman Mentors</a:t>
            </a:r>
            <a:endParaRPr lang="en-US" dirty="0"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dirty="0"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EEA79-5EA4-47A5-A69C-1F57EE59C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8" r="32429"/>
          <a:stretch/>
        </p:blipFill>
        <p:spPr>
          <a:xfrm>
            <a:off x="8831517" y="160020"/>
            <a:ext cx="3249039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98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0FC70-DFE1-4C78-AF20-8F852A515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4"/>
          <a:stretch/>
        </p:blipFill>
        <p:spPr>
          <a:xfrm>
            <a:off x="1366503" y="176736"/>
            <a:ext cx="10630982" cy="64962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AEBC082-6BF9-48C4-9056-040CF1A4DD81}"/>
              </a:ext>
            </a:extLst>
          </p:cNvPr>
          <p:cNvSpPr txBox="1">
            <a:spLocks/>
          </p:cNvSpPr>
          <p:nvPr/>
        </p:nvSpPr>
        <p:spPr>
          <a:xfrm rot="16200000">
            <a:off x="-2523510" y="2764866"/>
            <a:ext cx="6340799" cy="1099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rgbClr val="FFE92A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E92A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PEAK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E92A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E92A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263044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6E3FAB-BB7B-4AFE-BB1B-7633725B5048}"/>
              </a:ext>
            </a:extLst>
          </p:cNvPr>
          <p:cNvSpPr/>
          <p:nvPr/>
        </p:nvSpPr>
        <p:spPr>
          <a:xfrm>
            <a:off x="3231622" y="157942"/>
            <a:ext cx="9486843" cy="65421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70670-2FD1-4FFC-AA07-6B905A90F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the College of Idaho Does Best</a:t>
            </a:r>
          </a:p>
        </p:txBody>
      </p:sp>
      <p:pic>
        <p:nvPicPr>
          <p:cNvPr id="4" name="Online Media 3" title="What The College of Idaho does best">
            <a:hlinkClick r:id="" action="ppaction://media"/>
            <a:extLst>
              <a:ext uri="{FF2B5EF4-FFF2-40B4-BE49-F238E27FC236}">
                <a16:creationId xmlns:a16="http://schemas.microsoft.com/office/drawing/2014/main" id="{11B24E8C-42CE-4475-8344-D67F688C23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24237" y="670697"/>
            <a:ext cx="8967763" cy="562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89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324DF-404E-4C6C-BFC4-1BCFBA9BF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013" y="872716"/>
            <a:ext cx="2762655" cy="2387600"/>
          </a:xfrm>
        </p:spPr>
        <p:txBody>
          <a:bodyPr>
            <a:noAutofit/>
          </a:bodyPr>
          <a:lstStyle/>
          <a:p>
            <a:r>
              <a:rPr lang="en-US" sz="3600" dirty="0"/>
              <a:t>Financial Aid &amp; Cost of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70E8C-4754-4DB8-9A38-735FAF5402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6781" y="268755"/>
            <a:ext cx="5358439" cy="511297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000" b="1" dirty="0">
                <a:solidFill>
                  <a:srgbClr val="F05155"/>
                </a:solidFill>
              </a:rPr>
              <a:t>2020-21 Cost of Education (housing, meal plan, tuition, &amp; estimates for books and travel):</a:t>
            </a:r>
          </a:p>
          <a:p>
            <a:pPr marL="457200" lvl="1" indent="0" algn="ctr">
              <a:buNone/>
            </a:pPr>
            <a:endParaRPr lang="en-US" sz="3600" dirty="0">
              <a:solidFill>
                <a:srgbClr val="F05155"/>
              </a:solidFill>
            </a:endParaRPr>
          </a:p>
          <a:p>
            <a:pPr marL="0" indent="0" algn="ctr">
              <a:buNone/>
            </a:pPr>
            <a:r>
              <a:rPr lang="en-US" sz="10300" dirty="0">
                <a:solidFill>
                  <a:srgbClr val="F05155"/>
                </a:solidFill>
              </a:rPr>
              <a:t>$46,605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836086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4000" b="1" dirty="0">
                <a:solidFill>
                  <a:srgbClr val="836086"/>
                </a:solidFill>
              </a:rPr>
              <a:t>2020-21 Average Financial Aid Package (Scholarships, grants, and $5,500 in student loans):</a:t>
            </a:r>
          </a:p>
          <a:p>
            <a:pPr marL="457200" lvl="1" indent="0" algn="ctr">
              <a:buNone/>
            </a:pPr>
            <a:endParaRPr lang="en-US" sz="3600" dirty="0">
              <a:solidFill>
                <a:srgbClr val="836086"/>
              </a:solidFill>
            </a:endParaRPr>
          </a:p>
          <a:p>
            <a:pPr marL="0" indent="0" algn="ctr">
              <a:buNone/>
            </a:pPr>
            <a:r>
              <a:rPr lang="en-US" sz="10300" dirty="0">
                <a:solidFill>
                  <a:srgbClr val="836086"/>
                </a:solidFill>
              </a:rPr>
              <a:t>$32,016</a:t>
            </a:r>
          </a:p>
          <a:p>
            <a:pPr marL="914400" lvl="2" indent="0">
              <a:buNone/>
            </a:pPr>
            <a:r>
              <a:rPr lang="en-US" dirty="0"/>
              <a:t>				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553F3-45C8-43DE-921E-6C569858E087}"/>
              </a:ext>
            </a:extLst>
          </p:cNvPr>
          <p:cNvSpPr txBox="1"/>
          <p:nvPr/>
        </p:nvSpPr>
        <p:spPr>
          <a:xfrm>
            <a:off x="3416780" y="5522071"/>
            <a:ext cx="5358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Work with your admission counselor during the admission process to determine your opportunities for institutional aid.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B3AB01-BA0F-48C0-B4B0-C46399C8D8FF}"/>
              </a:ext>
            </a:extLst>
          </p:cNvPr>
          <p:cNvSpPr/>
          <p:nvPr/>
        </p:nvSpPr>
        <p:spPr>
          <a:xfrm>
            <a:off x="8959621" y="160506"/>
            <a:ext cx="3044757" cy="6536987"/>
          </a:xfrm>
          <a:prstGeom prst="rect">
            <a:avLst/>
          </a:prstGeom>
          <a:blipFill dpi="0" rotWithShape="1">
            <a:blip r:embed="rId2"/>
            <a:srcRect/>
            <a:stretch>
              <a:fillRect l="-6056" t="-1999" r="-256312" b="-24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2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fI PowerPoint Template_Widescreen " id="{BBE698DB-9B24-4420-94B1-71E9BC8C73E0}" vid="{A06542D9-F8A1-47AC-B99A-EBAC2973B2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CB60A89D5A6A4AA33F4EC67C55B377" ma:contentTypeVersion="9" ma:contentTypeDescription="Create a new document." ma:contentTypeScope="" ma:versionID="803bce5a2e36c9a1a32800d9ceac0eb6">
  <xsd:schema xmlns:xsd="http://www.w3.org/2001/XMLSchema" xmlns:xs="http://www.w3.org/2001/XMLSchema" xmlns:p="http://schemas.microsoft.com/office/2006/metadata/properties" xmlns:ns3="a8b54336-8648-486c-aa61-60b718d890c0" targetNamespace="http://schemas.microsoft.com/office/2006/metadata/properties" ma:root="true" ma:fieldsID="8f6ae26700290015a8ed5b0f8d08b684" ns3:_="">
    <xsd:import namespace="a8b54336-8648-486c-aa61-60b718d890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54336-8648-486c-aa61-60b718d890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240FB7-3E49-4785-AA1D-FE2D9FB1C00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a8b54336-8648-486c-aa61-60b718d890c0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442C720-4265-4ACD-BB4A-3C5785193D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040B28-382E-4682-9CBB-AE79E5618F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b54336-8648-486c-aa61-60b718d890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2606</TotalTime>
  <Words>597</Words>
  <Application>Microsoft Office PowerPoint</Application>
  <PresentationFormat>Widescreen</PresentationFormat>
  <Paragraphs>153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Cambria</vt:lpstr>
      <vt:lpstr>Franklin Gothic Book</vt:lpstr>
      <vt:lpstr>Office Theme</vt:lpstr>
      <vt:lpstr> All About Admission At The College of Idaho</vt:lpstr>
      <vt:lpstr>Who   We Are</vt:lpstr>
      <vt:lpstr>Our Identity</vt:lpstr>
      <vt:lpstr>Facts &amp; Figures</vt:lpstr>
      <vt:lpstr>Campus Life</vt:lpstr>
      <vt:lpstr>Academic Overview</vt:lpstr>
      <vt:lpstr>PowerPoint Presentation</vt:lpstr>
      <vt:lpstr>What the College of Idaho Does Best</vt:lpstr>
      <vt:lpstr>Financial Aid &amp; Cost of Education</vt:lpstr>
      <vt:lpstr>Admission Process</vt:lpstr>
      <vt:lpstr>Dates to Remember</vt:lpstr>
      <vt:lpstr>Visit Campus</vt:lpstr>
      <vt:lpstr>COVID-19 Impacts</vt:lpstr>
      <vt:lpstr>Virtual Campus Tour</vt:lpstr>
      <vt:lpstr>Scan QR Code to  Request More Information</vt:lpstr>
      <vt:lpstr>PowerPoint Presentation</vt:lpstr>
    </vt:vector>
  </TitlesOfParts>
  <Company>The College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Matsen</dc:creator>
  <cp:lastModifiedBy>Becky Andersen</cp:lastModifiedBy>
  <cp:revision>176</cp:revision>
  <dcterms:created xsi:type="dcterms:W3CDTF">2017-02-22T17:41:06Z</dcterms:created>
  <dcterms:modified xsi:type="dcterms:W3CDTF">2020-11-13T20:28:07Z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0x01010072CB60A89D5A6A4AA33F4EC67C55B377</vt:lpwstr>
  </property>
</Properties>
</file>