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Playfair Display" panose="020B0604020202020204" charset="0"/>
      <p:regular r:id="rId52"/>
      <p:bold r:id="rId53"/>
      <p:italic r:id="rId54"/>
      <p:boldItalic r:id="rId55"/>
    </p:embeddedFont>
    <p:embeddedFont>
      <p:font typeface="Lobster"/>
      <p:regular r:id="rId56"/>
    </p:embeddedFont>
    <p:embeddedFont>
      <p:font typeface="Georgia" panose="02040502050405020303"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4FDA1-E1EC-4C9F-816B-AC7D69A45215}">
  <a:tblStyle styleId="{8424FDA1-E1EC-4C9F-816B-AC7D69A452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eabedbe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eabedbe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d66b8959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d66b895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45b88d9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45b88d9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54fa6a3b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54fa6a3b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d66b8959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d66b8959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45b88d9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45b88d9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47ac86d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47ac86d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54fa6a3b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54fa6a3b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d66b8959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d66b895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54fa6a3b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54fa6a3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d66b895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d66b895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54fa6a3b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54fa6a3b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54fa6a3b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54fa6a3b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d66b8959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d66b8959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fb255ba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fb255ba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Rates of suicide attempts appear to be relatively the same over the years but statistics seem to show that individuals are using more lethal methods so suicide deaths have appeared to increase. However, the overall mortality rate for adolescents have lowered. </a:t>
            </a:r>
            <a:endParaRPr/>
          </a:p>
          <a:p>
            <a:pPr marL="0" lvl="0" indent="0" algn="l" rtl="0">
              <a:spcBef>
                <a:spcPts val="0"/>
              </a:spcBef>
              <a:spcAft>
                <a:spcPts val="0"/>
              </a:spcAft>
              <a:buNone/>
            </a:pPr>
            <a:r>
              <a:rPr lang="en" sz="1150">
                <a:solidFill>
                  <a:srgbClr val="252525"/>
                </a:solidFill>
                <a:highlight>
                  <a:srgbClr val="FFFFFF"/>
                </a:highlight>
              </a:rPr>
              <a:t>A risk factor is defined as some variable that increases the likelihood of an event occurring. A risk factor does not necessarily cause the event rather; the presence of the risk factor makes the event more likely than it would be if the risk factor was absent.</a:t>
            </a:r>
            <a:endParaRPr/>
          </a:p>
          <a:p>
            <a:pPr marL="0" lvl="0" indent="0" algn="l" rtl="0">
              <a:spcBef>
                <a:spcPts val="0"/>
              </a:spcBef>
              <a:spcAft>
                <a:spcPts val="0"/>
              </a:spcAft>
              <a:buNone/>
            </a:pPr>
            <a:r>
              <a:rPr lang="en"/>
              <a:t>Additional immediate risks are: current plan, past suicide attempt, availability to lethal means, hx of sexual/physical assualt, family hx of completed suicide, and family history of mental illness. </a:t>
            </a:r>
            <a:endParaRPr/>
          </a:p>
          <a:p>
            <a:pPr marL="0" lvl="0" indent="0" algn="l" rtl="0">
              <a:spcBef>
                <a:spcPts val="0"/>
              </a:spcBef>
              <a:spcAft>
                <a:spcPts val="0"/>
              </a:spcAft>
              <a:buNone/>
            </a:pPr>
            <a:r>
              <a:rPr lang="en"/>
              <a:t>Impulsiveness and aggression are significant factors linked to adolescent suicide. </a:t>
            </a:r>
            <a:endParaRPr/>
          </a:p>
          <a:p>
            <a:pPr marL="0" lvl="0" indent="0" algn="l" rtl="0">
              <a:spcBef>
                <a:spcPts val="0"/>
              </a:spcBef>
              <a:spcAft>
                <a:spcPts val="0"/>
              </a:spcAft>
              <a:buNone/>
            </a:pPr>
            <a:r>
              <a:rPr lang="en" sz="1350">
                <a:solidFill>
                  <a:schemeClr val="dk1"/>
                </a:solidFill>
                <a:highlight>
                  <a:srgbClr val="FFFFFF"/>
                </a:highlight>
                <a:latin typeface="Georgia"/>
                <a:ea typeface="Georgia"/>
                <a:cs typeface="Georgia"/>
                <a:sym typeface="Georgia"/>
              </a:rPr>
              <a:t>The pandemic, for many Americans, has exacerbated already-stressful scenarios -- deaths of loved ones, illnesses, loss of income, isolation, etc. So we all need to be extra mindful of caring for ourselves and others and not being afraid to ask for help.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fb255bac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fb255bac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rgbClr val="252525"/>
                </a:solidFill>
                <a:highlight>
                  <a:srgbClr val="FFFFFF"/>
                </a:highlight>
              </a:rPr>
              <a:t>“A suicide warning sign is the earliest detectable sign that indicates heightened risk for suicide in the near term (i.e., within minutes, hours, or days) A warning sign refers to some feature of the developing outcome of interest (suicide) rather than to a distinct construct (risk factor) that predicts or may be related to suicide.” (American Association of Suicidology)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b255ba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b255ba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fb255bac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fb255bac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111111"/>
                </a:solidFill>
              </a:rPr>
              <a:t>If you're a teenager who's concerned that a friend or classmate may be considering suicide, take action.</a:t>
            </a:r>
            <a:endParaRPr sz="1200">
              <a:solidFill>
                <a:srgbClr val="111111"/>
              </a:solidFill>
            </a:endParaRPr>
          </a:p>
          <a:p>
            <a:pPr marL="685800" lvl="0" indent="-304800" algn="l" rtl="0">
              <a:lnSpc>
                <a:spcPct val="115000"/>
              </a:lnSpc>
              <a:spcBef>
                <a:spcPts val="900"/>
              </a:spcBef>
              <a:spcAft>
                <a:spcPts val="0"/>
              </a:spcAft>
              <a:buClr>
                <a:srgbClr val="111111"/>
              </a:buClr>
              <a:buSzPts val="1200"/>
              <a:buChar char="●"/>
            </a:pPr>
            <a:r>
              <a:rPr lang="en" sz="1200">
                <a:solidFill>
                  <a:srgbClr val="111111"/>
                </a:solidFill>
              </a:rPr>
              <a:t>Ask the person directly about his or her feelings, even though it may be awkward. Listen to what the person has to say, and take it seriously. Just talking to someone who really cares can make a big difference.</a:t>
            </a:r>
            <a:endParaRPr sz="1200">
              <a:solidFill>
                <a:srgbClr val="111111"/>
              </a:solidFill>
            </a:endParaRPr>
          </a:p>
          <a:p>
            <a:pPr marL="685800" lvl="0" indent="-304800" algn="l" rtl="0">
              <a:lnSpc>
                <a:spcPct val="115000"/>
              </a:lnSpc>
              <a:spcBef>
                <a:spcPts val="0"/>
              </a:spcBef>
              <a:spcAft>
                <a:spcPts val="0"/>
              </a:spcAft>
              <a:buClr>
                <a:srgbClr val="111111"/>
              </a:buClr>
              <a:buSzPts val="1200"/>
              <a:buChar char="●"/>
            </a:pPr>
            <a:r>
              <a:rPr lang="en" sz="1200">
                <a:solidFill>
                  <a:srgbClr val="111111"/>
                </a:solidFill>
              </a:rPr>
              <a:t>If you've talked to the person and you're still concerned, share your concerns with a teacher, guidance counselor, someone at church, someone at a local youth center or another responsible adult.</a:t>
            </a:r>
            <a:endParaRPr sz="1200">
              <a:solidFill>
                <a:srgbClr val="111111"/>
              </a:solidFill>
            </a:endParaRPr>
          </a:p>
          <a:p>
            <a:pPr marL="0" lvl="0" indent="0" algn="l" rtl="0">
              <a:lnSpc>
                <a:spcPct val="115000"/>
              </a:lnSpc>
              <a:spcBef>
                <a:spcPts val="1800"/>
              </a:spcBef>
              <a:spcAft>
                <a:spcPts val="0"/>
              </a:spcAft>
              <a:buClr>
                <a:schemeClr val="dk1"/>
              </a:buClr>
              <a:buSzPts val="1100"/>
              <a:buFont typeface="Arial"/>
              <a:buNone/>
            </a:pPr>
            <a:r>
              <a:rPr lang="en" sz="1200">
                <a:solidFill>
                  <a:srgbClr val="111111"/>
                </a:solidFill>
              </a:rPr>
              <a:t>It may be hard to tell whether a friend or classmate is suicidal, and you may be afraid of taking action and being wrong. If someone's behavior or talk makes you think he or she might be suicidal, the person may be struggling with some major issues, even if not considering suicide at the moment. You can help the person get to the right resources.</a:t>
            </a:r>
            <a:endParaRPr sz="1200">
              <a:solidFill>
                <a:srgbClr val="111111"/>
              </a:solidFill>
            </a:endParaRPr>
          </a:p>
          <a:p>
            <a:pPr marL="0" lvl="0" indent="0" algn="l" rtl="0">
              <a:spcBef>
                <a:spcPts val="90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fb255bac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fb255bac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AutoNum type="arabicParenR"/>
            </a:pPr>
            <a:r>
              <a:rPr lang="en" sz="1200">
                <a:solidFill>
                  <a:srgbClr val="111111"/>
                </a:solidFill>
              </a:rPr>
              <a:t>A suicidal or severely depressed person may not have the energy or motivation to find help. If the person doesn't want to consult a doctor or mental health provider, suggest finding help from a support group, crisis center, faith community, teacher or other trusted person. You can offer support and advice — but remember that it's not your job to substitute for a mental health provider.</a:t>
            </a:r>
            <a:endParaRPr sz="1200">
              <a:solidFill>
                <a:srgbClr val="111111"/>
              </a:solidFill>
            </a:endParaRPr>
          </a:p>
          <a:p>
            <a:pPr marL="457200" lvl="0" indent="-304800" algn="l" rtl="0">
              <a:lnSpc>
                <a:spcPct val="115000"/>
              </a:lnSpc>
              <a:spcBef>
                <a:spcPts val="0"/>
              </a:spcBef>
              <a:spcAft>
                <a:spcPts val="0"/>
              </a:spcAft>
              <a:buClr>
                <a:srgbClr val="111111"/>
              </a:buClr>
              <a:buSzPts val="1200"/>
              <a:buAutoNum type="arabicParenR"/>
            </a:pPr>
            <a:r>
              <a:rPr lang="en" sz="1200">
                <a:solidFill>
                  <a:srgbClr val="111111"/>
                </a:solidFill>
              </a:rPr>
              <a:t>For example, you can research treatment options, make phone calls and review insurance benefit information, or even offer to go with the person to an appointment.</a:t>
            </a:r>
            <a:endParaRPr sz="1200">
              <a:solidFill>
                <a:srgbClr val="111111"/>
              </a:solidFill>
            </a:endParaRPr>
          </a:p>
          <a:p>
            <a:pPr marL="457200" lvl="0" indent="-304800" algn="l" rtl="0">
              <a:lnSpc>
                <a:spcPct val="115000"/>
              </a:lnSpc>
              <a:spcBef>
                <a:spcPts val="0"/>
              </a:spcBef>
              <a:spcAft>
                <a:spcPts val="0"/>
              </a:spcAft>
              <a:buClr>
                <a:srgbClr val="111111"/>
              </a:buClr>
              <a:buSzPts val="1200"/>
              <a:buAutoNum type="arabicParenR"/>
            </a:pPr>
            <a:r>
              <a:rPr lang="en" sz="1200">
                <a:solidFill>
                  <a:srgbClr val="111111"/>
                </a:solidFill>
              </a:rPr>
              <a:t>Someone who's suicidal may be tempted to bottle up feelings because he or she feels ashamed, guilty or embarrassed. Be supportive and understanding, and express your opinions without placing blame. Listen attentively and avoid interrupting.</a:t>
            </a:r>
            <a:endParaRPr sz="1200">
              <a:solidFill>
                <a:srgbClr val="111111"/>
              </a:solidFill>
            </a:endParaRPr>
          </a:p>
          <a:p>
            <a:pPr marL="457200" lvl="0" indent="-304800" algn="l" rtl="0">
              <a:lnSpc>
                <a:spcPct val="115000"/>
              </a:lnSpc>
              <a:spcBef>
                <a:spcPts val="0"/>
              </a:spcBef>
              <a:spcAft>
                <a:spcPts val="0"/>
              </a:spcAft>
              <a:buClr>
                <a:srgbClr val="111111"/>
              </a:buClr>
              <a:buSzPts val="1200"/>
              <a:buAutoNum type="arabicParenR"/>
            </a:pPr>
            <a:r>
              <a:rPr lang="en" sz="1200">
                <a:solidFill>
                  <a:srgbClr val="111111"/>
                </a:solidFill>
              </a:rPr>
              <a:t>Reassurances: When someone is suicidal, it seems as if nothing will make things better. Reassure the person that with appropriate treatment, he or she can develop other ways to cope and can feel better about life again.</a:t>
            </a:r>
            <a:endParaRPr sz="1200">
              <a:solidFill>
                <a:srgbClr val="111111"/>
              </a:solidFill>
            </a:endParaRPr>
          </a:p>
          <a:p>
            <a:pPr marL="457200" lvl="0" indent="-304800" algn="l" rtl="0">
              <a:lnSpc>
                <a:spcPct val="115000"/>
              </a:lnSpc>
              <a:spcBef>
                <a:spcPts val="0"/>
              </a:spcBef>
              <a:spcAft>
                <a:spcPts val="0"/>
              </a:spcAft>
              <a:buClr>
                <a:srgbClr val="111111"/>
              </a:buClr>
              <a:buSzPts val="1200"/>
              <a:buAutoNum type="arabicParenR"/>
            </a:pPr>
            <a:endParaRPr sz="1200">
              <a:solidFill>
                <a:srgbClr val="11111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fb255bac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fb255bac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fb255bac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fb255bac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eabedbe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eabedbe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fb255bac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fb255bac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d66b8959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d66b8959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a:solidFill>
                  <a:schemeClr val="dk1"/>
                </a:solidFill>
                <a:highlight>
                  <a:srgbClr val="FFFFFF"/>
                </a:highlight>
              </a:rPr>
              <a:t>Can cause the brain to bounce around or twist in the skull, creating chemical changes in the brain and sometimes stretching and damaging brain cells.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4e6fba51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4e6fba51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4e6fba51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4e6fba51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4e6fba51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a4e6fba51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4e6fba51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4e6fba51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tips: Good sleep; try not to nap during the day after the first 72hrs into recovery; good nutrition/hydration; reduce/limit screen time; physical activity as prescribed by MD; built in breaks; no alcohol/no drugs; limit caffeine.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d66b8959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d66b895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4e6fba51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4e6fba51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4e6fba51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4e6fba51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4e6fba51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4e6fba51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eabedbe5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eabedbe5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4e6fba51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4e6fba51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4e6fba51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a4e6fba51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rgbClr val="595959"/>
                </a:solidFill>
              </a:rPr>
              <a:t>We make decisions everyday, big and small. Developing good problem-solving and decision-making skills is an important part of growing up. Since as teens your brains are still essentially developing, it would be beneficial to actively consider where your skills stack up in these areas so you can see where you have room to grow.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a4e6fba51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a4e6fba51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54fa6a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54fa6a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rgbClr val="595959"/>
                </a:solidFill>
              </a:rPr>
              <a:t>Often times, we’ll have a problem and feel overwhelmed with where do I go from here. This PIP model can help give you a framework to break down how to tackle a challenge you’re facing.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54fa6a3b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54fa6a3b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9d66b895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9d66b895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9d66b8959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9d66b8959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eabedbe5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eabedbe5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54fa6a3b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54fa6a3b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9fb255bac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9fb255bac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54fa6a3b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54fa6a3b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Limbic System, a group of brain structures that plays a central role in emotional responses (which includes the thalamus, hypothalamus, and basal ganglia) matures earlier. So as a teen, you may be neurologically more inclined to respond to situations with emotion vs logic given your still developing prefrontal cortex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eabedbe5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eabedbe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5760" lvl="1" indent="-342900" algn="l" rtl="0">
              <a:spcBef>
                <a:spcPts val="0"/>
              </a:spcBef>
              <a:spcAft>
                <a:spcPts val="0"/>
              </a:spcAft>
              <a:buClr>
                <a:srgbClr val="323232"/>
              </a:buClr>
              <a:buSzPts val="1800"/>
              <a:buChar char="○"/>
            </a:pPr>
            <a:r>
              <a:rPr lang="en" sz="1800">
                <a:solidFill>
                  <a:srgbClr val="333333"/>
                </a:solidFill>
                <a:highlight>
                  <a:srgbClr val="FFFFFF"/>
                </a:highlight>
              </a:rPr>
              <a:t>If we were born with a fully developed adult brain, our heads wouldn’t fit through our mother’s hips. </a:t>
            </a:r>
            <a:endParaRPr sz="1800">
              <a:solidFill>
                <a:srgbClr val="333333"/>
              </a:solidFill>
              <a:highlight>
                <a:srgbClr val="FFFFFF"/>
              </a:highlight>
            </a:endParaRPr>
          </a:p>
          <a:p>
            <a:pPr marL="365760" lvl="1" indent="-342900" algn="l" rtl="0">
              <a:spcBef>
                <a:spcPts val="0"/>
              </a:spcBef>
              <a:spcAft>
                <a:spcPts val="0"/>
              </a:spcAft>
              <a:buClr>
                <a:srgbClr val="333333"/>
              </a:buClr>
              <a:buSzPts val="1800"/>
              <a:buChar char="○"/>
            </a:pPr>
            <a:r>
              <a:rPr lang="en" sz="1800">
                <a:solidFill>
                  <a:srgbClr val="333333"/>
                </a:solidFill>
                <a:highlight>
                  <a:srgbClr val="FFFFFF"/>
                </a:highlight>
              </a:rPr>
              <a:t>Brain development that continues after birth allows for adaptation to the environment and increased survival.</a:t>
            </a:r>
            <a:r>
              <a:rPr lang="en" sz="1850">
                <a:solidFill>
                  <a:srgbClr val="333333"/>
                </a:solidFill>
                <a:highlight>
                  <a:srgbClr val="FFFFFF"/>
                </a:highlight>
              </a:rPr>
              <a:t> </a:t>
            </a:r>
            <a:endParaRPr sz="1800">
              <a:solidFill>
                <a:srgbClr val="333333"/>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d66b8959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d66b895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4968ac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4968ac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54fa6a3b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54fa6a3b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mh.nih.gov/health/publications/the-teen-brain-7-things-to-know/index.shtml#:~:text=3.-,The%20teen%20brain%20is%20ready%20to%20learn%20and%20adapt.,the%20brain%20mature%20and%20lear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mh.nih.gov/health/publications/the-teen-brain-7-things-to-know/index.shtml#:~:text=3.-,The%20teen%20brain%20is%20ready%20to%20learn%20and%20adapt.,the%20brain%20mature%20and%20lear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pfnDijz2d8&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www.youtube.com/watch?v=EpfnDijz2d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nmed.stanford.edu/2017spring/how-mens-and-womens-brains-are-different.html#:~:text=In%20a%202014%20study%2C%20University,activity%20was%20more%20tightly%20coordinated"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ncbi.nlm.nih.gov/pmc/articles/PMC2818549/" TargetMode="External"/><Relationship Id="rId5" Type="http://schemas.openxmlformats.org/officeDocument/2006/relationships/hyperlink" Target="https://www.sciencedaily.com/releases/2019/09/190909113023.htm" TargetMode="External"/><Relationship Id="rId4" Type="http://schemas.openxmlformats.org/officeDocument/2006/relationships/hyperlink" Target="https://www.psychologytoday.com/us/blog/so-happy-together/201904/male-and-female-brai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newsweek.com/sexism-brains-female-male-neurosciences-feminism-determinism-514426"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theconversation.com/how-neurosexism-is-holding-back-gender-equality-and-science-itself-67597" TargetMode="External"/><Relationship Id="rId5" Type="http://schemas.openxmlformats.org/officeDocument/2006/relationships/hyperlink" Target="https://www.nature.com/articles/d41586-019-00677-x"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mass.gov/guides/finding-mental-health-support-in-massachusetts#-getting-24-hour-emergency-and-crisis-support---1-(877)-382-1609-" TargetMode="External"/><Relationship Id="rId3" Type="http://schemas.openxmlformats.org/officeDocument/2006/relationships/hyperlink" Target="https://www.samhsa.gov/find-help/national-helpline" TargetMode="External"/><Relationship Id="rId7" Type="http://schemas.openxmlformats.org/officeDocument/2006/relationships/hyperlink" Target="mailto:jfairclough@jpkeefeh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mass.gov/info-details/department-of-mental-health-young-adult-resource-guide-substance-abuse-resources" TargetMode="External"/><Relationship Id="rId5" Type="http://schemas.openxmlformats.org/officeDocument/2006/relationships/hyperlink" Target="https://helplinema.org/for-parents/" TargetMode="External"/><Relationship Id="rId4" Type="http://schemas.openxmlformats.org/officeDocument/2006/relationships/hyperlink" Target="https://store.samhsa.gov/product/Alcohol-and-Drug-Addiction-Happens-in-the-Best-of-Families/SMA12-415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sponline.org/assets/Documents/Resources%20and%20Publications/Resources/Crisis/PrevetingYouthSuicide_TeenVersion_FINAL.p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mayoclinic.org/diseases-conditions/suicide/in-depth/suicide/art-20044707" TargetMode="External"/><Relationship Id="rId4" Type="http://schemas.openxmlformats.org/officeDocument/2006/relationships/hyperlink" Target="https://kidshealth.org/en/teens/talking-about-suicide.html#catbody-basic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suicidepreventionlifeline.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samaritanshope.org/im-hear/" TargetMode="External"/><Relationship Id="rId5" Type="http://schemas.openxmlformats.org/officeDocument/2006/relationships/hyperlink" Target="https://www.thetrevorproject.org/" TargetMode="External"/><Relationship Id="rId4" Type="http://schemas.openxmlformats.org/officeDocument/2006/relationships/hyperlink" Target="https://samaritanshope.org/get-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eadsup/basics/concussion_symptoms.htm"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chroniclejournal.com/life/care-for-concussions/article_c51d36d4-abe8-11ea-a5f1-8f0518d85e05.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cdc.gov/mmwr/volumes/67/wr/mm6724a3.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headsup/basics/concussion_recovery.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s://www.mayoclinic.org/diseases-conditions/migraine-headache/symptoms-causes/syc-20360201"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my.clevelandclinic.org/health/diseases/9637-migraines-in-children-and-adolescent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https://www.migrainetrust.org/living-with-migraine/coping-managing/young-people/advice-for-teen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migraineresearchfoundation.org/about-migraine/migraine-in-kids-and-teens/" TargetMode="External"/><Relationship Id="rId4" Type="http://schemas.openxmlformats.org/officeDocument/2006/relationships/hyperlink" Target="https://www.healthychildren.org/English/health-issues/conditions/head-neck-nervous-system/Pages/Migraine-Headaches-in-Children.asp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16personalities.com/free-personality-test"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rshall.usc.edu/sites/default/files/2020-02/Teaching-Teens-How-to-Make-Good-Decisions.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hyperlink" Target="http://www.bluestemcenter.com/articles/How%20to%20Teach%20Decision%20Making%20Skills%20to%20Adolescents.pdf" TargetMode="External"/><Relationship Id="rId3" Type="http://schemas.openxmlformats.org/officeDocument/2006/relationships/hyperlink" Target="https://www.adolescentwellness.org/wp-content/uploads/2011/06/PIP-worksheet-script-sports-example.pdf" TargetMode="External"/><Relationship Id="rId7" Type="http://schemas.openxmlformats.org/officeDocument/2006/relationships/hyperlink" Target="https://www.marshall.usc.edu/sites/default/files/2020-02/Teaching-Teens-How-to-Make-Good-Decisions.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www.ncbi.nlm.nih.gov/books/NBK224102/" TargetMode="External"/><Relationship Id="rId11" Type="http://schemas.openxmlformats.org/officeDocument/2006/relationships/hyperlink" Target="http://actforyouth.net/youth_development/professionals/sel/decision_making.cfm" TargetMode="External"/><Relationship Id="rId5" Type="http://schemas.openxmlformats.org/officeDocument/2006/relationships/hyperlink" Target="https://ohioline.osu.edu/factsheet/HYG-5301" TargetMode="External"/><Relationship Id="rId10" Type="http://schemas.openxmlformats.org/officeDocument/2006/relationships/hyperlink" Target="https://robeson.ces.ncsu.edu/2014/08/decision-making-skills-a-key-to-surviving-teen-years/" TargetMode="External"/><Relationship Id="rId4" Type="http://schemas.openxmlformats.org/officeDocument/2006/relationships/hyperlink" Target="https://clubrunner.blob.core.windows.net/00000101303/en-us/files/page/resources-ragmhi-toolkits/pip-creative-problem-solving/RAGMHI-Toolkit---PIP-Creative-Problem-Solving.pdf" TargetMode="External"/><Relationship Id="rId9" Type="http://schemas.openxmlformats.org/officeDocument/2006/relationships/hyperlink" Target="https://theconversation.com/a-parents-guide-to-why-teens-make-bad-decisions-88246"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sciencenewsforstudents.org/article/teenage-brain" TargetMode="External"/><Relationship Id="rId3" Type="http://schemas.openxmlformats.org/officeDocument/2006/relationships/hyperlink" Target="https://www.aacap.org/AACAP/Families_and_Youth/Facts_for_Families/FFF-Guide/The-Teen-Brain-Behavior-Problem-Solving-and-Decision-Making-095.aspx" TargetMode="External"/><Relationship Id="rId7" Type="http://schemas.openxmlformats.org/officeDocument/2006/relationships/hyperlink" Target="https://raisingchildren.net.au/pre-teens/development/understanding-your-pre-teen/brain-development-teen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healthychildren.org/English/ages-stages/teen/Pages/Whats-Going-On-in-the-Teenage-Brain.aspx" TargetMode="External"/><Relationship Id="rId5" Type="http://schemas.openxmlformats.org/officeDocument/2006/relationships/hyperlink" Target="https://www.urmc.rochester.edu/encyclopedia/content.aspx?ContentTypeID=1&amp;ContentID=3051" TargetMode="External"/><Relationship Id="rId4" Type="http://schemas.openxmlformats.org/officeDocument/2006/relationships/hyperlink" Target="https://www.stanfordchildrens.org/en/topic/default?id=understanding-the-teen-brain-1-3051"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icaf.org/ABCDStudy/" TargetMode="External"/><Relationship Id="rId3" Type="http://schemas.openxmlformats.org/officeDocument/2006/relationships/hyperlink" Target="https://www.livescience.com/54605-why-are-babies-helpless.html" TargetMode="External"/><Relationship Id="rId7" Type="http://schemas.openxmlformats.org/officeDocument/2006/relationships/hyperlink" Target="https://www.drugabuse.gov/drug-topics/adolescent-brain"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ncbi.nlm.nih.gov/books/NBK224102/" TargetMode="External"/><Relationship Id="rId5" Type="http://schemas.openxmlformats.org/officeDocument/2006/relationships/hyperlink" Target="https://kidshealth.org/en/teens/brain-nervous-system.html?WT.ac=ctg#catbody-basics" TargetMode="External"/><Relationship Id="rId4" Type="http://schemas.openxmlformats.org/officeDocument/2006/relationships/hyperlink" Target="http://headsup.scholastic.com/sites/default/files/NIDA6-INS4_Stu_Mag.pdf" TargetMode="External"/><Relationship Id="rId9" Type="http://schemas.openxmlformats.org/officeDocument/2006/relationships/hyperlink" Target="https://www.drugabuse.gov/drug-topics/adolescent-brain/longitudinal-study-adolescent-brain-cognitive-development-abcd-stud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pubmed.ncbi.nlm.nih.gov/23035280/" TargetMode="External"/><Relationship Id="rId3" Type="http://schemas.openxmlformats.org/officeDocument/2006/relationships/hyperlink" Target="https://teens.drugabuse.gov/drug-facts/brain-and-addiction" TargetMode="External"/><Relationship Id="rId7" Type="http://schemas.openxmlformats.org/officeDocument/2006/relationships/hyperlink" Target="https://www.cdc.gov/nchs/fastats/adolescent-health.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turnbridge.com/news-events/infographics/developing-adolescent-brain-its-vulnerability-substance-abuse-and-benefit" TargetMode="External"/><Relationship Id="rId5" Type="http://schemas.openxmlformats.org/officeDocument/2006/relationships/hyperlink" Target="https://www.turnbridge.com/news-events/latest-articles/drugs-and-brain-development" TargetMode="External"/><Relationship Id="rId4" Type="http://schemas.openxmlformats.org/officeDocument/2006/relationships/hyperlink" Target="https://www.getsmartaboutdrugs.gov/consequences/how-drugs-alter-brain-development-and-affect-teens" TargetMode="External"/><Relationship Id="rId9" Type="http://schemas.openxmlformats.org/officeDocument/2006/relationships/hyperlink" Target="https://www.mayoclinic.org/diseases-conditions/suicide/in-depth/suicide/art-2004470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school-climate-safety-and-crisis/mental-health-resources/preventing-youth-suicide/save-a-friend-tips-for-teens-to-prevent-suicide" TargetMode="External"/><Relationship Id="rId7" Type="http://schemas.openxmlformats.org/officeDocument/2006/relationships/hyperlink" Target="https://www.ted.com/talks/allan_jones_a_map_of_the_brain#t-161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www.aacap.org/AACAP/Families_and_Youth/Youth_Resources/Home.aspx?hkey=58aaf61e-36ea-4a84-9a4c-58b2a434c869" TargetMode="External"/><Relationship Id="rId5" Type="http://schemas.openxmlformats.org/officeDocument/2006/relationships/hyperlink" Target="https://www.ted.com/talks/sarah_jayne_blakemore_the_mysterious_workings_of_the_adolescent_brain?language=en#t-9185" TargetMode="External"/><Relationship Id="rId4" Type="http://schemas.openxmlformats.org/officeDocument/2006/relationships/hyperlink" Target="https://www.nasponline.org/assets/Documents/Resources%20and%20Publications/Resources/Crisis/PrevetingYouthSuicide_TeenVersion_FINAL_ES-US.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71925" y="106600"/>
            <a:ext cx="85206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1155CC"/>
                </a:solidFill>
                <a:highlight>
                  <a:schemeClr val="lt1"/>
                </a:highlight>
                <a:latin typeface="Playfair Display"/>
                <a:ea typeface="Playfair Display"/>
                <a:cs typeface="Playfair Display"/>
                <a:sym typeface="Playfair Display"/>
              </a:rPr>
              <a:t>The </a:t>
            </a:r>
            <a:r>
              <a:rPr lang="en">
                <a:solidFill>
                  <a:srgbClr val="CC0000"/>
                </a:solidFill>
                <a:highlight>
                  <a:schemeClr val="lt1"/>
                </a:highlight>
                <a:latin typeface="Playfair Display"/>
                <a:ea typeface="Playfair Display"/>
                <a:cs typeface="Playfair Display"/>
                <a:sym typeface="Playfair Display"/>
              </a:rPr>
              <a:t>Teen</a:t>
            </a:r>
            <a:r>
              <a:rPr lang="en">
                <a:solidFill>
                  <a:srgbClr val="1155CC"/>
                </a:solidFill>
                <a:highlight>
                  <a:schemeClr val="lt1"/>
                </a:highlight>
                <a:latin typeface="Playfair Display"/>
                <a:ea typeface="Playfair Display"/>
                <a:cs typeface="Playfair Display"/>
                <a:sym typeface="Playfair Display"/>
              </a:rPr>
              <a:t> Brain</a:t>
            </a:r>
            <a:endParaRPr>
              <a:solidFill>
                <a:srgbClr val="1155CC"/>
              </a:solidFill>
              <a:highlight>
                <a:schemeClr val="lt1"/>
              </a:highlight>
              <a:latin typeface="Playfair Display"/>
              <a:ea typeface="Playfair Display"/>
              <a:cs typeface="Playfair Display"/>
              <a:sym typeface="Playfair Display"/>
            </a:endParaRPr>
          </a:p>
        </p:txBody>
      </p:sp>
      <p:sp>
        <p:nvSpPr>
          <p:cNvPr id="55" name="Google Shape;55;p13"/>
          <p:cNvSpPr txBox="1">
            <a:spLocks noGrp="1"/>
          </p:cNvSpPr>
          <p:nvPr>
            <p:ph type="subTitle" idx="1"/>
          </p:nvPr>
        </p:nvSpPr>
        <p:spPr>
          <a:xfrm>
            <a:off x="371925" y="8992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highlight>
                  <a:schemeClr val="lt1"/>
                </a:highlight>
              </a:rPr>
              <a:t>Under Construction….</a:t>
            </a:r>
            <a:endParaRPr>
              <a:highlight>
                <a:schemeClr val="lt1"/>
              </a:highlight>
            </a:endParaRPr>
          </a:p>
        </p:txBody>
      </p:sp>
      <p:pic>
        <p:nvPicPr>
          <p:cNvPr id="56" name="Google Shape;56;p13"/>
          <p:cNvPicPr preferRelativeResize="0"/>
          <p:nvPr/>
        </p:nvPicPr>
        <p:blipFill>
          <a:blip r:embed="rId4">
            <a:alphaModFix/>
          </a:blip>
          <a:stretch>
            <a:fillRect/>
          </a:stretch>
        </p:blipFill>
        <p:spPr>
          <a:xfrm>
            <a:off x="146950" y="3493122"/>
            <a:ext cx="2388050" cy="1589175"/>
          </a:xfrm>
          <a:prstGeom prst="rect">
            <a:avLst/>
          </a:prstGeom>
          <a:noFill/>
          <a:ln>
            <a:noFill/>
          </a:ln>
        </p:spPr>
      </p:pic>
      <p:sp>
        <p:nvSpPr>
          <p:cNvPr id="57" name="Google Shape;57;p13"/>
          <p:cNvSpPr txBox="1"/>
          <p:nvPr/>
        </p:nvSpPr>
        <p:spPr>
          <a:xfrm>
            <a:off x="3086100" y="4332938"/>
            <a:ext cx="20085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980000"/>
                </a:solidFill>
              </a:rPr>
              <a:t>Bridget Veale, RN</a:t>
            </a:r>
            <a:endParaRPr>
              <a:solidFill>
                <a:srgbClr val="980000"/>
              </a:solidFill>
            </a:endParaRPr>
          </a:p>
          <a:p>
            <a:pPr marL="0" lvl="0" indent="0" algn="l" rtl="0">
              <a:spcBef>
                <a:spcPts val="0"/>
              </a:spcBef>
              <a:spcAft>
                <a:spcPts val="0"/>
              </a:spcAft>
              <a:buNone/>
            </a:pPr>
            <a:r>
              <a:rPr lang="en">
                <a:solidFill>
                  <a:srgbClr val="980000"/>
                </a:solidFill>
              </a:rPr>
              <a:t>Mindy Wade, RN</a:t>
            </a:r>
            <a:endParaRPr>
              <a:solidFill>
                <a:srgbClr val="980000"/>
              </a:solidFill>
            </a:endParaRPr>
          </a:p>
          <a:p>
            <a:pPr marL="0" lvl="0" indent="0" algn="l" rtl="0">
              <a:spcBef>
                <a:spcPts val="0"/>
              </a:spcBef>
              <a:spcAft>
                <a:spcPts val="0"/>
              </a:spcAft>
              <a:buNone/>
            </a:pPr>
            <a:r>
              <a:rPr lang="en">
                <a:solidFill>
                  <a:srgbClr val="980000"/>
                </a:solidFill>
              </a:rPr>
              <a:t>November 3, 2020</a:t>
            </a:r>
            <a:endParaRPr>
              <a:solidFill>
                <a:srgbClr val="980000"/>
              </a:solidFill>
            </a:endParaRPr>
          </a:p>
        </p:txBody>
      </p:sp>
      <p:pic>
        <p:nvPicPr>
          <p:cNvPr id="58" name="Google Shape;58;p13"/>
          <p:cNvPicPr preferRelativeResize="0"/>
          <p:nvPr/>
        </p:nvPicPr>
        <p:blipFill>
          <a:blip r:embed="rId5">
            <a:alphaModFix/>
          </a:blip>
          <a:stretch>
            <a:fillRect/>
          </a:stretch>
        </p:blipFill>
        <p:spPr>
          <a:xfrm>
            <a:off x="6976700" y="4188300"/>
            <a:ext cx="2167300" cy="89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53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Developing Brain</a:t>
            </a:r>
            <a:endParaRPr/>
          </a:p>
        </p:txBody>
      </p:sp>
      <p:sp>
        <p:nvSpPr>
          <p:cNvPr id="117" name="Google Shape;117;p22"/>
          <p:cNvSpPr txBox="1">
            <a:spLocks noGrp="1"/>
          </p:cNvSpPr>
          <p:nvPr>
            <p:ph type="body" idx="1"/>
          </p:nvPr>
        </p:nvSpPr>
        <p:spPr>
          <a:xfrm>
            <a:off x="311700" y="674875"/>
            <a:ext cx="3007200" cy="40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The brain doesn’t change much in size between ages 5-20, but the neural connections expand. </a:t>
            </a:r>
            <a:endParaRPr sz="2000"/>
          </a:p>
          <a:p>
            <a:pPr marL="0" lvl="0" indent="0" algn="l" rtl="0">
              <a:spcBef>
                <a:spcPts val="1600"/>
              </a:spcBef>
              <a:spcAft>
                <a:spcPts val="1600"/>
              </a:spcAft>
              <a:buNone/>
            </a:pPr>
            <a:r>
              <a:rPr lang="en" sz="2000"/>
              <a:t>In this picture you’ll see increased areas of blue as this brain ages which denotes the enhanced brain connections being formed. </a:t>
            </a:r>
            <a:endParaRPr sz="2000"/>
          </a:p>
        </p:txBody>
      </p:sp>
      <p:pic>
        <p:nvPicPr>
          <p:cNvPr id="118" name="Google Shape;118;p22"/>
          <p:cNvPicPr preferRelativeResize="0"/>
          <p:nvPr/>
        </p:nvPicPr>
        <p:blipFill>
          <a:blip r:embed="rId3">
            <a:alphaModFix/>
          </a:blip>
          <a:stretch>
            <a:fillRect/>
          </a:stretch>
        </p:blipFill>
        <p:spPr>
          <a:xfrm>
            <a:off x="3267375" y="836825"/>
            <a:ext cx="5876625" cy="3902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2179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Things to Know about the Teen Brain</a:t>
            </a:r>
            <a:endParaRPr/>
          </a:p>
        </p:txBody>
      </p:sp>
      <p:sp>
        <p:nvSpPr>
          <p:cNvPr id="124" name="Google Shape;124;p23"/>
          <p:cNvSpPr txBox="1">
            <a:spLocks noGrp="1"/>
          </p:cNvSpPr>
          <p:nvPr>
            <p:ph type="body" idx="1"/>
          </p:nvPr>
        </p:nvSpPr>
        <p:spPr>
          <a:xfrm>
            <a:off x="52050" y="527750"/>
            <a:ext cx="8954400" cy="3886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AutoNum type="arabicParenR"/>
            </a:pPr>
            <a:r>
              <a:rPr lang="en" sz="1900"/>
              <a:t>The brain reaches its biggest size in early adolescence, around age 14.</a:t>
            </a:r>
            <a:endParaRPr sz="1900"/>
          </a:p>
          <a:p>
            <a:pPr marL="457200" lvl="0" indent="-349250" algn="l" rtl="0">
              <a:spcBef>
                <a:spcPts val="0"/>
              </a:spcBef>
              <a:spcAft>
                <a:spcPts val="0"/>
              </a:spcAft>
              <a:buSzPts val="1900"/>
              <a:buAutoNum type="arabicParenR"/>
            </a:pPr>
            <a:r>
              <a:rPr lang="en" sz="1900"/>
              <a:t>The brain continues to mature even after it’s done growing. </a:t>
            </a:r>
            <a:endParaRPr sz="1900"/>
          </a:p>
          <a:p>
            <a:pPr marL="457200" lvl="0" indent="-349250" algn="l" rtl="0">
              <a:spcBef>
                <a:spcPts val="0"/>
              </a:spcBef>
              <a:spcAft>
                <a:spcPts val="0"/>
              </a:spcAft>
              <a:buSzPts val="1900"/>
              <a:buAutoNum type="arabicParenR"/>
            </a:pPr>
            <a:r>
              <a:rPr lang="en" sz="1900"/>
              <a:t>The teen brain is ready to learn and adapt. It has lots of plasticity, so challenging mental tasks, physical activity, and creative endeavors all help the brain mature and learn. </a:t>
            </a:r>
            <a:endParaRPr sz="1900"/>
          </a:p>
          <a:p>
            <a:pPr marL="457200" lvl="0" indent="-349250" algn="l" rtl="0">
              <a:spcBef>
                <a:spcPts val="0"/>
              </a:spcBef>
              <a:spcAft>
                <a:spcPts val="0"/>
              </a:spcAft>
              <a:buSzPts val="1900"/>
              <a:buAutoNum type="arabicParenR"/>
            </a:pPr>
            <a:r>
              <a:rPr lang="en" sz="1900"/>
              <a:t>Many mental health disorders first present in adolescence. All the physical, emotional, and emotional changes that teens are undergoing may be why we see these diagnoses often develop around this time. </a:t>
            </a:r>
            <a:endParaRPr sz="1600">
              <a:solidFill>
                <a:srgbClr val="293340"/>
              </a:solidFill>
              <a:highlight>
                <a:srgbClr val="FFFFFF"/>
              </a:highlight>
            </a:endParaRPr>
          </a:p>
          <a:p>
            <a:pPr marL="457200" lvl="0" indent="0" algn="l" rtl="0">
              <a:spcBef>
                <a:spcPts val="1600"/>
              </a:spcBef>
              <a:spcAft>
                <a:spcPts val="1600"/>
              </a:spcAft>
              <a:buNone/>
            </a:pPr>
            <a:r>
              <a:rPr lang="en" sz="1000">
                <a:solidFill>
                  <a:srgbClr val="293340"/>
                </a:solidFill>
              </a:rPr>
              <a:t>Institute of Mental Health (2020): </a:t>
            </a:r>
            <a:r>
              <a:rPr lang="en" sz="1000" u="sng">
                <a:solidFill>
                  <a:schemeClr val="hlink"/>
                </a:solidFill>
                <a:hlinkClick r:id="rId3"/>
              </a:rPr>
              <a:t>https://www.nimh.nih.gov/health/publications/the-teen-brain-7-things-to-know/index.shtml#:~:text=3.-,The%20teen%20brain%20is%20ready%20to%20learn%20and%20adapt.,the%20brain%20mature%20and%20learn</a:t>
            </a:r>
            <a:r>
              <a:rPr lang="en" sz="1000"/>
              <a:t>. </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9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Things to Know continued… </a:t>
            </a:r>
            <a:endParaRPr/>
          </a:p>
        </p:txBody>
      </p:sp>
      <p:sp>
        <p:nvSpPr>
          <p:cNvPr id="130" name="Google Shape;130;p24"/>
          <p:cNvSpPr txBox="1">
            <a:spLocks noGrp="1"/>
          </p:cNvSpPr>
          <p:nvPr>
            <p:ph type="body" idx="1"/>
          </p:nvPr>
        </p:nvSpPr>
        <p:spPr>
          <a:xfrm>
            <a:off x="270050" y="569400"/>
            <a:ext cx="8520600" cy="251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5) Teen brains may be more vulnerable to stress. Because teen brains are still developing they may respond differently to stressors and thus can be more vulnerable to things like anxiety and depression. </a:t>
            </a:r>
            <a:endParaRPr sz="1600"/>
          </a:p>
          <a:p>
            <a:pPr marL="0" lvl="0" indent="0" algn="l" rtl="0">
              <a:spcBef>
                <a:spcPts val="1600"/>
              </a:spcBef>
              <a:spcAft>
                <a:spcPts val="0"/>
              </a:spcAft>
              <a:buNone/>
            </a:pPr>
            <a:r>
              <a:rPr lang="en" sz="1600"/>
              <a:t>6) Teens need more sleep. </a:t>
            </a:r>
            <a:r>
              <a:rPr lang="en" sz="1600">
                <a:solidFill>
                  <a:srgbClr val="293340"/>
                </a:solidFill>
              </a:rPr>
              <a:t>Research shows that melatonin (the “sleep hormone”) levels in the blood are naturally higher later at night and drop later in the morning in teens than in most children and adults. This difference may explain why many teens stay up late and struggle with getting up in the morning. Teens should get about 9 to 10 hours of sleep a night, but most teens do not get enough sleep.</a:t>
            </a:r>
            <a:endParaRPr sz="1600">
              <a:solidFill>
                <a:srgbClr val="293340"/>
              </a:solidFill>
            </a:endParaRPr>
          </a:p>
          <a:p>
            <a:pPr marL="0" lvl="0" indent="0" algn="l" rtl="0">
              <a:spcBef>
                <a:spcPts val="1600"/>
              </a:spcBef>
              <a:spcAft>
                <a:spcPts val="0"/>
              </a:spcAft>
              <a:buNone/>
            </a:pPr>
            <a:r>
              <a:rPr lang="en" sz="1600">
                <a:solidFill>
                  <a:srgbClr val="293340"/>
                </a:solidFill>
              </a:rPr>
              <a:t>7) The teen brain is resilient. Adolescence is a vulnerable time, but most teens go on to become healthy adults. </a:t>
            </a:r>
            <a:endParaRPr sz="1600">
              <a:solidFill>
                <a:srgbClr val="293340"/>
              </a:solidFill>
            </a:endParaRPr>
          </a:p>
          <a:p>
            <a:pPr marL="457200" lvl="0" indent="0" algn="l" rtl="0">
              <a:spcBef>
                <a:spcPts val="1600"/>
              </a:spcBef>
              <a:spcAft>
                <a:spcPts val="1600"/>
              </a:spcAft>
              <a:buClr>
                <a:schemeClr val="dk1"/>
              </a:buClr>
              <a:buSzPts val="1100"/>
              <a:buFont typeface="Arial"/>
              <a:buNone/>
            </a:pPr>
            <a:endParaRPr sz="1400">
              <a:solidFill>
                <a:srgbClr val="293340"/>
              </a:solidFill>
              <a:highlight>
                <a:srgbClr val="FFFFFF"/>
              </a:highlight>
            </a:endParaRPr>
          </a:p>
        </p:txBody>
      </p:sp>
      <p:sp>
        <p:nvSpPr>
          <p:cNvPr id="131" name="Google Shape;131;p24"/>
          <p:cNvSpPr txBox="1"/>
          <p:nvPr/>
        </p:nvSpPr>
        <p:spPr>
          <a:xfrm>
            <a:off x="68700" y="4454850"/>
            <a:ext cx="9006600" cy="688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Clr>
                <a:schemeClr val="dk1"/>
              </a:buClr>
              <a:buSzPts val="1100"/>
              <a:buFont typeface="Arial"/>
              <a:buNone/>
            </a:pPr>
            <a:r>
              <a:rPr lang="en" sz="1000">
                <a:solidFill>
                  <a:srgbClr val="293340"/>
                </a:solidFill>
              </a:rPr>
              <a:t>National Institute of Mental Health (2020): </a:t>
            </a:r>
            <a:r>
              <a:rPr lang="en" sz="10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https://www.nimh.nih.gov/health/publications/the-teen-brain-7-things-to-know/index.shtml#:~:text=3.-,The%20teen%20brain%20is%20ready%20to%20learn%20and%20adapt.,the%20brain%20mature%20and%20learn</a:t>
            </a:r>
            <a:r>
              <a:rPr lang="en" sz="1000">
                <a:solidFill>
                  <a:schemeClr val="dk2"/>
                </a:solidFil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86075" y="688675"/>
            <a:ext cx="2152200" cy="188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Teen Brain Development</a:t>
            </a:r>
            <a:endParaRPr b="1"/>
          </a:p>
          <a:p>
            <a:pPr marL="0" lvl="0" indent="0" algn="l" rtl="0">
              <a:spcBef>
                <a:spcPts val="1600"/>
              </a:spcBef>
              <a:spcAft>
                <a:spcPts val="0"/>
              </a:spcAft>
              <a:buClr>
                <a:schemeClr val="dk1"/>
              </a:buClr>
              <a:buSzPts val="1100"/>
              <a:buFont typeface="Arial"/>
              <a:buNone/>
            </a:pPr>
            <a:r>
              <a:rPr lang="en" sz="15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https://www.youtube.com/watch?v=EpfnDijz2d8&amp;feature=youtu.be</a:t>
            </a:r>
            <a:r>
              <a:rPr lang="en" sz="1500"/>
              <a:t> </a:t>
            </a:r>
            <a:endParaRPr sz="15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37" name="Google Shape;137;p25" descr="NIDA explores in this video the intriguing similarities between the processes of brain development and computer programming. The analogy helps us understand why toxic environmental factors like drugs, bullying, or lack of sleep can have such a long-lasting impact on a teenager’s life and can be used to empower your children or students with information they need make better decisions.&#10;&#10;This video can also be viewed at: https://www.drugabuse.gov/videos/adventures-in-teen-brain-development-journey-to-empowerment&#10;&#10;Comments on this video are allowed in accordance with our comment policy: https://www.drugabuse.gov/comment-policy" title="Teen Brain Development">
            <a:hlinkClick r:id="rId4"/>
          </p:cNvPr>
          <p:cNvPicPr preferRelativeResize="0"/>
          <p:nvPr/>
        </p:nvPicPr>
        <p:blipFill>
          <a:blip r:embed="rId5">
            <a:alphaModFix/>
          </a:blip>
          <a:stretch>
            <a:fillRect/>
          </a:stretch>
        </p:blipFill>
        <p:spPr>
          <a:xfrm>
            <a:off x="2327800" y="103350"/>
            <a:ext cx="6591076" cy="494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225625" y="56400"/>
            <a:ext cx="8520600" cy="8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Are there differences between male and female brains? </a:t>
            </a:r>
            <a:endParaRPr sz="2300"/>
          </a:p>
          <a:p>
            <a:pPr marL="0" lvl="0" indent="0" algn="l" rtl="0">
              <a:spcBef>
                <a:spcPts val="0"/>
              </a:spcBef>
              <a:spcAft>
                <a:spcPts val="0"/>
              </a:spcAft>
              <a:buNone/>
            </a:pPr>
            <a:r>
              <a:rPr lang="en" sz="2300" i="1"/>
              <a:t>Maybe? But does it really matter?</a:t>
            </a:r>
            <a:r>
              <a:rPr lang="en" sz="2300"/>
              <a:t>   </a:t>
            </a:r>
            <a:endParaRPr sz="2300"/>
          </a:p>
          <a:p>
            <a:pPr marL="0" lvl="0" indent="0" algn="l" rtl="0">
              <a:spcBef>
                <a:spcPts val="0"/>
              </a:spcBef>
              <a:spcAft>
                <a:spcPts val="0"/>
              </a:spcAft>
              <a:buNone/>
            </a:pPr>
            <a:endParaRPr sz="2600"/>
          </a:p>
        </p:txBody>
      </p:sp>
      <p:sp>
        <p:nvSpPr>
          <p:cNvPr id="143" name="Google Shape;143;p26"/>
          <p:cNvSpPr txBox="1">
            <a:spLocks noGrp="1"/>
          </p:cNvSpPr>
          <p:nvPr>
            <p:ph type="body" idx="1"/>
          </p:nvPr>
        </p:nvSpPr>
        <p:spPr>
          <a:xfrm>
            <a:off x="86075" y="850075"/>
            <a:ext cx="8899500" cy="4104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Male brains tend to be 9-12% larger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Female brains mature earlier. </a:t>
            </a:r>
            <a:endParaRPr sz="1200">
              <a:solidFill>
                <a:srgbClr val="2C2D30"/>
              </a:solidFill>
            </a:endParaRPr>
          </a:p>
          <a:p>
            <a:pPr marL="457200" lvl="0" indent="-304800" algn="l" rtl="0">
              <a:spcBef>
                <a:spcPts val="0"/>
              </a:spcBef>
              <a:spcAft>
                <a:spcPts val="0"/>
              </a:spcAft>
              <a:buClr>
                <a:schemeClr val="dk1"/>
              </a:buClr>
              <a:buSzPts val="1200"/>
              <a:buChar char="●"/>
            </a:pPr>
            <a:r>
              <a:rPr lang="en" sz="1200">
                <a:solidFill>
                  <a:srgbClr val="2C2D30"/>
                </a:solidFill>
              </a:rPr>
              <a:t>Some studies have suggested the following differences:</a:t>
            </a:r>
            <a:endParaRPr sz="1200">
              <a:solidFill>
                <a:srgbClr val="2C2D30"/>
              </a:solidFill>
            </a:endParaRPr>
          </a:p>
          <a:p>
            <a:pPr marL="914400" lvl="1" indent="-304800" algn="l" rtl="0">
              <a:spcBef>
                <a:spcPts val="0"/>
              </a:spcBef>
              <a:spcAft>
                <a:spcPts val="0"/>
              </a:spcAft>
              <a:buClr>
                <a:srgbClr val="2C2D30"/>
              </a:buClr>
              <a:buSzPts val="1200"/>
              <a:buChar char="○"/>
            </a:pPr>
            <a:r>
              <a:rPr lang="en" sz="1200">
                <a:solidFill>
                  <a:srgbClr val="2C2D30"/>
                </a:solidFill>
              </a:rPr>
              <a:t>Females are more prone to experience depression and PTSD. </a:t>
            </a:r>
            <a:endParaRPr sz="1200">
              <a:solidFill>
                <a:srgbClr val="2C2D30"/>
              </a:solidFill>
            </a:endParaRPr>
          </a:p>
          <a:p>
            <a:pPr marL="914400" lvl="1" indent="-304800" algn="l" rtl="0">
              <a:spcBef>
                <a:spcPts val="0"/>
              </a:spcBef>
              <a:spcAft>
                <a:spcPts val="0"/>
              </a:spcAft>
              <a:buClr>
                <a:srgbClr val="2C2D30"/>
              </a:buClr>
              <a:buSzPts val="1200"/>
              <a:buChar char="○"/>
            </a:pPr>
            <a:r>
              <a:rPr lang="en" sz="1200">
                <a:solidFill>
                  <a:srgbClr val="2C2D30"/>
                </a:solidFill>
              </a:rPr>
              <a:t>Males are more likely to be diagnosed with schizophrenia, dyslexia, and autism. Males are more likely to become alcohol or drug-dependent.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Individual brain regions that have most consistently been reported as different in males and females include the basal ganglia, hippocampus, and amygdala.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There are differences in white matter development during adolescence </a:t>
            </a:r>
            <a:endParaRPr sz="1200">
              <a:solidFill>
                <a:srgbClr val="2C2D30"/>
              </a:solidFill>
            </a:endParaRPr>
          </a:p>
          <a:p>
            <a:pPr marL="0" lvl="0" indent="0" algn="l" rtl="0">
              <a:lnSpc>
                <a:spcPct val="100000"/>
              </a:lnSpc>
              <a:spcBef>
                <a:spcPts val="1600"/>
              </a:spcBef>
              <a:spcAft>
                <a:spcPts val="0"/>
              </a:spcAft>
              <a:buNone/>
            </a:pPr>
            <a:endParaRPr sz="1200" b="1" i="1">
              <a:solidFill>
                <a:srgbClr val="2C2D30"/>
              </a:solidFill>
            </a:endParaRPr>
          </a:p>
          <a:p>
            <a:pPr marL="0" lvl="0" indent="0" algn="l" rtl="0">
              <a:spcBef>
                <a:spcPts val="0"/>
              </a:spcBef>
              <a:spcAft>
                <a:spcPts val="0"/>
              </a:spcAft>
              <a:buNone/>
            </a:pPr>
            <a:endParaRPr sz="1200" b="1" i="1">
              <a:solidFill>
                <a:srgbClr val="2C2D30"/>
              </a:solidFill>
              <a:highlight>
                <a:schemeClr val="lt1"/>
              </a:highlight>
            </a:endParaRPr>
          </a:p>
          <a:p>
            <a:pPr marL="0" lvl="0" indent="0" algn="l" rtl="0">
              <a:spcBef>
                <a:spcPts val="1600"/>
              </a:spcBef>
              <a:spcAft>
                <a:spcPts val="0"/>
              </a:spcAft>
              <a:buNone/>
            </a:pPr>
            <a:endParaRPr sz="1200" i="1">
              <a:solidFill>
                <a:srgbClr val="2C2D30"/>
              </a:solidFill>
              <a:highlight>
                <a:schemeClr val="lt1"/>
              </a:highlight>
            </a:endParaRPr>
          </a:p>
          <a:p>
            <a:pPr marL="0" lvl="0" indent="0" algn="l" rtl="0">
              <a:spcBef>
                <a:spcPts val="1600"/>
              </a:spcBef>
              <a:spcAft>
                <a:spcPts val="0"/>
              </a:spcAft>
              <a:buNone/>
            </a:pPr>
            <a:r>
              <a:rPr lang="en" sz="1200" i="1">
                <a:solidFill>
                  <a:srgbClr val="2C2D30"/>
                </a:solidFill>
                <a:highlight>
                  <a:schemeClr val="lt1"/>
                </a:highlight>
              </a:rPr>
              <a:t>(</a:t>
            </a:r>
            <a:r>
              <a:rPr lang="en" sz="8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https://stanmed.stanford.edu/2017spring/how-mens-and-womens-brains-are-different.html#:~:text=In%20a%202014%20study%2C%20University,activity%20was%20more%20tightly%20coordinated</a:t>
            </a:r>
            <a:r>
              <a:rPr lang="en" sz="800"/>
              <a:t> </a:t>
            </a:r>
            <a:r>
              <a:rPr lang="en" sz="8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https://www.psychologytoday.com/us/blog/so-happy-together/201904/male-and-female-brains</a:t>
            </a:r>
            <a:r>
              <a:rPr lang="en" sz="800"/>
              <a:t> </a:t>
            </a:r>
            <a:r>
              <a:rPr lang="en" sz="8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https://www.sciencedaily.com/releases/2019/09/190909113023.htm</a:t>
            </a:r>
            <a:r>
              <a:rPr lang="en" sz="800"/>
              <a:t> </a:t>
            </a:r>
            <a:r>
              <a:rPr lang="en" sz="800" u="sng">
                <a:solidFill>
                  <a:schemeClr val="accent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https://www.ncbi.nlm.nih.gov/pmc/articles/PMC2818549/</a:t>
            </a:r>
            <a:r>
              <a:rPr lang="en" sz="800"/>
              <a:t> )</a:t>
            </a:r>
            <a:endParaRPr sz="800"/>
          </a:p>
          <a:p>
            <a:pPr marL="0" lvl="0" indent="0" algn="l" rtl="0">
              <a:spcBef>
                <a:spcPts val="1600"/>
              </a:spcBef>
              <a:spcAft>
                <a:spcPts val="0"/>
              </a:spcAft>
              <a:buNone/>
            </a:pPr>
            <a:endParaRPr sz="1200" i="1">
              <a:solidFill>
                <a:srgbClr val="2C2D30"/>
              </a:solidFill>
              <a:highlight>
                <a:schemeClr val="lt1"/>
              </a:highlight>
            </a:endParaRPr>
          </a:p>
          <a:p>
            <a:pPr marL="0" lvl="0" indent="0" algn="l" rtl="0">
              <a:lnSpc>
                <a:spcPct val="100000"/>
              </a:lnSpc>
              <a:spcBef>
                <a:spcPts val="1600"/>
              </a:spcBef>
              <a:spcAft>
                <a:spcPts val="1600"/>
              </a:spcAft>
              <a:buNone/>
            </a:pPr>
            <a:endParaRPr sz="800"/>
          </a:p>
        </p:txBody>
      </p:sp>
      <p:pic>
        <p:nvPicPr>
          <p:cNvPr id="144" name="Google Shape;144;p26"/>
          <p:cNvPicPr preferRelativeResize="0"/>
          <p:nvPr/>
        </p:nvPicPr>
        <p:blipFill>
          <a:blip r:embed="rId7">
            <a:alphaModFix/>
          </a:blip>
          <a:stretch>
            <a:fillRect/>
          </a:stretch>
        </p:blipFill>
        <p:spPr>
          <a:xfrm>
            <a:off x="5822430" y="2528700"/>
            <a:ext cx="2741550" cy="134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259625" y="9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Difference between male and female brains? </a:t>
            </a:r>
            <a:endParaRPr/>
          </a:p>
        </p:txBody>
      </p:sp>
      <p:sp>
        <p:nvSpPr>
          <p:cNvPr id="150" name="Google Shape;150;p27"/>
          <p:cNvSpPr txBox="1">
            <a:spLocks noGrp="1"/>
          </p:cNvSpPr>
          <p:nvPr>
            <p:ph type="body" idx="1"/>
          </p:nvPr>
        </p:nvSpPr>
        <p:spPr>
          <a:xfrm>
            <a:off x="205825" y="611050"/>
            <a:ext cx="8520600" cy="4105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rgbClr val="2C2D30"/>
                </a:solidFill>
              </a:rPr>
              <a:t>Some researchers argue that the brains of men and women are wired differently. The male brain is wired from front to back, with few connections across the two hemispheres. Women, on the other hand, tend to have more wiring from left to right, so the two hemispheres are more interconnected. The female brain also tends to have more wiring in the areas that play a role in social cognition and verbal communication, which may be why women tend empathize better with others, have a better sense of what’s going on around them, and provide richer verbal descriptions. </a:t>
            </a:r>
            <a:endParaRPr sz="1200">
              <a:solidFill>
                <a:srgbClr val="2C2D30"/>
              </a:solidFill>
            </a:endParaRPr>
          </a:p>
          <a:p>
            <a:pPr marL="457200" lvl="0" indent="-304800" algn="l" rtl="0">
              <a:spcBef>
                <a:spcPts val="0"/>
              </a:spcBef>
              <a:spcAft>
                <a:spcPts val="0"/>
              </a:spcAft>
              <a:buClr>
                <a:srgbClr val="2C2D30"/>
              </a:buClr>
              <a:buSzPts val="1200"/>
              <a:buChar char="●"/>
            </a:pPr>
            <a:r>
              <a:rPr lang="en" sz="1200">
                <a:solidFill>
                  <a:srgbClr val="2C2D30"/>
                </a:solidFill>
              </a:rPr>
              <a:t>Some studies have </a:t>
            </a:r>
            <a:r>
              <a:rPr lang="en" sz="1200" i="1">
                <a:solidFill>
                  <a:srgbClr val="2C2D30"/>
                </a:solidFill>
              </a:rPr>
              <a:t>suggested</a:t>
            </a:r>
            <a:r>
              <a:rPr lang="en" sz="1200">
                <a:solidFill>
                  <a:srgbClr val="2C2D30"/>
                </a:solidFill>
              </a:rPr>
              <a:t> different sexes perform better on certain tasks, likely due to differences in brain wiring.</a:t>
            </a:r>
            <a:endParaRPr sz="1200">
              <a:solidFill>
                <a:srgbClr val="2C2D30"/>
              </a:solidFill>
            </a:endParaRPr>
          </a:p>
          <a:p>
            <a:pPr marL="914400" lvl="1" indent="-304800" algn="l" rtl="0">
              <a:spcBef>
                <a:spcPts val="0"/>
              </a:spcBef>
              <a:spcAft>
                <a:spcPts val="0"/>
              </a:spcAft>
              <a:buClr>
                <a:srgbClr val="2C2D30"/>
              </a:buClr>
              <a:buSzPts val="1200"/>
              <a:buChar char="○"/>
            </a:pPr>
            <a:r>
              <a:rPr lang="en" sz="1200">
                <a:solidFill>
                  <a:srgbClr val="2C2D30"/>
                </a:solidFill>
              </a:rPr>
              <a:t>Females tended to perform better with: multi-tasking, attention, social cognition, word memory, and facial memory </a:t>
            </a:r>
            <a:endParaRPr sz="1200">
              <a:solidFill>
                <a:srgbClr val="2C2D30"/>
              </a:solidFill>
            </a:endParaRPr>
          </a:p>
          <a:p>
            <a:pPr marL="914400" lvl="1" indent="-304800" algn="l" rtl="0">
              <a:spcBef>
                <a:spcPts val="0"/>
              </a:spcBef>
              <a:spcAft>
                <a:spcPts val="0"/>
              </a:spcAft>
              <a:buClr>
                <a:srgbClr val="2C2D30"/>
              </a:buClr>
              <a:buSzPts val="1200"/>
              <a:buChar char="○"/>
            </a:pPr>
            <a:r>
              <a:rPr lang="en" sz="1200">
                <a:solidFill>
                  <a:srgbClr val="2C2D30"/>
                </a:solidFill>
              </a:rPr>
              <a:t>Males tended to perform better with: spatial processing, sensorimotor speed, tracking moving objects, and aiming projectiles. </a:t>
            </a:r>
            <a:endParaRPr sz="1200">
              <a:solidFill>
                <a:srgbClr val="2C2D30"/>
              </a:solidFill>
            </a:endParaRPr>
          </a:p>
          <a:p>
            <a:pPr marL="0" lvl="0" indent="0" algn="l" rtl="0">
              <a:lnSpc>
                <a:spcPct val="100000"/>
              </a:lnSpc>
              <a:spcBef>
                <a:spcPts val="1600"/>
              </a:spcBef>
              <a:spcAft>
                <a:spcPts val="0"/>
              </a:spcAft>
              <a:buNone/>
            </a:pPr>
            <a:r>
              <a:rPr lang="en" sz="1500" b="1" i="1">
                <a:solidFill>
                  <a:srgbClr val="2C2D30"/>
                </a:solidFill>
              </a:rPr>
              <a:t>However, keep in mind that there is no conclusive evidence that these strictly sex-related differences with one’s brain are truly significant in our everyday lives. </a:t>
            </a:r>
            <a:endParaRPr sz="1500">
              <a:solidFill>
                <a:srgbClr val="2C2D30"/>
              </a:solidFill>
            </a:endParaRPr>
          </a:p>
        </p:txBody>
      </p:sp>
      <p:pic>
        <p:nvPicPr>
          <p:cNvPr id="151" name="Google Shape;151;p27"/>
          <p:cNvPicPr preferRelativeResize="0"/>
          <p:nvPr/>
        </p:nvPicPr>
        <p:blipFill>
          <a:blip r:embed="rId3">
            <a:alphaModFix/>
          </a:blip>
          <a:stretch>
            <a:fillRect/>
          </a:stretch>
        </p:blipFill>
        <p:spPr>
          <a:xfrm>
            <a:off x="259625" y="3707325"/>
            <a:ext cx="2344400" cy="1341925"/>
          </a:xfrm>
          <a:prstGeom prst="rect">
            <a:avLst/>
          </a:prstGeom>
          <a:noFill/>
          <a:ln>
            <a:noFill/>
          </a:ln>
        </p:spPr>
      </p:pic>
      <p:pic>
        <p:nvPicPr>
          <p:cNvPr id="152" name="Google Shape;152;p27"/>
          <p:cNvPicPr preferRelativeResize="0"/>
          <p:nvPr/>
        </p:nvPicPr>
        <p:blipFill>
          <a:blip r:embed="rId4">
            <a:alphaModFix/>
          </a:blip>
          <a:stretch>
            <a:fillRect/>
          </a:stretch>
        </p:blipFill>
        <p:spPr>
          <a:xfrm>
            <a:off x="6988448" y="3593200"/>
            <a:ext cx="1867425" cy="1570175"/>
          </a:xfrm>
          <a:prstGeom prst="rect">
            <a:avLst/>
          </a:prstGeom>
          <a:noFill/>
          <a:ln>
            <a:noFill/>
          </a:ln>
        </p:spPr>
      </p:pic>
      <p:pic>
        <p:nvPicPr>
          <p:cNvPr id="153" name="Google Shape;153;p27"/>
          <p:cNvPicPr preferRelativeResize="0"/>
          <p:nvPr/>
        </p:nvPicPr>
        <p:blipFill>
          <a:blip r:embed="rId5">
            <a:alphaModFix/>
          </a:blip>
          <a:stretch>
            <a:fillRect/>
          </a:stretch>
        </p:blipFill>
        <p:spPr>
          <a:xfrm>
            <a:off x="3806170" y="3936250"/>
            <a:ext cx="1746425" cy="98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214850" y="132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Neurosexism </a:t>
            </a:r>
            <a:endParaRPr/>
          </a:p>
        </p:txBody>
      </p:sp>
      <p:sp>
        <p:nvSpPr>
          <p:cNvPr id="159" name="Google Shape;159;p28"/>
          <p:cNvSpPr txBox="1">
            <a:spLocks noGrp="1"/>
          </p:cNvSpPr>
          <p:nvPr>
            <p:ph type="body" idx="1"/>
          </p:nvPr>
        </p:nvSpPr>
        <p:spPr>
          <a:xfrm>
            <a:off x="214850" y="614450"/>
            <a:ext cx="8520600" cy="181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solidFill>
                  <a:srgbClr val="2C2D30"/>
                </a:solidFill>
              </a:rPr>
              <a:t>Neurosexism is a term related “</a:t>
            </a:r>
            <a:r>
              <a:rPr lang="en" sz="1400">
                <a:solidFill>
                  <a:srgbClr val="383838"/>
                </a:solidFill>
                <a:latin typeface="Georgia"/>
                <a:ea typeface="Georgia"/>
                <a:cs typeface="Georgia"/>
                <a:sym typeface="Georgia"/>
              </a:rPr>
              <a:t>the practice of claiming that there are fixed differences between female and male brains.” </a:t>
            </a:r>
            <a:endParaRPr sz="1400">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sz="1400">
                <a:solidFill>
                  <a:srgbClr val="383838"/>
                </a:solidFill>
                <a:latin typeface="Georgia"/>
                <a:ea typeface="Georgia"/>
                <a:cs typeface="Georgia"/>
                <a:sym typeface="Georgia"/>
              </a:rPr>
              <a:t>The idea of a “male” and “female” brain is essentially flawed and not that binary. </a:t>
            </a:r>
            <a:endParaRPr sz="1400">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sz="1400">
                <a:solidFill>
                  <a:srgbClr val="383838"/>
                </a:solidFill>
                <a:latin typeface="Georgia"/>
                <a:ea typeface="Georgia"/>
                <a:cs typeface="Georgia"/>
                <a:sym typeface="Georgia"/>
              </a:rPr>
              <a:t>Our abilities and behaviors are more than just our biology; they are impacted by so many factors such as our environment, culture, values &amp; beliefs….. </a:t>
            </a:r>
            <a:endParaRPr sz="1400">
              <a:solidFill>
                <a:srgbClr val="383838"/>
              </a:solidFill>
              <a:latin typeface="Georgia"/>
              <a:ea typeface="Georgia"/>
              <a:cs typeface="Georgia"/>
              <a:sym typeface="Georgia"/>
            </a:endParaRPr>
          </a:p>
          <a:p>
            <a:pPr marL="457200" lvl="0" indent="-317500" algn="l" rtl="0">
              <a:spcBef>
                <a:spcPts val="0"/>
              </a:spcBef>
              <a:spcAft>
                <a:spcPts val="0"/>
              </a:spcAft>
              <a:buClr>
                <a:srgbClr val="383838"/>
              </a:buClr>
              <a:buSzPts val="1400"/>
              <a:buFont typeface="Georgia"/>
              <a:buChar char="●"/>
            </a:pPr>
            <a:r>
              <a:rPr lang="en" sz="1400">
                <a:solidFill>
                  <a:srgbClr val="383838"/>
                </a:solidFill>
                <a:latin typeface="Georgia"/>
                <a:ea typeface="Georgia"/>
                <a:cs typeface="Georgia"/>
                <a:sym typeface="Georgia"/>
              </a:rPr>
              <a:t>So, don’t ever let anyone tell you that you can’t do something based on antiquated gender roles or stereotypes. </a:t>
            </a:r>
            <a:endParaRPr sz="1400">
              <a:solidFill>
                <a:srgbClr val="383838"/>
              </a:solidFill>
              <a:latin typeface="Georgia"/>
              <a:ea typeface="Georgia"/>
              <a:cs typeface="Georgia"/>
              <a:sym typeface="Georgia"/>
            </a:endParaRPr>
          </a:p>
          <a:p>
            <a:pPr marL="0" lvl="0" indent="0" algn="l" rtl="0">
              <a:spcBef>
                <a:spcPts val="1600"/>
              </a:spcBef>
              <a:spcAft>
                <a:spcPts val="0"/>
              </a:spcAft>
              <a:buNone/>
            </a:pPr>
            <a:endParaRPr sz="1400">
              <a:solidFill>
                <a:srgbClr val="383838"/>
              </a:solidFill>
              <a:highlight>
                <a:srgbClr val="FFFFFF"/>
              </a:highlight>
              <a:latin typeface="Georgia"/>
              <a:ea typeface="Georgia"/>
              <a:cs typeface="Georgia"/>
              <a:sym typeface="Georgia"/>
            </a:endParaRPr>
          </a:p>
          <a:p>
            <a:pPr marL="0" lvl="0" indent="0" algn="l" rtl="0">
              <a:lnSpc>
                <a:spcPct val="100000"/>
              </a:lnSpc>
              <a:spcBef>
                <a:spcPts val="1600"/>
              </a:spcBef>
              <a:spcAft>
                <a:spcPts val="0"/>
              </a:spcAft>
              <a:buNone/>
            </a:pPr>
            <a:endParaRPr sz="1200">
              <a:solidFill>
                <a:srgbClr val="2C2D30"/>
              </a:solidFill>
              <a:highlight>
                <a:schemeClr val="lt1"/>
              </a:highlight>
            </a:endParaRPr>
          </a:p>
          <a:p>
            <a:pPr marL="0" lvl="0" indent="0" algn="l" rtl="0">
              <a:lnSpc>
                <a:spcPct val="100000"/>
              </a:lnSpc>
              <a:spcBef>
                <a:spcPts val="1600"/>
              </a:spcBef>
              <a:spcAft>
                <a:spcPts val="0"/>
              </a:spcAft>
              <a:buNone/>
            </a:pPr>
            <a:endParaRPr sz="1200">
              <a:solidFill>
                <a:srgbClr val="2C2D30"/>
              </a:solidFill>
              <a:highlight>
                <a:schemeClr val="lt1"/>
              </a:highlight>
            </a:endParaRPr>
          </a:p>
          <a:p>
            <a:pPr marL="0" lvl="0" indent="0" algn="l" rtl="0">
              <a:lnSpc>
                <a:spcPct val="100000"/>
              </a:lnSpc>
              <a:spcBef>
                <a:spcPts val="1600"/>
              </a:spcBef>
              <a:spcAft>
                <a:spcPts val="0"/>
              </a:spcAft>
              <a:buNone/>
            </a:pPr>
            <a:endParaRPr sz="1200">
              <a:solidFill>
                <a:srgbClr val="2C2D30"/>
              </a:solidFill>
              <a:highlight>
                <a:schemeClr val="lt1"/>
              </a:highlight>
            </a:endParaRPr>
          </a:p>
          <a:p>
            <a:pPr marL="0" lvl="0" indent="0" algn="l" rtl="0">
              <a:spcBef>
                <a:spcPts val="1600"/>
              </a:spcBef>
              <a:spcAft>
                <a:spcPts val="1600"/>
              </a:spcAft>
              <a:buNone/>
            </a:pPr>
            <a:endParaRPr/>
          </a:p>
        </p:txBody>
      </p:sp>
      <p:pic>
        <p:nvPicPr>
          <p:cNvPr id="160" name="Google Shape;160;p28"/>
          <p:cNvPicPr preferRelativeResize="0"/>
          <p:nvPr/>
        </p:nvPicPr>
        <p:blipFill>
          <a:blip r:embed="rId3">
            <a:alphaModFix/>
          </a:blip>
          <a:stretch>
            <a:fillRect/>
          </a:stretch>
        </p:blipFill>
        <p:spPr>
          <a:xfrm>
            <a:off x="291725" y="2514125"/>
            <a:ext cx="2857500" cy="1600200"/>
          </a:xfrm>
          <a:prstGeom prst="rect">
            <a:avLst/>
          </a:prstGeom>
          <a:noFill/>
          <a:ln>
            <a:noFill/>
          </a:ln>
        </p:spPr>
      </p:pic>
      <p:pic>
        <p:nvPicPr>
          <p:cNvPr id="161" name="Google Shape;161;p28"/>
          <p:cNvPicPr preferRelativeResize="0"/>
          <p:nvPr/>
        </p:nvPicPr>
        <p:blipFill>
          <a:blip r:embed="rId4">
            <a:alphaModFix/>
          </a:blip>
          <a:stretch>
            <a:fillRect/>
          </a:stretch>
        </p:blipFill>
        <p:spPr>
          <a:xfrm>
            <a:off x="5634025" y="2373500"/>
            <a:ext cx="3032500" cy="1819500"/>
          </a:xfrm>
          <a:prstGeom prst="rect">
            <a:avLst/>
          </a:prstGeom>
          <a:noFill/>
          <a:ln>
            <a:noFill/>
          </a:ln>
        </p:spPr>
      </p:pic>
      <p:sp>
        <p:nvSpPr>
          <p:cNvPr id="162" name="Google Shape;162;p28"/>
          <p:cNvSpPr txBox="1"/>
          <p:nvPr/>
        </p:nvSpPr>
        <p:spPr>
          <a:xfrm>
            <a:off x="355100" y="4357975"/>
            <a:ext cx="83115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C2D30"/>
                </a:solidFill>
              </a:rPr>
              <a:t>(</a:t>
            </a:r>
            <a:r>
              <a:rPr lang="en" sz="9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https://www.nature.com/articles/d41586-019-00677-x</a:t>
            </a:r>
            <a:r>
              <a:rPr lang="en" sz="900">
                <a:solidFill>
                  <a:schemeClr val="dk2"/>
                </a:solidFill>
              </a:rPr>
              <a:t> , </a:t>
            </a:r>
            <a:r>
              <a:rPr lang="en" sz="900" u="sng">
                <a:solidFill>
                  <a:schemeClr val="accent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https://theconversation.com/how-neurosexism-is-holding-back-gender-equality-and-science-itself-67597</a:t>
            </a:r>
            <a:r>
              <a:rPr lang="en" sz="900">
                <a:solidFill>
                  <a:schemeClr val="dk2"/>
                </a:solidFill>
              </a:rPr>
              <a:t>, </a:t>
            </a:r>
            <a:r>
              <a:rPr lang="en" sz="900" u="sng">
                <a:solidFill>
                  <a:schemeClr val="hlink"/>
                </a:solidFill>
                <a:hlinkClick r:id="rId7"/>
              </a:rPr>
              <a:t>https://www.newsweek.com/sexism-brains-female-male-neurosciences-feminism-determinism-514426</a:t>
            </a:r>
            <a:r>
              <a:rPr lang="en" sz="900">
                <a:solidFill>
                  <a:schemeClr val="dk2"/>
                </a:solidFill>
              </a:rPr>
              <a:t>) </a:t>
            </a:r>
            <a:endParaRPr sz="900">
              <a:solidFill>
                <a:schemeClr val="dk2"/>
              </a:solidFill>
            </a:endParaRPr>
          </a:p>
          <a:p>
            <a:pPr marL="0" lvl="0" indent="0" algn="l" rtl="0">
              <a:spcBef>
                <a:spcPts val="1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Factors that can enhance your cognitive maturity</a:t>
            </a:r>
            <a:endParaRPr/>
          </a:p>
        </p:txBody>
      </p:sp>
      <p:sp>
        <p:nvSpPr>
          <p:cNvPr id="168" name="Google Shape;168;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healthy sense of autonomy and self-reliance</a:t>
            </a:r>
            <a:endParaRPr/>
          </a:p>
          <a:p>
            <a:pPr marL="457200" lvl="0" indent="-342900" algn="l" rtl="0">
              <a:spcBef>
                <a:spcPts val="0"/>
              </a:spcBef>
              <a:spcAft>
                <a:spcPts val="0"/>
              </a:spcAft>
              <a:buSzPts val="1800"/>
              <a:buChar char="●"/>
            </a:pPr>
            <a:r>
              <a:rPr lang="en"/>
              <a:t>Perspective-taking: Being able to consider the big picture and having concern for others</a:t>
            </a:r>
            <a:endParaRPr/>
          </a:p>
          <a:p>
            <a:pPr marL="457200" lvl="0" indent="-342900" algn="l" rtl="0">
              <a:spcBef>
                <a:spcPts val="0"/>
              </a:spcBef>
              <a:spcAft>
                <a:spcPts val="0"/>
              </a:spcAft>
              <a:buSzPts val="1800"/>
              <a:buChar char="●"/>
            </a:pPr>
            <a:r>
              <a:rPr lang="en"/>
              <a:t>Temperance: being able to limit impulsivity and have self-control </a:t>
            </a:r>
            <a:endParaRPr/>
          </a:p>
          <a:p>
            <a:pPr marL="0" lvl="0" indent="0" algn="l" rtl="0">
              <a:spcBef>
                <a:spcPts val="1600"/>
              </a:spcBef>
              <a:spcAft>
                <a:spcPts val="1600"/>
              </a:spcAft>
              <a:buNone/>
            </a:pPr>
            <a:r>
              <a:rPr lang="en"/>
              <a:t>These 3 factors have been linked to “maturity of judgment” and can help lead you toward more responsible and beneficial decisions. </a:t>
            </a:r>
            <a:endParaRPr/>
          </a:p>
        </p:txBody>
      </p:sp>
      <p:pic>
        <p:nvPicPr>
          <p:cNvPr id="169" name="Google Shape;169;p29"/>
          <p:cNvPicPr preferRelativeResize="0"/>
          <p:nvPr/>
        </p:nvPicPr>
        <p:blipFill>
          <a:blip r:embed="rId3">
            <a:alphaModFix/>
          </a:blip>
          <a:stretch>
            <a:fillRect/>
          </a:stretch>
        </p:blipFill>
        <p:spPr>
          <a:xfrm>
            <a:off x="5967613" y="3536188"/>
            <a:ext cx="3019425" cy="1514475"/>
          </a:xfrm>
          <a:prstGeom prst="rect">
            <a:avLst/>
          </a:prstGeom>
          <a:noFill/>
          <a:ln>
            <a:noFill/>
          </a:ln>
        </p:spPr>
      </p:pic>
      <p:pic>
        <p:nvPicPr>
          <p:cNvPr id="170" name="Google Shape;170;p29"/>
          <p:cNvPicPr preferRelativeResize="0"/>
          <p:nvPr/>
        </p:nvPicPr>
        <p:blipFill>
          <a:blip r:embed="rId4">
            <a:alphaModFix/>
          </a:blip>
          <a:stretch>
            <a:fillRect/>
          </a:stretch>
        </p:blipFill>
        <p:spPr>
          <a:xfrm>
            <a:off x="3237800" y="3702322"/>
            <a:ext cx="1916475" cy="1270725"/>
          </a:xfrm>
          <a:prstGeom prst="rect">
            <a:avLst/>
          </a:prstGeom>
          <a:noFill/>
          <a:ln>
            <a:noFill/>
          </a:ln>
        </p:spPr>
      </p:pic>
      <p:pic>
        <p:nvPicPr>
          <p:cNvPr id="171" name="Google Shape;171;p29"/>
          <p:cNvPicPr preferRelativeResize="0"/>
          <p:nvPr/>
        </p:nvPicPr>
        <p:blipFill>
          <a:blip r:embed="rId5">
            <a:alphaModFix/>
          </a:blip>
          <a:stretch>
            <a:fillRect/>
          </a:stretch>
        </p:blipFill>
        <p:spPr>
          <a:xfrm>
            <a:off x="311700" y="3436022"/>
            <a:ext cx="1551175" cy="161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Alcohol &amp; Drug Use and Abuse </a:t>
            </a:r>
            <a:endParaRPr/>
          </a:p>
        </p:txBody>
      </p:sp>
      <p:sp>
        <p:nvSpPr>
          <p:cNvPr id="177" name="Google Shape;177;p30"/>
          <p:cNvSpPr txBox="1">
            <a:spLocks noGrp="1"/>
          </p:cNvSpPr>
          <p:nvPr>
            <p:ph type="body" idx="1"/>
          </p:nvPr>
        </p:nvSpPr>
        <p:spPr>
          <a:xfrm>
            <a:off x="101100" y="468950"/>
            <a:ext cx="8941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Substances essentially infiltrate the brain’s communication system and </a:t>
            </a:r>
            <a:r>
              <a:rPr lang="en" sz="1600">
                <a:solidFill>
                  <a:srgbClr val="6A6A6A"/>
                </a:solidFill>
              </a:rPr>
              <a:t>tamper with the way nerve cells normally send, receive, and process information causing short-term and long-term consequences. They can trigger the reward center and unnaturally increase dopamine levels which then essentially starts telling your brain, you need this drug/drink more than you need food, sleep, work, friendships, etc… </a:t>
            </a:r>
            <a:endParaRPr sz="1600"/>
          </a:p>
          <a:p>
            <a:pPr marL="0" lvl="0" indent="0" algn="l" rtl="0">
              <a:spcBef>
                <a:spcPts val="1600"/>
              </a:spcBef>
              <a:spcAft>
                <a:spcPts val="0"/>
              </a:spcAft>
              <a:buNone/>
            </a:pPr>
            <a:r>
              <a:rPr lang="en" sz="1600"/>
              <a:t>Drugs and Alcohol mainly affect 3 parts of the brain:</a:t>
            </a:r>
            <a:endParaRPr sz="1600"/>
          </a:p>
          <a:p>
            <a:pPr marL="457200" lvl="0" indent="-330200" algn="l" rtl="0">
              <a:spcBef>
                <a:spcPts val="1600"/>
              </a:spcBef>
              <a:spcAft>
                <a:spcPts val="0"/>
              </a:spcAft>
              <a:buSzPts val="1600"/>
              <a:buChar char="●"/>
            </a:pPr>
            <a:r>
              <a:rPr lang="en" sz="1600"/>
              <a:t>The Brainstem - </a:t>
            </a:r>
            <a:r>
              <a:rPr lang="en" sz="1600">
                <a:solidFill>
                  <a:srgbClr val="6A6A6A"/>
                </a:solidFill>
              </a:rPr>
              <a:t>affecting functions our body needs to stay alive</a:t>
            </a:r>
            <a:endParaRPr sz="1600">
              <a:solidFill>
                <a:srgbClr val="6A6A6A"/>
              </a:solidFill>
            </a:endParaRPr>
          </a:p>
          <a:p>
            <a:pPr marL="457200" lvl="0" indent="-330200" algn="l" rtl="0">
              <a:spcBef>
                <a:spcPts val="0"/>
              </a:spcBef>
              <a:spcAft>
                <a:spcPts val="0"/>
              </a:spcAft>
              <a:buClr>
                <a:srgbClr val="6A6A6A"/>
              </a:buClr>
              <a:buSzPts val="1600"/>
              <a:buChar char="●"/>
            </a:pPr>
            <a:r>
              <a:rPr lang="en" sz="1600">
                <a:solidFill>
                  <a:srgbClr val="6A6A6A"/>
                </a:solidFill>
              </a:rPr>
              <a:t>The Limbic System - linked to our emotional response, so good feelings will trigger you to repeat a behavior </a:t>
            </a:r>
            <a:endParaRPr sz="1600">
              <a:solidFill>
                <a:srgbClr val="6A6A6A"/>
              </a:solidFill>
            </a:endParaRPr>
          </a:p>
          <a:p>
            <a:pPr marL="457200" lvl="0" indent="-330200" algn="l" rtl="0">
              <a:spcBef>
                <a:spcPts val="0"/>
              </a:spcBef>
              <a:spcAft>
                <a:spcPts val="0"/>
              </a:spcAft>
              <a:buClr>
                <a:srgbClr val="6A6A6A"/>
              </a:buClr>
              <a:buSzPts val="1600"/>
              <a:buChar char="●"/>
            </a:pPr>
            <a:r>
              <a:rPr lang="en" sz="1600">
                <a:solidFill>
                  <a:srgbClr val="6A6A6A"/>
                </a:solidFill>
              </a:rPr>
              <a:t>The Cortex - affecting our ability to think, plan, solve problems, and make decisions </a:t>
            </a:r>
            <a:endParaRPr sz="1600">
              <a:solidFill>
                <a:srgbClr val="6A6A6A"/>
              </a:solidFill>
            </a:endParaRPr>
          </a:p>
          <a:p>
            <a:pPr marL="0" lvl="0" indent="0" algn="l" rtl="0">
              <a:spcBef>
                <a:spcPts val="1600"/>
              </a:spcBef>
              <a:spcAft>
                <a:spcPts val="0"/>
              </a:spcAft>
              <a:buNone/>
            </a:pPr>
            <a:r>
              <a:rPr lang="en" sz="1600">
                <a:solidFill>
                  <a:srgbClr val="6A6A6A"/>
                </a:solidFill>
              </a:rPr>
              <a:t>Drugs and alcohol can lead to dramatic changes in the brain and these changes can even persist after the person stops using the substance. More pronounced changes can happen with increased and repeated use of drugs or alcohol. </a:t>
            </a:r>
            <a:endParaRPr sz="1600">
              <a:solidFill>
                <a:srgbClr val="6A6A6A"/>
              </a:solidFill>
            </a:endParaRPr>
          </a:p>
          <a:p>
            <a:pPr marL="0" lvl="0" indent="0" algn="l" rtl="0">
              <a:spcBef>
                <a:spcPts val="1600"/>
              </a:spcBef>
              <a:spcAft>
                <a:spcPts val="1600"/>
              </a:spcAft>
              <a:buNone/>
            </a:pPr>
            <a:endParaRPr sz="1600" b="1" i="1">
              <a:solidFill>
                <a:srgbClr val="6A6A6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236375" y="57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Heightened Risks for Teens</a:t>
            </a:r>
            <a:endParaRPr/>
          </a:p>
        </p:txBody>
      </p:sp>
      <p:sp>
        <p:nvSpPr>
          <p:cNvPr id="183" name="Google Shape;183;p31"/>
          <p:cNvSpPr txBox="1">
            <a:spLocks noGrp="1"/>
          </p:cNvSpPr>
          <p:nvPr>
            <p:ph type="body" idx="1"/>
          </p:nvPr>
        </p:nvSpPr>
        <p:spPr>
          <a:xfrm>
            <a:off x="311700" y="630350"/>
            <a:ext cx="8520600" cy="15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rgbClr val="6A6A6A"/>
                </a:solidFill>
              </a:rPr>
              <a:t>Since the teen brain is still developing, substances like drugs and alcohol can have even more significant effects, so you are at increased risk for more long-term consequences. </a:t>
            </a:r>
            <a:endParaRPr sz="1600" i="1">
              <a:solidFill>
                <a:srgbClr val="6A6A6A"/>
              </a:solidFill>
            </a:endParaRPr>
          </a:p>
          <a:p>
            <a:pPr marL="0" lvl="0" indent="0" algn="l" rtl="0">
              <a:spcBef>
                <a:spcPts val="1600"/>
              </a:spcBef>
              <a:spcAft>
                <a:spcPts val="1600"/>
              </a:spcAft>
              <a:buClr>
                <a:schemeClr val="dk1"/>
              </a:buClr>
              <a:buSzPts val="1100"/>
              <a:buFont typeface="Arial"/>
              <a:buNone/>
            </a:pPr>
            <a:r>
              <a:rPr lang="en" sz="1600" i="1">
                <a:solidFill>
                  <a:srgbClr val="6A6A6A"/>
                </a:solidFill>
              </a:rPr>
              <a:t>The brain is undergoing massive and rapid changes and developments in adolescence, so what you do now to “feed” your brain can be a big deal.  </a:t>
            </a:r>
            <a:endParaRPr sz="1600" i="1">
              <a:solidFill>
                <a:srgbClr val="6A6A6A"/>
              </a:solidFill>
            </a:endParaRPr>
          </a:p>
        </p:txBody>
      </p:sp>
      <p:pic>
        <p:nvPicPr>
          <p:cNvPr id="184" name="Google Shape;184;p31"/>
          <p:cNvPicPr preferRelativeResize="0"/>
          <p:nvPr/>
        </p:nvPicPr>
        <p:blipFill>
          <a:blip r:embed="rId3">
            <a:alphaModFix/>
          </a:blip>
          <a:stretch>
            <a:fillRect/>
          </a:stretch>
        </p:blipFill>
        <p:spPr>
          <a:xfrm>
            <a:off x="357600" y="2044525"/>
            <a:ext cx="8278150" cy="1704700"/>
          </a:xfrm>
          <a:prstGeom prst="rect">
            <a:avLst/>
          </a:prstGeom>
          <a:noFill/>
          <a:ln>
            <a:noFill/>
          </a:ln>
        </p:spPr>
      </p:pic>
      <p:sp>
        <p:nvSpPr>
          <p:cNvPr id="185" name="Google Shape;185;p31"/>
          <p:cNvSpPr txBox="1"/>
          <p:nvPr/>
        </p:nvSpPr>
        <p:spPr>
          <a:xfrm>
            <a:off x="501600" y="3895300"/>
            <a:ext cx="8140800" cy="97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i="1">
                <a:solidFill>
                  <a:schemeClr val="dk1"/>
                </a:solidFill>
              </a:rPr>
              <a:t>But everybody must be doing it</a:t>
            </a:r>
            <a:r>
              <a:rPr lang="en" sz="1300">
                <a:solidFill>
                  <a:schemeClr val="dk1"/>
                </a:solidFill>
              </a:rPr>
              <a:t>…. Not really. According to the CDC (2017) </a:t>
            </a:r>
            <a:endParaRPr sz="130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sz="1300">
                <a:solidFill>
                  <a:schemeClr val="dk1"/>
                </a:solidFill>
              </a:rPr>
              <a:t>3.2% of kids aged 12-17 smoked cigarettes in the past month</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9.9% used alcohol in the past month</a:t>
            </a:r>
            <a:endParaRPr sz="13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6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 Anatomy </a:t>
            </a:r>
            <a:endParaRPr/>
          </a:p>
        </p:txBody>
      </p:sp>
      <p:sp>
        <p:nvSpPr>
          <p:cNvPr id="64" name="Google Shape;64;p14"/>
          <p:cNvSpPr txBox="1">
            <a:spLocks noGrp="1"/>
          </p:cNvSpPr>
          <p:nvPr>
            <p:ph type="body" idx="1"/>
          </p:nvPr>
        </p:nvSpPr>
        <p:spPr>
          <a:xfrm>
            <a:off x="61225" y="619600"/>
            <a:ext cx="3906600" cy="44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people like to think of the brain in 4 parts:</a:t>
            </a:r>
            <a:endParaRPr/>
          </a:p>
          <a:p>
            <a:pPr marL="457200" lvl="0" indent="-314325" algn="l" rtl="0">
              <a:spcBef>
                <a:spcPts val="1600"/>
              </a:spcBef>
              <a:spcAft>
                <a:spcPts val="0"/>
              </a:spcAft>
              <a:buClr>
                <a:srgbClr val="333333"/>
              </a:buClr>
              <a:buSzPts val="1350"/>
              <a:buFont typeface="Arial"/>
              <a:buAutoNum type="arabicPeriod"/>
            </a:pPr>
            <a:r>
              <a:rPr lang="en" sz="1350">
                <a:solidFill>
                  <a:srgbClr val="333333"/>
                </a:solidFill>
              </a:rPr>
              <a:t>The </a:t>
            </a:r>
            <a:r>
              <a:rPr lang="en" sz="1350" b="1">
                <a:solidFill>
                  <a:srgbClr val="333333"/>
                </a:solidFill>
              </a:rPr>
              <a:t>spinal cord and the base of the brain</a:t>
            </a:r>
            <a:r>
              <a:rPr lang="en" sz="1350">
                <a:solidFill>
                  <a:srgbClr val="333333"/>
                </a:solidFill>
              </a:rPr>
              <a:t> delivers messages to and from all parts of the body and controls what happens in the parts you don’t have to consciously think about like the heart, lungs, and digestion.</a:t>
            </a:r>
            <a:endParaRPr sz="1350">
              <a:solidFill>
                <a:srgbClr val="333333"/>
              </a:solidFill>
            </a:endParaRPr>
          </a:p>
          <a:p>
            <a:pPr marL="457200" lvl="0" indent="-314325" algn="l" rtl="0">
              <a:spcBef>
                <a:spcPts val="0"/>
              </a:spcBef>
              <a:spcAft>
                <a:spcPts val="0"/>
              </a:spcAft>
              <a:buClr>
                <a:srgbClr val="333333"/>
              </a:buClr>
              <a:buSzPts val="1350"/>
              <a:buFont typeface="Arial"/>
              <a:buAutoNum type="arabicPeriod"/>
            </a:pPr>
            <a:r>
              <a:rPr lang="en" sz="1350">
                <a:solidFill>
                  <a:srgbClr val="333333"/>
                </a:solidFill>
              </a:rPr>
              <a:t>The </a:t>
            </a:r>
            <a:r>
              <a:rPr lang="en" sz="1350" b="1">
                <a:solidFill>
                  <a:srgbClr val="333333"/>
                </a:solidFill>
              </a:rPr>
              <a:t>cerebellum</a:t>
            </a:r>
            <a:r>
              <a:rPr lang="en" sz="1350">
                <a:solidFill>
                  <a:srgbClr val="333333"/>
                </a:solidFill>
              </a:rPr>
              <a:t> controls and coordinates movement and other brain processes.</a:t>
            </a:r>
            <a:endParaRPr sz="1350">
              <a:solidFill>
                <a:srgbClr val="333333"/>
              </a:solidFill>
            </a:endParaRPr>
          </a:p>
          <a:p>
            <a:pPr marL="457200" lvl="0" indent="-314325" algn="l" rtl="0">
              <a:spcBef>
                <a:spcPts val="0"/>
              </a:spcBef>
              <a:spcAft>
                <a:spcPts val="0"/>
              </a:spcAft>
              <a:buClr>
                <a:srgbClr val="333333"/>
              </a:buClr>
              <a:buSzPts val="1350"/>
              <a:buFont typeface="Arial"/>
              <a:buAutoNum type="arabicPeriod"/>
            </a:pPr>
            <a:r>
              <a:rPr lang="en" sz="1350">
                <a:solidFill>
                  <a:srgbClr val="333333"/>
                </a:solidFill>
              </a:rPr>
              <a:t>The </a:t>
            </a:r>
            <a:r>
              <a:rPr lang="en" sz="1350" b="1">
                <a:solidFill>
                  <a:srgbClr val="333333"/>
                </a:solidFill>
              </a:rPr>
              <a:t>amygdala and hippocampus</a:t>
            </a:r>
            <a:r>
              <a:rPr lang="en" sz="1350">
                <a:solidFill>
                  <a:srgbClr val="333333"/>
                </a:solidFill>
              </a:rPr>
              <a:t> that control emotion and memory.</a:t>
            </a:r>
            <a:endParaRPr sz="1350">
              <a:solidFill>
                <a:srgbClr val="333333"/>
              </a:solidFill>
            </a:endParaRPr>
          </a:p>
          <a:p>
            <a:pPr marL="457200" lvl="0" indent="-314325" algn="l" rtl="0">
              <a:spcBef>
                <a:spcPts val="0"/>
              </a:spcBef>
              <a:spcAft>
                <a:spcPts val="0"/>
              </a:spcAft>
              <a:buClr>
                <a:srgbClr val="333333"/>
              </a:buClr>
              <a:buSzPts val="1350"/>
              <a:buFont typeface="Arial"/>
              <a:buAutoNum type="arabicPeriod"/>
            </a:pPr>
            <a:r>
              <a:rPr lang="en" sz="1350">
                <a:solidFill>
                  <a:srgbClr val="333333"/>
                </a:solidFill>
              </a:rPr>
              <a:t>The </a:t>
            </a:r>
            <a:r>
              <a:rPr lang="en" sz="1350" b="1">
                <a:solidFill>
                  <a:srgbClr val="333333"/>
                </a:solidFill>
              </a:rPr>
              <a:t>cortex</a:t>
            </a:r>
            <a:r>
              <a:rPr lang="en" sz="1350">
                <a:solidFill>
                  <a:srgbClr val="333333"/>
                </a:solidFill>
              </a:rPr>
              <a:t> which connects up all the senses and thinking part, including the prefrontal cortex which is involved in fine judgement and control.</a:t>
            </a:r>
            <a:endParaRPr sz="1350">
              <a:solidFill>
                <a:srgbClr val="333333"/>
              </a:solidFill>
            </a:endParaRPr>
          </a:p>
          <a:p>
            <a:pPr marL="0" lvl="0" indent="0" algn="l" rtl="0">
              <a:spcBef>
                <a:spcPts val="10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5" name="Google Shape;65;p14"/>
          <p:cNvPicPr preferRelativeResize="0"/>
          <p:nvPr/>
        </p:nvPicPr>
        <p:blipFill>
          <a:blip r:embed="rId3">
            <a:alphaModFix/>
          </a:blip>
          <a:stretch>
            <a:fillRect/>
          </a:stretch>
        </p:blipFill>
        <p:spPr>
          <a:xfrm>
            <a:off x="3869875" y="46900"/>
            <a:ext cx="5177500" cy="3345200"/>
          </a:xfrm>
          <a:prstGeom prst="rect">
            <a:avLst/>
          </a:prstGeom>
          <a:noFill/>
          <a:ln>
            <a:noFill/>
          </a:ln>
        </p:spPr>
      </p:pic>
      <p:pic>
        <p:nvPicPr>
          <p:cNvPr id="66" name="Google Shape;66;p14"/>
          <p:cNvPicPr preferRelativeResize="0"/>
          <p:nvPr/>
        </p:nvPicPr>
        <p:blipFill>
          <a:blip r:embed="rId4">
            <a:alphaModFix/>
          </a:blip>
          <a:stretch>
            <a:fillRect/>
          </a:stretch>
        </p:blipFill>
        <p:spPr>
          <a:xfrm>
            <a:off x="6781800" y="3209925"/>
            <a:ext cx="2362200" cy="1933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257900" y="111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Long-term risks…..</a:t>
            </a:r>
            <a:r>
              <a:rPr lang="en"/>
              <a:t> </a:t>
            </a:r>
            <a:endParaRPr/>
          </a:p>
        </p:txBody>
      </p:sp>
      <p:sp>
        <p:nvSpPr>
          <p:cNvPr id="191" name="Google Shape;191;p32"/>
          <p:cNvSpPr txBox="1">
            <a:spLocks noGrp="1"/>
          </p:cNvSpPr>
          <p:nvPr>
            <p:ph type="body" idx="1"/>
          </p:nvPr>
        </p:nvSpPr>
        <p:spPr>
          <a:xfrm>
            <a:off x="0" y="684150"/>
            <a:ext cx="9017400" cy="2877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Long-term drug use can cause long-term brain changes and increases the risk for addiction. Drinking at a young age can lead to alcohol dependence as an adult. </a:t>
            </a:r>
            <a:endParaRPr/>
          </a:p>
          <a:p>
            <a:pPr marL="914400" lvl="1" indent="-317500" algn="l" rtl="0">
              <a:spcBef>
                <a:spcPts val="1600"/>
              </a:spcBef>
              <a:spcAft>
                <a:spcPts val="0"/>
              </a:spcAft>
              <a:buSzPts val="1400"/>
              <a:buChar char="○"/>
            </a:pPr>
            <a:r>
              <a:rPr lang="en"/>
              <a:t>Teen who begin to use any addictive substances prior to age 18 are 6.5x more likely to develop a substance use/abuse disorder </a:t>
            </a:r>
            <a:endParaRPr/>
          </a:p>
          <a:p>
            <a:pPr marL="914400" lvl="1" indent="-342900" algn="l" rtl="0">
              <a:spcBef>
                <a:spcPts val="0"/>
              </a:spcBef>
              <a:spcAft>
                <a:spcPts val="0"/>
              </a:spcAft>
              <a:buSzPts val="1800"/>
              <a:buChar char="○"/>
            </a:pPr>
            <a:r>
              <a:rPr lang="en" sz="1800"/>
              <a:t>Research has shown that marijuana use during the teenage years can cause attention, behavior, and impulse control problems in adulthood. </a:t>
            </a:r>
            <a:endParaRPr sz="1800"/>
          </a:p>
          <a:p>
            <a:pPr marL="1371600" lvl="2" indent="-317500" algn="l" rtl="0">
              <a:spcBef>
                <a:spcPts val="0"/>
              </a:spcBef>
              <a:spcAft>
                <a:spcPts val="0"/>
              </a:spcAft>
              <a:buSzPts val="1400"/>
              <a:buChar char="■"/>
            </a:pPr>
            <a:r>
              <a:rPr lang="en"/>
              <a:t>When the frontal cortex is presented with cannabinoids during adolescence, the development of the prefrontal cortex is slowed. Negative effects on the frontal cortex can lead issues with decision-making, changes in personality, behavioral difficulties, and more. </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92" name="Google Shape;192;p32"/>
          <p:cNvPicPr preferRelativeResize="0"/>
          <p:nvPr/>
        </p:nvPicPr>
        <p:blipFill>
          <a:blip r:embed="rId3">
            <a:alphaModFix/>
          </a:blip>
          <a:stretch>
            <a:fillRect/>
          </a:stretch>
        </p:blipFill>
        <p:spPr>
          <a:xfrm>
            <a:off x="1011475" y="3478750"/>
            <a:ext cx="7425950" cy="1574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6"/>
        <p:cNvGrpSpPr/>
        <p:nvPr/>
      </p:nvGrpSpPr>
      <p:grpSpPr>
        <a:xfrm>
          <a:off x="0" y="0"/>
          <a:ext cx="0" cy="0"/>
          <a:chOff x="0" y="0"/>
          <a:chExt cx="0" cy="0"/>
        </a:xfrm>
      </p:grpSpPr>
      <p:sp>
        <p:nvSpPr>
          <p:cNvPr id="197" name="Google Shape;197;p33"/>
          <p:cNvSpPr txBox="1">
            <a:spLocks noGrp="1"/>
          </p:cNvSpPr>
          <p:nvPr>
            <p:ph type="body" idx="1"/>
          </p:nvPr>
        </p:nvSpPr>
        <p:spPr>
          <a:xfrm>
            <a:off x="75325" y="107600"/>
            <a:ext cx="8974200" cy="300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00">
                <a:solidFill>
                  <a:schemeClr val="dk1"/>
                </a:solidFill>
              </a:rPr>
              <a:t>If you are concerned about your own or a loved one’s drug or alcohol intake, check out the following resources:</a:t>
            </a:r>
            <a:endParaRPr sz="2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Substance Abuse and Mental Health Services Administration (SAMHSA): </a:t>
            </a:r>
            <a:endParaRPr sz="1600">
              <a:solidFill>
                <a:schemeClr val="dk1"/>
              </a:solidFill>
            </a:endParaRPr>
          </a:p>
          <a:p>
            <a:pPr marL="914400" lvl="1" indent="-317500" algn="l" rtl="0">
              <a:lnSpc>
                <a:spcPct val="100000"/>
              </a:lnSpc>
              <a:spcBef>
                <a:spcPts val="0"/>
              </a:spcBef>
              <a:spcAft>
                <a:spcPts val="0"/>
              </a:spcAft>
              <a:buClr>
                <a:schemeClr val="dk1"/>
              </a:buClr>
              <a:buSzPts val="1400"/>
              <a:buChar char="○"/>
            </a:pPr>
            <a:r>
              <a:rPr lang="en" u="sng">
                <a:solidFill>
                  <a:schemeClr val="hlink"/>
                </a:solidFill>
                <a:hlinkClick r:id="rId3"/>
              </a:rPr>
              <a:t>https://www.samhsa.gov/find-help/national-helpline</a:t>
            </a:r>
            <a:r>
              <a:rPr lang="en">
                <a:solidFill>
                  <a:schemeClr val="dk1"/>
                </a:solidFill>
              </a:rPr>
              <a:t>, 1-800-662-HELP</a:t>
            </a:r>
            <a:endParaRPr>
              <a:solidFill>
                <a:schemeClr val="dk1"/>
              </a:solidFill>
            </a:endParaRPr>
          </a:p>
          <a:p>
            <a:pPr marL="914400" lvl="1" indent="-317500" algn="l" rtl="0">
              <a:lnSpc>
                <a:spcPct val="100000"/>
              </a:lnSpc>
              <a:spcBef>
                <a:spcPts val="0"/>
              </a:spcBef>
              <a:spcAft>
                <a:spcPts val="0"/>
              </a:spcAft>
              <a:buClr>
                <a:schemeClr val="dk1"/>
              </a:buClr>
              <a:buSzPts val="1400"/>
              <a:buChar char="○"/>
            </a:pPr>
            <a:r>
              <a:rPr lang="en">
                <a:solidFill>
                  <a:schemeClr val="dk1"/>
                </a:solidFill>
              </a:rPr>
              <a:t>Family brochure: </a:t>
            </a:r>
            <a:r>
              <a:rPr lang="en" u="sng">
                <a:solidFill>
                  <a:schemeClr val="hlink"/>
                </a:solidFill>
                <a:hlinkClick r:id="rId4"/>
              </a:rPr>
              <a:t>https://store.samhsa.gov/product/Alcohol-and-Drug-Addiction-Happens-in-the-Best-of-Families/SMA12-4159</a:t>
            </a:r>
            <a:r>
              <a:rPr lang="en">
                <a:solidFill>
                  <a:schemeClr val="dk1"/>
                </a:solidFill>
              </a:rPr>
              <a:t> </a:t>
            </a:r>
            <a:endParaRPr>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The Massachusetts Substance Use Helpline: </a:t>
            </a:r>
            <a:r>
              <a:rPr lang="en" sz="1600" u="sng">
                <a:solidFill>
                  <a:schemeClr val="hlink"/>
                </a:solidFill>
                <a:hlinkClick r:id="rId5"/>
              </a:rPr>
              <a:t>https://helplinema.org/for-parents/</a:t>
            </a:r>
            <a:r>
              <a:rPr lang="en" sz="1600">
                <a:solidFill>
                  <a:schemeClr val="dk1"/>
                </a:solidFill>
              </a:rPr>
              <a:t> </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MA Department of Mental Health Young Adult Resource Guide:</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u="sng">
                <a:solidFill>
                  <a:schemeClr val="hlink"/>
                </a:solidFill>
                <a:hlinkClick r:id="rId6"/>
              </a:rPr>
              <a:t>https://www.mass.gov/info-details/department-of-mental-health-young-adult-resource-guide-substance-abuse-resources</a:t>
            </a:r>
            <a:r>
              <a:rPr lang="en" sz="1600">
                <a:solidFill>
                  <a:schemeClr val="dk1"/>
                </a:solidFill>
              </a:rPr>
              <a:t> </a:t>
            </a:r>
            <a:endParaRPr sz="1600">
              <a:solidFill>
                <a:schemeClr val="dk1"/>
              </a:solidFill>
            </a:endParaRPr>
          </a:p>
          <a:p>
            <a:pPr marL="0" lvl="0" indent="0" algn="l" rtl="0">
              <a:lnSpc>
                <a:spcPct val="100000"/>
              </a:lnSpc>
              <a:spcBef>
                <a:spcPts val="0"/>
              </a:spcBef>
              <a:spcAft>
                <a:spcPts val="0"/>
              </a:spcAft>
              <a:buNone/>
            </a:pPr>
            <a:r>
              <a:rPr lang="en" sz="1600">
                <a:solidFill>
                  <a:schemeClr val="dk1"/>
                </a:solidFill>
              </a:rPr>
              <a:t>You can also check out the Keefe Tech Virtual Nicotine Vaping Group. Contact Ms. Fairclough for more info: </a:t>
            </a:r>
            <a:r>
              <a:rPr lang="en" sz="1600" u="sng">
                <a:solidFill>
                  <a:schemeClr val="hlink"/>
                </a:solidFill>
                <a:hlinkClick r:id="rId7"/>
              </a:rPr>
              <a:t>jfairclough@jpkeefehs.org</a:t>
            </a:r>
            <a:r>
              <a:rPr lang="en" sz="1600">
                <a:solidFill>
                  <a:schemeClr val="dk1"/>
                </a:solidFill>
              </a:rPr>
              <a:t> </a:t>
            </a:r>
            <a:endParaRPr sz="1600">
              <a:solidFill>
                <a:schemeClr val="dk1"/>
              </a:solidFill>
            </a:endParaRPr>
          </a:p>
          <a:p>
            <a:pPr marL="0" lvl="0" indent="0" algn="l" rtl="0">
              <a:lnSpc>
                <a:spcPct val="100000"/>
              </a:lnSpc>
              <a:spcBef>
                <a:spcPts val="0"/>
              </a:spcBef>
              <a:spcAft>
                <a:spcPts val="0"/>
              </a:spcAft>
              <a:buNone/>
            </a:pPr>
            <a:endParaRPr sz="1600">
              <a:solidFill>
                <a:schemeClr val="dk1"/>
              </a:solidFill>
            </a:endParaRPr>
          </a:p>
          <a:p>
            <a:pPr marL="0" lvl="0" indent="0" algn="l" rtl="0">
              <a:lnSpc>
                <a:spcPct val="100000"/>
              </a:lnSpc>
              <a:spcBef>
                <a:spcPts val="0"/>
              </a:spcBef>
              <a:spcAft>
                <a:spcPts val="0"/>
              </a:spcAft>
              <a:buNone/>
            </a:pPr>
            <a:endParaRPr sz="1600">
              <a:solidFill>
                <a:schemeClr val="dk1"/>
              </a:solidFill>
            </a:endParaRPr>
          </a:p>
          <a:p>
            <a:pPr marL="0" lvl="0" indent="0" algn="l" rtl="0">
              <a:lnSpc>
                <a:spcPct val="100000"/>
              </a:lnSpc>
              <a:spcBef>
                <a:spcPts val="0"/>
              </a:spcBef>
              <a:spcAft>
                <a:spcPts val="0"/>
              </a:spcAft>
              <a:buNone/>
            </a:pPr>
            <a:endParaRPr sz="1600">
              <a:solidFill>
                <a:schemeClr val="dk1"/>
              </a:solidFill>
            </a:endParaRPr>
          </a:p>
          <a:p>
            <a:pPr marL="914400" lvl="0" indent="0" algn="l" rtl="0">
              <a:lnSpc>
                <a:spcPct val="100000"/>
              </a:lnSpc>
              <a:spcBef>
                <a:spcPts val="0"/>
              </a:spcBef>
              <a:spcAft>
                <a:spcPts val="0"/>
              </a:spcAft>
              <a:buNone/>
            </a:pPr>
            <a:endParaRPr sz="1600">
              <a:solidFill>
                <a:schemeClr val="dk1"/>
              </a:solidFill>
            </a:endParaRPr>
          </a:p>
        </p:txBody>
      </p:sp>
      <p:sp>
        <p:nvSpPr>
          <p:cNvPr id="198" name="Google Shape;198;p33"/>
          <p:cNvSpPr txBox="1"/>
          <p:nvPr/>
        </p:nvSpPr>
        <p:spPr>
          <a:xfrm>
            <a:off x="91375" y="3798450"/>
            <a:ext cx="8974200" cy="1173000"/>
          </a:xfrm>
          <a:prstGeom prst="rect">
            <a:avLst/>
          </a:prstGeom>
          <a:noFill/>
          <a:ln w="38100" cap="flat" cmpd="sng">
            <a:solidFill>
              <a:srgbClr val="FF0000"/>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141414"/>
                </a:solidFill>
              </a:rPr>
              <a:t>If you or a family member are experiencing a mental health or substance use disorder crisis, the Emergency Services Program/Mobile Crisis Intervention (ESP/MCI) is available 24 hours a day, 7 days a week, 365 days a year.  Anyone may contact ESP/MCI for assistance. Call toll-free at 1-877-382-1609</a:t>
            </a:r>
            <a:r>
              <a:rPr lang="en" b="1">
                <a:solidFill>
                  <a:srgbClr val="14558F"/>
                </a:solidFill>
              </a:rPr>
              <a:t>, </a:t>
            </a:r>
            <a:r>
              <a:rPr lang="en" b="1">
                <a:solidFill>
                  <a:srgbClr val="141414"/>
                </a:solidFill>
              </a:rPr>
              <a:t>anytime, day or night: </a:t>
            </a:r>
            <a:r>
              <a:rPr lang="en" sz="1000" b="1" u="sng">
                <a:solidFill>
                  <a:srgbClr val="1155CC"/>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https://www.mass.gov/guides/finding-mental-health-support-in-massachusetts#-getting-24-hour-emergency-and-crisis-support---1-(877)-382-1609</a:t>
            </a:r>
            <a:r>
              <a:rPr lang="en" sz="700" b="1" u="sng">
                <a:solidFill>
                  <a:srgbClr val="1155CC"/>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0000"/>
                </a:solidFill>
              </a:rPr>
              <a:t>Teen Mental Health</a:t>
            </a:r>
            <a:endParaRPr sz="3000" b="1">
              <a:solidFill>
                <a:srgbClr val="000000"/>
              </a:solidFill>
            </a:endParaRPr>
          </a:p>
        </p:txBody>
      </p:sp>
      <p:sp>
        <p:nvSpPr>
          <p:cNvPr id="204" name="Google Shape;20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0"/>
              </a:spcAft>
              <a:buNone/>
            </a:pPr>
            <a:r>
              <a:rPr lang="en">
                <a:solidFill>
                  <a:srgbClr val="FF0000"/>
                </a:solidFill>
              </a:rPr>
              <a:t>*Trigger warning* </a:t>
            </a:r>
            <a:endParaRPr>
              <a:solidFill>
                <a:srgbClr val="FF0000"/>
              </a:solidFill>
            </a:endParaRPr>
          </a:p>
          <a:p>
            <a:pPr marL="0" lvl="0" indent="0" algn="l" rtl="0">
              <a:spcBef>
                <a:spcPts val="1600"/>
              </a:spcBef>
              <a:spcAft>
                <a:spcPts val="0"/>
              </a:spcAft>
              <a:buNone/>
            </a:pPr>
            <a:r>
              <a:rPr lang="en"/>
              <a:t>In the next few slides we will be discussing suicide. If this topic is too upsetting for you, feel free to step away or message us privately. Following this topic we will move on to other health-related topics.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2363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Teens and Suicide Risk</a:t>
            </a:r>
            <a:r>
              <a:rPr lang="en"/>
              <a:t> </a:t>
            </a:r>
            <a:endParaRPr/>
          </a:p>
        </p:txBody>
      </p:sp>
      <p:sp>
        <p:nvSpPr>
          <p:cNvPr id="210" name="Google Shape;210;p35"/>
          <p:cNvSpPr txBox="1">
            <a:spLocks noGrp="1"/>
          </p:cNvSpPr>
          <p:nvPr>
            <p:ph type="body" idx="1"/>
          </p:nvPr>
        </p:nvSpPr>
        <p:spPr>
          <a:xfrm>
            <a:off x="236375" y="522750"/>
            <a:ext cx="882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CDC (2017) the top 3 leading causes of death for teens are:</a:t>
            </a:r>
            <a:endParaRPr/>
          </a:p>
          <a:p>
            <a:pPr marL="457200" lvl="0" indent="-342900" algn="l" rtl="0">
              <a:spcBef>
                <a:spcPts val="1600"/>
              </a:spcBef>
              <a:spcAft>
                <a:spcPts val="0"/>
              </a:spcAft>
              <a:buSzPts val="1800"/>
              <a:buChar char="●"/>
            </a:pPr>
            <a:r>
              <a:rPr lang="en"/>
              <a:t>Accidents (unintentional injuries) </a:t>
            </a:r>
            <a:endParaRPr/>
          </a:p>
          <a:p>
            <a:pPr marL="457200" lvl="0" indent="-342900" algn="l" rtl="0">
              <a:spcBef>
                <a:spcPts val="0"/>
              </a:spcBef>
              <a:spcAft>
                <a:spcPts val="0"/>
              </a:spcAft>
              <a:buSzPts val="1800"/>
              <a:buChar char="●"/>
            </a:pPr>
            <a:r>
              <a:rPr lang="en"/>
              <a:t>Suicide</a:t>
            </a:r>
            <a:endParaRPr/>
          </a:p>
          <a:p>
            <a:pPr marL="457200" lvl="0" indent="-342900" algn="l" rtl="0">
              <a:spcBef>
                <a:spcPts val="0"/>
              </a:spcBef>
              <a:spcAft>
                <a:spcPts val="0"/>
              </a:spcAft>
              <a:buSzPts val="1800"/>
              <a:buChar char="●"/>
            </a:pPr>
            <a:r>
              <a:rPr lang="en"/>
              <a:t>Homicide </a:t>
            </a:r>
            <a:endParaRPr/>
          </a:p>
          <a:p>
            <a:pPr marL="0" lvl="0" indent="0" algn="l" rtl="0">
              <a:spcBef>
                <a:spcPts val="1600"/>
              </a:spcBef>
              <a:spcAft>
                <a:spcPts val="0"/>
              </a:spcAft>
              <a:buNone/>
            </a:pPr>
            <a:r>
              <a:rPr lang="en"/>
              <a:t>One of the most common causes of suicide is mental illness, most prominenetly diagnoses like depression, bipolar disorder, schizophrenia, and substance use disorders. </a:t>
            </a:r>
            <a:endParaRPr/>
          </a:p>
          <a:p>
            <a:pPr marL="0" lvl="0" indent="0" algn="l" rtl="0">
              <a:spcBef>
                <a:spcPts val="1600"/>
              </a:spcBef>
              <a:spcAft>
                <a:spcPts val="0"/>
              </a:spcAft>
              <a:buNone/>
            </a:pPr>
            <a:r>
              <a:rPr lang="en"/>
              <a:t>Additional risk factors include: psychosocial stressors (life stress, bullying, etc.), impulsivity, and aggression. Traits such as difficulties with emotional regulation and temperament can also increase risks. </a:t>
            </a:r>
            <a:endParaRPr/>
          </a:p>
          <a:p>
            <a:pPr marL="0" lvl="0" indent="0" algn="l" rtl="0">
              <a:spcBef>
                <a:spcPts val="1600"/>
              </a:spcBef>
              <a:spcAft>
                <a:spcPts val="1600"/>
              </a:spcAft>
              <a:buNone/>
            </a:pPr>
            <a:r>
              <a:rPr lang="en"/>
              <a:t>Neurobiology can also play a role such as brain abnormalities and differences in how neurotransmitter and brain chemicals function. </a:t>
            </a:r>
            <a:endParaRPr/>
          </a:p>
        </p:txBody>
      </p:sp>
      <p:pic>
        <p:nvPicPr>
          <p:cNvPr id="211" name="Google Shape;211;p35"/>
          <p:cNvPicPr preferRelativeResize="0"/>
          <p:nvPr/>
        </p:nvPicPr>
        <p:blipFill>
          <a:blip r:embed="rId3">
            <a:alphaModFix/>
          </a:blip>
          <a:stretch>
            <a:fillRect/>
          </a:stretch>
        </p:blipFill>
        <p:spPr>
          <a:xfrm>
            <a:off x="7080246" y="1022296"/>
            <a:ext cx="1676725" cy="1115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3291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Suicide Warning Signs </a:t>
            </a:r>
            <a:endParaRPr b="1"/>
          </a:p>
        </p:txBody>
      </p:sp>
      <p:sp>
        <p:nvSpPr>
          <p:cNvPr id="217" name="Google Shape;217;p36"/>
          <p:cNvSpPr txBox="1">
            <a:spLocks noGrp="1"/>
          </p:cNvSpPr>
          <p:nvPr>
            <p:ph type="body" idx="1"/>
          </p:nvPr>
        </p:nvSpPr>
        <p:spPr>
          <a:xfrm>
            <a:off x="161400" y="572700"/>
            <a:ext cx="8856000" cy="433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rgbClr val="252525"/>
                </a:solidFill>
              </a:rPr>
              <a:t>According to the American Association of Suicidology, the following observable signs and symptoms indicate the need for immediate medical intervention:</a:t>
            </a:r>
            <a:endParaRPr sz="1500">
              <a:solidFill>
                <a:srgbClr val="252525"/>
              </a:solidFill>
            </a:endParaRPr>
          </a:p>
          <a:p>
            <a:pPr marL="182880" lvl="0" indent="-323850" algn="l" rtl="0">
              <a:lnSpc>
                <a:spcPct val="100000"/>
              </a:lnSpc>
              <a:spcBef>
                <a:spcPts val="1500"/>
              </a:spcBef>
              <a:spcAft>
                <a:spcPts val="0"/>
              </a:spcAft>
              <a:buClr>
                <a:srgbClr val="252525"/>
              </a:buClr>
              <a:buSzPts val="1500"/>
              <a:buChar char="●"/>
            </a:pPr>
            <a:r>
              <a:rPr lang="en" sz="1500">
                <a:solidFill>
                  <a:srgbClr val="252525"/>
                </a:solidFill>
              </a:rPr>
              <a:t>Someone threatening to hurt or kill himself or herself</a:t>
            </a:r>
            <a:endParaRPr sz="1500">
              <a:solidFill>
                <a:srgbClr val="252525"/>
              </a:solidFill>
            </a:endParaRPr>
          </a:p>
          <a:p>
            <a:pPr marL="182880" lvl="0" indent="-323850" algn="l" rtl="0">
              <a:lnSpc>
                <a:spcPct val="100000"/>
              </a:lnSpc>
              <a:spcBef>
                <a:spcPts val="0"/>
              </a:spcBef>
              <a:spcAft>
                <a:spcPts val="0"/>
              </a:spcAft>
              <a:buClr>
                <a:srgbClr val="252525"/>
              </a:buClr>
              <a:buSzPts val="1500"/>
              <a:buChar char="●"/>
            </a:pPr>
            <a:r>
              <a:rPr lang="en" sz="1500">
                <a:solidFill>
                  <a:srgbClr val="252525"/>
                </a:solidFill>
              </a:rPr>
              <a:t>Someone looking for ways to kill himself or herself</a:t>
            </a:r>
            <a:endParaRPr sz="1500">
              <a:solidFill>
                <a:srgbClr val="252525"/>
              </a:solidFill>
            </a:endParaRPr>
          </a:p>
          <a:p>
            <a:pPr marL="182880" lvl="0" indent="-323850" algn="l" rtl="0">
              <a:lnSpc>
                <a:spcPct val="100000"/>
              </a:lnSpc>
              <a:spcBef>
                <a:spcPts val="0"/>
              </a:spcBef>
              <a:spcAft>
                <a:spcPts val="0"/>
              </a:spcAft>
              <a:buClr>
                <a:srgbClr val="252525"/>
              </a:buClr>
              <a:buSzPts val="1500"/>
              <a:buChar char="●"/>
            </a:pPr>
            <a:r>
              <a:rPr lang="en" sz="1500">
                <a:solidFill>
                  <a:srgbClr val="252525"/>
                </a:solidFill>
              </a:rPr>
              <a:t>Someone seeking access to pills, weapons, or other means for the purpose of suicide</a:t>
            </a:r>
            <a:endParaRPr sz="1500">
              <a:solidFill>
                <a:srgbClr val="252525"/>
              </a:solidFill>
            </a:endParaRPr>
          </a:p>
          <a:p>
            <a:pPr marL="182880" lvl="0" indent="-323850" algn="l" rtl="0">
              <a:lnSpc>
                <a:spcPct val="100000"/>
              </a:lnSpc>
              <a:spcBef>
                <a:spcPts val="0"/>
              </a:spcBef>
              <a:spcAft>
                <a:spcPts val="0"/>
              </a:spcAft>
              <a:buClr>
                <a:srgbClr val="252525"/>
              </a:buClr>
              <a:buSzPts val="1500"/>
              <a:buChar char="●"/>
            </a:pPr>
            <a:r>
              <a:rPr lang="en" sz="1500">
                <a:solidFill>
                  <a:srgbClr val="252525"/>
                </a:solidFill>
              </a:rPr>
              <a:t>Someone talking or writing about death, dying, or suicide</a:t>
            </a:r>
            <a:endParaRPr sz="1500">
              <a:solidFill>
                <a:srgbClr val="252525"/>
              </a:solidFill>
            </a:endParaRPr>
          </a:p>
          <a:p>
            <a:pPr marL="457200" lvl="0" indent="0" algn="l" rtl="0">
              <a:lnSpc>
                <a:spcPct val="100000"/>
              </a:lnSpc>
              <a:spcBef>
                <a:spcPts val="500"/>
              </a:spcBef>
              <a:spcAft>
                <a:spcPts val="0"/>
              </a:spcAft>
              <a:buNone/>
            </a:pPr>
            <a:endParaRPr sz="1500">
              <a:solidFill>
                <a:srgbClr val="252525"/>
              </a:solidFill>
            </a:endParaRPr>
          </a:p>
          <a:p>
            <a:pPr marL="0" lvl="0" indent="0" algn="l" rtl="0">
              <a:lnSpc>
                <a:spcPct val="100000"/>
              </a:lnSpc>
              <a:spcBef>
                <a:spcPts val="500"/>
              </a:spcBef>
              <a:spcAft>
                <a:spcPts val="0"/>
              </a:spcAft>
              <a:buNone/>
            </a:pPr>
            <a:r>
              <a:rPr lang="en" sz="1500" u="sng">
                <a:solidFill>
                  <a:srgbClr val="252525"/>
                </a:solidFill>
              </a:rPr>
              <a:t>Additional factors that can increase our concerns can be</a:t>
            </a:r>
            <a:r>
              <a:rPr lang="en" sz="1300">
                <a:solidFill>
                  <a:srgbClr val="252525"/>
                </a:solidFill>
              </a:rPr>
              <a:t>:</a:t>
            </a:r>
            <a:endParaRPr sz="1300">
              <a:solidFill>
                <a:srgbClr val="252525"/>
              </a:solidFill>
            </a:endParaRPr>
          </a:p>
          <a:p>
            <a:pPr marL="0" lvl="0" indent="0" algn="l" rtl="0">
              <a:lnSpc>
                <a:spcPct val="100000"/>
              </a:lnSpc>
              <a:spcBef>
                <a:spcPts val="500"/>
              </a:spcBef>
              <a:spcAft>
                <a:spcPts val="0"/>
              </a:spcAft>
              <a:buNone/>
            </a:pPr>
            <a:endParaRPr sz="1300">
              <a:solidFill>
                <a:srgbClr val="252525"/>
              </a:solidFill>
            </a:endParaRPr>
          </a:p>
          <a:p>
            <a:pPr marL="0" lvl="0" indent="0" algn="l" rtl="0">
              <a:spcBef>
                <a:spcPts val="500"/>
              </a:spcBef>
              <a:spcAft>
                <a:spcPts val="0"/>
              </a:spcAft>
              <a:buNone/>
            </a:pPr>
            <a:endParaRPr sz="1300">
              <a:solidFill>
                <a:srgbClr val="252525"/>
              </a:solidFill>
            </a:endParaRPr>
          </a:p>
          <a:p>
            <a:pPr marL="0" lvl="0" indent="0" algn="l" rtl="0">
              <a:lnSpc>
                <a:spcPct val="100000"/>
              </a:lnSpc>
              <a:spcBef>
                <a:spcPts val="500"/>
              </a:spcBef>
              <a:spcAft>
                <a:spcPts val="0"/>
              </a:spcAft>
              <a:buNone/>
            </a:pPr>
            <a:endParaRPr sz="1400">
              <a:solidFill>
                <a:srgbClr val="252525"/>
              </a:solidFill>
            </a:endParaRPr>
          </a:p>
          <a:p>
            <a:pPr marL="0" lvl="0" indent="0" algn="l" rtl="0">
              <a:spcBef>
                <a:spcPts val="500"/>
              </a:spcBef>
              <a:spcAft>
                <a:spcPts val="1600"/>
              </a:spcAft>
              <a:buNone/>
            </a:pPr>
            <a:endParaRPr/>
          </a:p>
        </p:txBody>
      </p:sp>
      <p:graphicFrame>
        <p:nvGraphicFramePr>
          <p:cNvPr id="218" name="Google Shape;218;p36"/>
          <p:cNvGraphicFramePr/>
          <p:nvPr/>
        </p:nvGraphicFramePr>
        <p:xfrm>
          <a:off x="341225" y="2963650"/>
          <a:ext cx="3000000" cy="3000000"/>
        </p:xfrm>
        <a:graphic>
          <a:graphicData uri="http://schemas.openxmlformats.org/drawingml/2006/table">
            <a:tbl>
              <a:tblPr>
                <a:noFill/>
                <a:tableStyleId>{8424FDA1-E1EC-4C9F-816B-AC7D69A45215}</a:tableStyleId>
              </a:tblPr>
              <a:tblGrid>
                <a:gridCol w="4230775">
                  <a:extLst>
                    <a:ext uri="{9D8B030D-6E8A-4147-A177-3AD203B41FA5}">
                      <a16:colId xmlns:a16="http://schemas.microsoft.com/office/drawing/2014/main" val="20000"/>
                    </a:ext>
                  </a:extLst>
                </a:gridCol>
                <a:gridCol w="4230775">
                  <a:extLst>
                    <a:ext uri="{9D8B030D-6E8A-4147-A177-3AD203B41FA5}">
                      <a16:colId xmlns:a16="http://schemas.microsoft.com/office/drawing/2014/main" val="20001"/>
                    </a:ext>
                  </a:extLst>
                </a:gridCol>
              </a:tblGrid>
              <a:tr h="2118475">
                <a:tc>
                  <a:txBody>
                    <a:bodyPr/>
                    <a:lstStyle/>
                    <a:p>
                      <a:pPr marL="457200" lvl="0" indent="-317500" algn="l" rtl="0">
                        <a:lnSpc>
                          <a:spcPct val="115000"/>
                        </a:lnSpc>
                        <a:spcBef>
                          <a:spcPts val="0"/>
                        </a:spcBef>
                        <a:spcAft>
                          <a:spcPts val="0"/>
                        </a:spcAft>
                        <a:buClr>
                          <a:srgbClr val="252525"/>
                        </a:buClr>
                        <a:buSzPts val="1400"/>
                        <a:buChar char="●"/>
                      </a:pPr>
                      <a:r>
                        <a:rPr lang="en">
                          <a:solidFill>
                            <a:srgbClr val="252525"/>
                          </a:solidFill>
                        </a:rPr>
                        <a:t>Suicide notes </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Hopelessness, depression </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Rage/anger</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Acting reckless or engaging in risky activities</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Feeling trapped (like there is no way out)</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Increasing alcohol or drug use</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Withdrawing from family friends/family/society</a:t>
                      </a:r>
                      <a:endParaRPr>
                        <a:solidFill>
                          <a:srgbClr val="252525"/>
                        </a:solidFill>
                      </a:endParaRPr>
                    </a:p>
                    <a:p>
                      <a:pPr marL="0" lvl="0" indent="0" algn="l" rtl="0">
                        <a:spcBef>
                          <a:spcPts val="50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rgbClr val="252525"/>
                        </a:buClr>
                        <a:buSzPts val="1400"/>
                        <a:buChar char="●"/>
                      </a:pPr>
                      <a:r>
                        <a:rPr lang="en">
                          <a:solidFill>
                            <a:srgbClr val="252525"/>
                          </a:solidFill>
                        </a:rPr>
                        <a:t>Agitation or intense anxiety</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Dramatic mood changes</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No reasons for living / no sense of purpose in life</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Giving away possessions or saying goodbye </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Dramatic behavior changes</a:t>
                      </a:r>
                      <a:endParaRPr>
                        <a:solidFill>
                          <a:srgbClr val="252525"/>
                        </a:solidFill>
                      </a:endParaRPr>
                    </a:p>
                    <a:p>
                      <a:pPr marL="457200" lvl="0" indent="-317500" algn="l" rtl="0">
                        <a:lnSpc>
                          <a:spcPct val="115000"/>
                        </a:lnSpc>
                        <a:spcBef>
                          <a:spcPts val="0"/>
                        </a:spcBef>
                        <a:spcAft>
                          <a:spcPts val="0"/>
                        </a:spcAft>
                        <a:buClr>
                          <a:srgbClr val="252525"/>
                        </a:buClr>
                        <a:buSzPts val="1400"/>
                        <a:buChar char="●"/>
                      </a:pPr>
                      <a:r>
                        <a:rPr lang="en">
                          <a:solidFill>
                            <a:srgbClr val="252525"/>
                          </a:solidFill>
                        </a:rPr>
                        <a:t>Self-harm</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19" name="Google Shape;219;p36"/>
          <p:cNvPicPr preferRelativeResize="0"/>
          <p:nvPr/>
        </p:nvPicPr>
        <p:blipFill>
          <a:blip r:embed="rId3">
            <a:alphaModFix/>
          </a:blip>
          <a:stretch>
            <a:fillRect/>
          </a:stretch>
        </p:blipFill>
        <p:spPr>
          <a:xfrm>
            <a:off x="7525775" y="2075446"/>
            <a:ext cx="1491625" cy="9926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23"/>
        <p:cNvGrpSpPr/>
        <p:nvPr/>
      </p:nvGrpSpPr>
      <p:grpSpPr>
        <a:xfrm>
          <a:off x="0" y="0"/>
          <a:ext cx="0" cy="0"/>
          <a:chOff x="0" y="0"/>
          <a:chExt cx="0" cy="0"/>
        </a:xfrm>
      </p:grpSpPr>
      <p:pic>
        <p:nvPicPr>
          <p:cNvPr id="224" name="Google Shape;224;p37"/>
          <p:cNvPicPr preferRelativeResize="0"/>
          <p:nvPr/>
        </p:nvPicPr>
        <p:blipFill>
          <a:blip r:embed="rId3">
            <a:alphaModFix/>
          </a:blip>
          <a:stretch>
            <a:fillRect/>
          </a:stretch>
        </p:blipFill>
        <p:spPr>
          <a:xfrm>
            <a:off x="0" y="430838"/>
            <a:ext cx="9144000" cy="42818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75" y="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i="1"/>
              <a:t>What can I do if I am worried about my friend or loved one?</a:t>
            </a:r>
            <a:r>
              <a:rPr lang="en" sz="2100" b="1"/>
              <a:t>  </a:t>
            </a:r>
            <a:endParaRPr sz="2100" b="1"/>
          </a:p>
        </p:txBody>
      </p:sp>
      <p:sp>
        <p:nvSpPr>
          <p:cNvPr id="230" name="Google Shape;230;p38"/>
          <p:cNvSpPr txBox="1">
            <a:spLocks noGrp="1"/>
          </p:cNvSpPr>
          <p:nvPr>
            <p:ph type="body" idx="1"/>
          </p:nvPr>
        </p:nvSpPr>
        <p:spPr>
          <a:xfrm>
            <a:off x="0" y="338328"/>
            <a:ext cx="9144000" cy="48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Hearing someone talk about suicide can be very upsetting and you may not know what to do - Always opt to take action and seek help. </a:t>
            </a:r>
            <a:endParaRPr sz="1600"/>
          </a:p>
          <a:p>
            <a:pPr marL="0" lvl="0" indent="0" algn="ctr" rtl="0">
              <a:spcBef>
                <a:spcPts val="1600"/>
              </a:spcBef>
              <a:spcAft>
                <a:spcPts val="0"/>
              </a:spcAft>
              <a:buNone/>
            </a:pPr>
            <a:r>
              <a:rPr lang="en" b="1" i="1">
                <a:solidFill>
                  <a:srgbClr val="1155CC"/>
                </a:solidFill>
              </a:rPr>
              <a:t>Suicide is preventable.</a:t>
            </a:r>
            <a:r>
              <a:rPr lang="en" i="1">
                <a:solidFill>
                  <a:srgbClr val="1155CC"/>
                </a:solidFill>
              </a:rPr>
              <a:t> By listening, talking, and acting you could save a life.</a:t>
            </a:r>
            <a:endParaRPr i="1">
              <a:solidFill>
                <a:srgbClr val="1155CC"/>
              </a:solidFill>
            </a:endParaRPr>
          </a:p>
          <a:p>
            <a:pPr marL="91440" lvl="0" indent="-88900" algn="l" rtl="0">
              <a:spcBef>
                <a:spcPts val="1600"/>
              </a:spcBef>
              <a:spcAft>
                <a:spcPts val="0"/>
              </a:spcAft>
              <a:buClr>
                <a:srgbClr val="444444"/>
              </a:buClr>
              <a:buSzPts val="1400"/>
              <a:buAutoNum type="arabicPeriod"/>
            </a:pPr>
            <a:r>
              <a:rPr lang="en" sz="1400" b="1" i="1">
                <a:solidFill>
                  <a:srgbClr val="444444"/>
                </a:solidFill>
              </a:rPr>
              <a:t>Know the warning signs!</a:t>
            </a:r>
            <a:r>
              <a:rPr lang="en" sz="1400">
                <a:solidFill>
                  <a:srgbClr val="444444"/>
                </a:solidFill>
              </a:rPr>
              <a:t> </a:t>
            </a:r>
            <a:endParaRPr sz="1400">
              <a:solidFill>
                <a:srgbClr val="444444"/>
              </a:solidFill>
            </a:endParaRPr>
          </a:p>
          <a:p>
            <a:pPr marL="91440" lvl="0" indent="-88900" algn="l" rtl="0">
              <a:spcBef>
                <a:spcPts val="0"/>
              </a:spcBef>
              <a:spcAft>
                <a:spcPts val="0"/>
              </a:spcAft>
              <a:buClr>
                <a:srgbClr val="444444"/>
              </a:buClr>
              <a:buSzPts val="1400"/>
              <a:buAutoNum type="arabicPeriod"/>
            </a:pPr>
            <a:r>
              <a:rPr lang="en" sz="1400" b="1" i="1">
                <a:solidFill>
                  <a:srgbClr val="444444"/>
                </a:solidFill>
              </a:rPr>
              <a:t>Do not be afraid to talk to your friends</a:t>
            </a:r>
            <a:r>
              <a:rPr lang="en" sz="1400">
                <a:solidFill>
                  <a:srgbClr val="444444"/>
                </a:solidFill>
              </a:rPr>
              <a:t>. Listen to their feelings. Make sure they know how important they are to you, but don't believe you can keep them from hurting themselves on your own. Preventing suicide will require help from adults.</a:t>
            </a:r>
            <a:endParaRPr sz="1400">
              <a:solidFill>
                <a:srgbClr val="444444"/>
              </a:solidFill>
            </a:endParaRPr>
          </a:p>
          <a:p>
            <a:pPr marL="91440" lvl="0" indent="-88900" algn="l" rtl="0">
              <a:spcBef>
                <a:spcPts val="0"/>
              </a:spcBef>
              <a:spcAft>
                <a:spcPts val="0"/>
              </a:spcAft>
              <a:buClr>
                <a:srgbClr val="444444"/>
              </a:buClr>
              <a:buSzPts val="1400"/>
              <a:buAutoNum type="arabicPeriod"/>
            </a:pPr>
            <a:r>
              <a:rPr lang="en" sz="1400" b="1" i="1">
                <a:solidFill>
                  <a:srgbClr val="444444"/>
                </a:solidFill>
              </a:rPr>
              <a:t>Make no deals</a:t>
            </a:r>
            <a:r>
              <a:rPr lang="en" sz="1400" i="1">
                <a:solidFill>
                  <a:srgbClr val="444444"/>
                </a:solidFill>
              </a:rPr>
              <a:t>.</a:t>
            </a:r>
            <a:r>
              <a:rPr lang="en" sz="1400">
                <a:solidFill>
                  <a:srgbClr val="444444"/>
                </a:solidFill>
              </a:rPr>
              <a:t> Never keep a friend's suicidal plans or thoughts a secret. You cannot promise that you will not tell-you have to tell to save your friend!</a:t>
            </a:r>
            <a:endParaRPr sz="1400">
              <a:solidFill>
                <a:srgbClr val="444444"/>
              </a:solidFill>
            </a:endParaRPr>
          </a:p>
          <a:p>
            <a:pPr marL="91440" lvl="0" indent="-88900" algn="l" rtl="0">
              <a:spcBef>
                <a:spcPts val="0"/>
              </a:spcBef>
              <a:spcAft>
                <a:spcPts val="0"/>
              </a:spcAft>
              <a:buClr>
                <a:srgbClr val="444444"/>
              </a:buClr>
              <a:buSzPts val="1400"/>
              <a:buAutoNum type="arabicPeriod"/>
            </a:pPr>
            <a:r>
              <a:rPr lang="en" sz="1400" b="1" i="1">
                <a:solidFill>
                  <a:srgbClr val="444444"/>
                </a:solidFill>
              </a:rPr>
              <a:t>Tell an adult</a:t>
            </a:r>
            <a:r>
              <a:rPr lang="en" sz="1400" b="1">
                <a:solidFill>
                  <a:srgbClr val="444444"/>
                </a:solidFill>
              </a:rPr>
              <a:t>.</a:t>
            </a:r>
            <a:r>
              <a:rPr lang="en" sz="1400">
                <a:solidFill>
                  <a:srgbClr val="444444"/>
                </a:solidFill>
              </a:rPr>
              <a:t> Talk to your parent, your friend's parent, your school's psychologist or counselor-- any trusted adult. </a:t>
            </a:r>
            <a:r>
              <a:rPr lang="en" sz="1400" b="1" i="1">
                <a:solidFill>
                  <a:srgbClr val="444444"/>
                </a:solidFill>
              </a:rPr>
              <a:t>Don't wait!</a:t>
            </a:r>
            <a:r>
              <a:rPr lang="en" sz="1400">
                <a:solidFill>
                  <a:srgbClr val="444444"/>
                </a:solidFill>
              </a:rPr>
              <a:t> Don't be afraid that the adults will not believe you or take you seriously-keep talking until they listen! Even if you are not sure your friend is suicidal, talk to someone. This is definitely the time to be safe, not sorry!</a:t>
            </a:r>
            <a:endParaRPr sz="1400">
              <a:solidFill>
                <a:srgbClr val="444444"/>
              </a:solidFill>
            </a:endParaRPr>
          </a:p>
          <a:p>
            <a:pPr marL="91440" lvl="0" indent="-88900" algn="l" rtl="0">
              <a:spcBef>
                <a:spcPts val="0"/>
              </a:spcBef>
              <a:spcAft>
                <a:spcPts val="0"/>
              </a:spcAft>
              <a:buClr>
                <a:srgbClr val="444444"/>
              </a:buClr>
              <a:buSzPts val="1400"/>
              <a:buAutoNum type="arabicPeriod"/>
            </a:pPr>
            <a:r>
              <a:rPr lang="en" sz="1400" b="1" i="1">
                <a:solidFill>
                  <a:srgbClr val="444444"/>
                </a:solidFill>
              </a:rPr>
              <a:t>Talk to one of the Helpers at our school.</a:t>
            </a:r>
            <a:r>
              <a:rPr lang="en" sz="1400">
                <a:solidFill>
                  <a:srgbClr val="444444"/>
                </a:solidFill>
              </a:rPr>
              <a:t> There are many KT staff who are here to support you, especially during a time of crisis. </a:t>
            </a:r>
            <a:r>
              <a:rPr lang="en" sz="1100">
                <a:solidFill>
                  <a:srgbClr val="444444"/>
                </a:solidFill>
              </a:rPr>
              <a:t>(</a:t>
            </a:r>
            <a:r>
              <a:rPr lang="en" sz="900" b="1">
                <a:solidFill>
                  <a:srgbClr val="222222"/>
                </a:solidFill>
              </a:rPr>
              <a:t>(</a:t>
            </a:r>
            <a:r>
              <a:rPr lang="en" sz="900" b="1"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https://www.nasponline.org/assets/Documents/Resources%20and%20Publications/Resources/Crisis/PrevetingYouthSuicide_TeenVersion_FINAL.png</a:t>
            </a:r>
            <a:r>
              <a:rPr lang="en" sz="900" b="1">
                <a:solidFill>
                  <a:srgbClr val="222222"/>
                </a:solidFill>
              </a:rPr>
              <a:t>) ) </a:t>
            </a:r>
            <a:endParaRPr sz="1100">
              <a:solidFill>
                <a:srgbClr val="444444"/>
              </a:solidFill>
            </a:endParaRPr>
          </a:p>
          <a:p>
            <a:pPr marL="0" lvl="0" indent="0" algn="l" rtl="0">
              <a:spcBef>
                <a:spcPts val="2200"/>
              </a:spcBef>
              <a:spcAft>
                <a:spcPts val="0"/>
              </a:spcAft>
              <a:buNone/>
            </a:pPr>
            <a:endParaRPr i="1">
              <a:solidFill>
                <a:srgbClr val="444444"/>
              </a:solidFill>
            </a:endParaRPr>
          </a:p>
          <a:p>
            <a:pPr marL="0" lvl="0" indent="0" algn="l" rtl="0">
              <a:spcBef>
                <a:spcPts val="1600"/>
              </a:spcBef>
              <a:spcAft>
                <a:spcPts val="0"/>
              </a:spcAft>
              <a:buNone/>
            </a:pPr>
            <a:endParaRPr sz="1200">
              <a:solidFill>
                <a:srgbClr val="111111"/>
              </a:solidFill>
            </a:endParaRPr>
          </a:p>
          <a:p>
            <a:pPr marL="0" lvl="0" indent="0" algn="l" rtl="0">
              <a:spcBef>
                <a:spcPts val="1800"/>
              </a:spcBef>
              <a:spcAft>
                <a:spcPts val="1600"/>
              </a:spcAft>
              <a:buNone/>
            </a:pP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247125" y="46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How To Help </a:t>
            </a:r>
            <a:r>
              <a:rPr lang="en"/>
              <a:t> </a:t>
            </a:r>
            <a:endParaRPr/>
          </a:p>
        </p:txBody>
      </p:sp>
      <p:sp>
        <p:nvSpPr>
          <p:cNvPr id="236" name="Google Shape;236;p39"/>
          <p:cNvSpPr txBox="1">
            <a:spLocks noGrp="1"/>
          </p:cNvSpPr>
          <p:nvPr>
            <p:ph type="body" idx="1"/>
          </p:nvPr>
        </p:nvSpPr>
        <p:spPr>
          <a:xfrm>
            <a:off x="64575" y="619600"/>
            <a:ext cx="8952900" cy="3416400"/>
          </a:xfrm>
          <a:prstGeom prst="rect">
            <a:avLst/>
          </a:prstGeom>
        </p:spPr>
        <p:txBody>
          <a:bodyPr spcFirstLastPara="1" wrap="square" lIns="91425" tIns="91425" rIns="91425" bIns="91425" anchor="t" anchorCtr="0">
            <a:noAutofit/>
          </a:bodyPr>
          <a:lstStyle/>
          <a:p>
            <a:pPr marL="0" lvl="0" indent="-76200" algn="l" rtl="0">
              <a:lnSpc>
                <a:spcPct val="150000"/>
              </a:lnSpc>
              <a:spcBef>
                <a:spcPts val="0"/>
              </a:spcBef>
              <a:spcAft>
                <a:spcPts val="0"/>
              </a:spcAft>
              <a:buClr>
                <a:srgbClr val="111111"/>
              </a:buClr>
              <a:buSzPts val="1200"/>
              <a:buChar char="●"/>
            </a:pPr>
            <a:r>
              <a:rPr lang="en" sz="1200" b="1">
                <a:solidFill>
                  <a:srgbClr val="111111"/>
                </a:solidFill>
              </a:rPr>
              <a:t>Encourage the person to seek treatment.</a:t>
            </a:r>
            <a:r>
              <a:rPr lang="en" sz="1200">
                <a:solidFill>
                  <a:srgbClr val="111111"/>
                </a:solidFill>
              </a:rPr>
              <a:t> </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Offer to help the person take steps to get assistance and support.</a:t>
            </a:r>
            <a:r>
              <a:rPr lang="en" sz="1200">
                <a:solidFill>
                  <a:srgbClr val="111111"/>
                </a:solidFill>
              </a:rPr>
              <a:t> </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Encourage the person to communicate with you.</a:t>
            </a:r>
            <a:r>
              <a:rPr lang="en" sz="1200">
                <a:solidFill>
                  <a:srgbClr val="111111"/>
                </a:solidFill>
              </a:rPr>
              <a:t> </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Be respectful and acknowledge the person's feelings.</a:t>
            </a:r>
            <a:r>
              <a:rPr lang="en" sz="1200">
                <a:solidFill>
                  <a:srgbClr val="111111"/>
                </a:solidFill>
              </a:rPr>
              <a:t> Don't try to talk the person out of his or her feelings or express shock. Remember, even though someone who's suicidal isn't thinking logically, the emotions are real. Not respecting how the person feels can shut down communication.</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Don't be patronizing or judgmental.</a:t>
            </a:r>
            <a:r>
              <a:rPr lang="en" sz="1200">
                <a:solidFill>
                  <a:srgbClr val="111111"/>
                </a:solidFill>
              </a:rPr>
              <a:t> For example, don't tell someone, "Things could be worse" or "You have everything to live for." Instead, ask questions such as, "What's causing you to feel so bad?" "What would make you feel better?" or "How can I help?"</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Offer reassurance that things can get better.</a:t>
            </a:r>
            <a:r>
              <a:rPr lang="en" sz="1200">
                <a:solidFill>
                  <a:srgbClr val="111111"/>
                </a:solidFill>
              </a:rPr>
              <a:t> </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Encourage the person to avoid alcohol and drug use.</a:t>
            </a:r>
            <a:r>
              <a:rPr lang="en" sz="1200">
                <a:solidFill>
                  <a:srgbClr val="111111"/>
                </a:solidFill>
              </a:rPr>
              <a:t> </a:t>
            </a:r>
            <a:endParaRPr sz="1200">
              <a:solidFill>
                <a:srgbClr val="111111"/>
              </a:solidFill>
            </a:endParaRPr>
          </a:p>
          <a:p>
            <a:pPr marL="0" lvl="0" indent="-76200" algn="l" rtl="0">
              <a:lnSpc>
                <a:spcPct val="150000"/>
              </a:lnSpc>
              <a:spcBef>
                <a:spcPts val="0"/>
              </a:spcBef>
              <a:spcAft>
                <a:spcPts val="0"/>
              </a:spcAft>
              <a:buClr>
                <a:srgbClr val="111111"/>
              </a:buClr>
              <a:buSzPts val="1200"/>
              <a:buChar char="●"/>
            </a:pPr>
            <a:r>
              <a:rPr lang="en" sz="1200" b="1">
                <a:solidFill>
                  <a:srgbClr val="111111"/>
                </a:solidFill>
              </a:rPr>
              <a:t>Remove potentially dangerous items from the person's home, if possible.</a:t>
            </a:r>
            <a:r>
              <a:rPr lang="en" sz="1200">
                <a:solidFill>
                  <a:srgbClr val="111111"/>
                </a:solidFill>
              </a:rPr>
              <a:t> If you can, make sure the person doesn't have items around that could be used for suicide — such as knives, razors, guns or drugs. If the person takes a medication that could be used for overdose, encourage him or her to have someone safeguard it and give it as prescribed.</a:t>
            </a:r>
            <a:endParaRPr sz="1200">
              <a:solidFill>
                <a:srgbClr val="111111"/>
              </a:solidFill>
            </a:endParaRPr>
          </a:p>
          <a:p>
            <a:pPr marL="0" lvl="0" indent="0" algn="l" rtl="0">
              <a:spcBef>
                <a:spcPts val="1800"/>
              </a:spcBef>
              <a:spcAft>
                <a:spcPts val="1600"/>
              </a:spcAft>
              <a:buNone/>
            </a:pPr>
            <a:endParaRPr sz="900" b="1" i="1">
              <a:solidFill>
                <a:srgbClr val="0000FF"/>
              </a:solidFill>
            </a:endParaRPr>
          </a:p>
        </p:txBody>
      </p:sp>
      <p:pic>
        <p:nvPicPr>
          <p:cNvPr id="237" name="Google Shape;237;p39"/>
          <p:cNvPicPr preferRelativeResize="0"/>
          <p:nvPr/>
        </p:nvPicPr>
        <p:blipFill>
          <a:blip r:embed="rId3">
            <a:alphaModFix/>
          </a:blip>
          <a:stretch>
            <a:fillRect/>
          </a:stretch>
        </p:blipFill>
        <p:spPr>
          <a:xfrm>
            <a:off x="6142573" y="161423"/>
            <a:ext cx="2405775" cy="1237450"/>
          </a:xfrm>
          <a:prstGeom prst="rect">
            <a:avLst/>
          </a:prstGeom>
          <a:noFill/>
          <a:ln>
            <a:noFill/>
          </a:ln>
        </p:spPr>
      </p:pic>
      <p:sp>
        <p:nvSpPr>
          <p:cNvPr id="238" name="Google Shape;238;p39"/>
          <p:cNvSpPr txBox="1"/>
          <p:nvPr/>
        </p:nvSpPr>
        <p:spPr>
          <a:xfrm>
            <a:off x="224475" y="4197675"/>
            <a:ext cx="85659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700" b="1" i="1">
                <a:solidFill>
                  <a:srgbClr val="0000FF"/>
                </a:solidFill>
              </a:rPr>
              <a:t>Remember, you aren’t alone. Always ask for help and keep asking until you and your friend get the help that’s needed. </a:t>
            </a:r>
            <a:endParaRPr/>
          </a:p>
        </p:txBody>
      </p:sp>
      <p:sp>
        <p:nvSpPr>
          <p:cNvPr id="239" name="Google Shape;239;p39"/>
          <p:cNvSpPr txBox="1"/>
          <p:nvPr/>
        </p:nvSpPr>
        <p:spPr>
          <a:xfrm>
            <a:off x="0" y="4877825"/>
            <a:ext cx="9017400" cy="2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b="1" i="1">
                <a:solidFill>
                  <a:srgbClr val="0000FF"/>
                </a:solidFill>
              </a:rPr>
              <a:t>( </a:t>
            </a:r>
            <a:r>
              <a:rPr lang="en" sz="900" b="1" i="1"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https://kidshealth.org/en/teens/talking-about-suicide.html#catbody-basics</a:t>
            </a:r>
            <a:r>
              <a:rPr lang="en" sz="900" b="1" i="1">
                <a:solidFill>
                  <a:srgbClr val="0000FF"/>
                </a:solidFill>
              </a:rPr>
              <a:t>, </a:t>
            </a:r>
            <a:r>
              <a:rPr lang="en" sz="900" b="1" i="1"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https://www.mayoclinic.org/diseases-conditions/suicide/in-depth/suicide/art-20044707</a:t>
            </a:r>
            <a:r>
              <a:rPr lang="en" sz="900" b="1" i="1">
                <a:solidFill>
                  <a:srgbClr val="0000FF"/>
                </a:solidFill>
              </a:rPr>
              <a:t> )</a:t>
            </a:r>
            <a:endParaRPr sz="900" b="1" i="1">
              <a:solidFill>
                <a:srgbClr val="0000FF"/>
              </a:solidFill>
            </a:endParaRPr>
          </a:p>
          <a:p>
            <a:pPr marL="0" lvl="0" indent="0" algn="l" rtl="0">
              <a:spcBef>
                <a:spcPts val="16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43"/>
        <p:cNvGrpSpPr/>
        <p:nvPr/>
      </p:nvGrpSpPr>
      <p:grpSpPr>
        <a:xfrm>
          <a:off x="0" y="0"/>
          <a:ext cx="0" cy="0"/>
          <a:chOff x="0" y="0"/>
          <a:chExt cx="0" cy="0"/>
        </a:xfrm>
      </p:grpSpPr>
      <p:pic>
        <p:nvPicPr>
          <p:cNvPr id="244" name="Google Shape;244;p40"/>
          <p:cNvPicPr preferRelativeResize="0"/>
          <p:nvPr/>
        </p:nvPicPr>
        <p:blipFill>
          <a:blip r:embed="rId3">
            <a:alphaModFix/>
          </a:blip>
          <a:stretch>
            <a:fillRect/>
          </a:stretch>
        </p:blipFill>
        <p:spPr>
          <a:xfrm>
            <a:off x="846677" y="0"/>
            <a:ext cx="7357023"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1825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How To Get Help</a:t>
            </a:r>
            <a:endParaRPr b="1"/>
          </a:p>
        </p:txBody>
      </p:sp>
      <p:sp>
        <p:nvSpPr>
          <p:cNvPr id="250" name="Google Shape;250;p41"/>
          <p:cNvSpPr txBox="1">
            <a:spLocks noGrp="1"/>
          </p:cNvSpPr>
          <p:nvPr>
            <p:ph type="body" idx="1"/>
          </p:nvPr>
        </p:nvSpPr>
        <p:spPr>
          <a:xfrm>
            <a:off x="0" y="475488"/>
            <a:ext cx="8995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111111"/>
                </a:solidFill>
              </a:rPr>
              <a:t>If a friend or loved one talks or behaves in a way that makes you believe he or she might attempt suicide, don't try to handle the situation alone. Get help right away. Tell a trusted adult. </a:t>
            </a:r>
            <a:endParaRPr sz="1500">
              <a:solidFill>
                <a:srgbClr val="111111"/>
              </a:solidFill>
            </a:endParaRPr>
          </a:p>
          <a:p>
            <a:pPr marL="0" lvl="0" indent="0" algn="l" rtl="0">
              <a:spcBef>
                <a:spcPts val="900"/>
              </a:spcBef>
              <a:spcAft>
                <a:spcPts val="0"/>
              </a:spcAft>
              <a:buNone/>
            </a:pPr>
            <a:r>
              <a:rPr lang="en" sz="1500" b="1">
                <a:solidFill>
                  <a:srgbClr val="111111"/>
                </a:solidFill>
              </a:rPr>
              <a:t>Get help from a trained professional as quickly as possible.</a:t>
            </a:r>
            <a:r>
              <a:rPr lang="en" sz="1500">
                <a:solidFill>
                  <a:srgbClr val="111111"/>
                </a:solidFill>
              </a:rPr>
              <a:t> The person may need to be hospitalized until the suicidal crisis has passed.</a:t>
            </a:r>
            <a:endParaRPr sz="1500">
              <a:solidFill>
                <a:srgbClr val="111111"/>
              </a:solidFill>
            </a:endParaRPr>
          </a:p>
          <a:p>
            <a:pPr marL="0" lvl="0" indent="0" algn="l" rtl="0">
              <a:spcBef>
                <a:spcPts val="1800"/>
              </a:spcBef>
              <a:spcAft>
                <a:spcPts val="0"/>
              </a:spcAft>
              <a:buNone/>
            </a:pPr>
            <a:r>
              <a:rPr lang="en" b="1" u="sng">
                <a:solidFill>
                  <a:srgbClr val="111111"/>
                </a:solidFill>
              </a:rPr>
              <a:t>Helplines:</a:t>
            </a:r>
            <a:r>
              <a:rPr lang="en">
                <a:solidFill>
                  <a:srgbClr val="111111"/>
                </a:solidFill>
              </a:rPr>
              <a:t> </a:t>
            </a:r>
            <a:endParaRPr>
              <a:solidFill>
                <a:srgbClr val="111111"/>
              </a:solidFill>
            </a:endParaRPr>
          </a:p>
          <a:p>
            <a:pPr marL="457200" lvl="0" indent="-330200" algn="l" rtl="0">
              <a:spcBef>
                <a:spcPts val="1800"/>
              </a:spcBef>
              <a:spcAft>
                <a:spcPts val="0"/>
              </a:spcAft>
              <a:buClr>
                <a:srgbClr val="111111"/>
              </a:buClr>
              <a:buSzPts val="1600"/>
              <a:buChar char="●"/>
            </a:pPr>
            <a:r>
              <a:rPr lang="en" sz="1600">
                <a:solidFill>
                  <a:srgbClr val="111111"/>
                </a:solidFill>
              </a:rPr>
              <a:t>The National Suicide Prevention Lifeline at 800-273-TALK (800-273-8255) to reach a trained counselor, or</a:t>
            </a:r>
            <a:r>
              <a:rPr lang="en" sz="1600">
                <a:solidFill>
                  <a:srgbClr val="293340"/>
                </a:solidFill>
              </a:rPr>
              <a:t> text the Crisis Text Line (HELLO to 741741), </a:t>
            </a:r>
            <a:r>
              <a:rPr lang="en" sz="16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https://suicidepreventionlifeline.org/</a:t>
            </a:r>
            <a:r>
              <a:rPr lang="en" sz="1600">
                <a:solidFill>
                  <a:srgbClr val="111111"/>
                </a:solidFill>
              </a:rPr>
              <a:t> </a:t>
            </a:r>
            <a:endParaRPr sz="1600">
              <a:solidFill>
                <a:srgbClr val="111111"/>
              </a:solidFill>
            </a:endParaRPr>
          </a:p>
          <a:p>
            <a:pPr marL="457200" lvl="0" indent="-330200" algn="l" rtl="0">
              <a:spcBef>
                <a:spcPts val="0"/>
              </a:spcBef>
              <a:spcAft>
                <a:spcPts val="0"/>
              </a:spcAft>
              <a:buClr>
                <a:srgbClr val="141414"/>
              </a:buClr>
              <a:buSzPts val="1600"/>
              <a:buChar char="●"/>
            </a:pPr>
            <a:r>
              <a:rPr lang="en" sz="1600">
                <a:solidFill>
                  <a:srgbClr val="14558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Samariteens Helpline</a:t>
            </a:r>
            <a:r>
              <a:rPr lang="en" sz="1600">
                <a:solidFill>
                  <a:srgbClr val="14558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r>
            <a:br>
              <a:rPr lang="en" sz="1600">
                <a:solidFill>
                  <a:srgbClr val="14558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br>
            <a:r>
              <a:rPr lang="en" sz="1600">
                <a:solidFill>
                  <a:srgbClr val="141414"/>
                </a:solidFill>
              </a:rPr>
              <a:t>(800) 525-8336, or (800) 525-TEEN</a:t>
            </a:r>
            <a:br>
              <a:rPr lang="en" sz="1600">
                <a:solidFill>
                  <a:srgbClr val="141414"/>
                </a:solidFill>
              </a:rPr>
            </a:br>
            <a:r>
              <a:rPr lang="en" sz="1600">
                <a:solidFill>
                  <a:srgbClr val="141414"/>
                </a:solidFill>
              </a:rPr>
              <a:t>3 p.m.–9 p.m. weekdays/9 a.m.–9 p.m. weekends</a:t>
            </a:r>
            <a:endParaRPr sz="1600">
              <a:solidFill>
                <a:srgbClr val="141414"/>
              </a:solidFill>
            </a:endParaRPr>
          </a:p>
          <a:p>
            <a:pPr marL="457200" lvl="0" indent="-330200" algn="l" rtl="0">
              <a:spcBef>
                <a:spcPts val="0"/>
              </a:spcBef>
              <a:spcAft>
                <a:spcPts val="0"/>
              </a:spcAft>
              <a:buClr>
                <a:srgbClr val="141414"/>
              </a:buClr>
              <a:buSzPts val="1600"/>
              <a:buChar char="●"/>
            </a:pPr>
            <a:r>
              <a:rPr lang="en" sz="1600">
                <a:solidFill>
                  <a:srgbClr val="14558F"/>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Trevor Project (For LGBTQ Young People)</a:t>
            </a:r>
            <a:r>
              <a:rPr lang="en" sz="1600">
                <a:solidFill>
                  <a:srgbClr val="141414"/>
                </a:solidFill>
              </a:rPr>
              <a:t>, 1-800-850-8078</a:t>
            </a:r>
            <a:endParaRPr sz="1600">
              <a:solidFill>
                <a:srgbClr val="141414"/>
              </a:solidFill>
            </a:endParaRPr>
          </a:p>
          <a:p>
            <a:pPr marL="457200" lvl="0" indent="-330200" algn="l" rtl="0">
              <a:spcBef>
                <a:spcPts val="0"/>
              </a:spcBef>
              <a:spcAft>
                <a:spcPts val="0"/>
              </a:spcAft>
              <a:buClr>
                <a:srgbClr val="141414"/>
              </a:buClr>
              <a:buSzPts val="1600"/>
              <a:buChar char="●"/>
            </a:pPr>
            <a:r>
              <a:rPr lang="en" sz="1600">
                <a:solidFill>
                  <a:srgbClr val="14558F"/>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IM Hear</a:t>
            </a:r>
            <a:r>
              <a:rPr lang="en" sz="1600">
                <a:solidFill>
                  <a:srgbClr val="141414"/>
                </a:solidFill>
              </a:rPr>
              <a:t>: Online instant messaging program of Samaritans, Inc. dedicated to providing support to high school students.</a:t>
            </a:r>
            <a:endParaRPr sz="1600">
              <a:solidFill>
                <a:srgbClr val="111111"/>
              </a:solidFill>
            </a:endParaRPr>
          </a:p>
          <a:p>
            <a:pPr marL="457200" lvl="0" indent="0" algn="l" rtl="0">
              <a:lnSpc>
                <a:spcPct val="100000"/>
              </a:lnSpc>
              <a:spcBef>
                <a:spcPts val="2800"/>
              </a:spcBef>
              <a:spcAft>
                <a:spcPts val="0"/>
              </a:spcAft>
              <a:buNone/>
            </a:pPr>
            <a:endParaRPr sz="1200">
              <a:solidFill>
                <a:srgbClr val="111111"/>
              </a:solidFill>
            </a:endParaRPr>
          </a:p>
          <a:p>
            <a:pPr marL="0" lvl="0" indent="0" algn="l" rtl="0">
              <a:spcBef>
                <a:spcPts val="18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65375"/>
            <a:ext cx="462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Lobes of the Brain</a:t>
            </a:r>
            <a:endParaRPr/>
          </a:p>
        </p:txBody>
      </p:sp>
      <p:sp>
        <p:nvSpPr>
          <p:cNvPr id="72" name="Google Shape;72;p15"/>
          <p:cNvSpPr txBox="1">
            <a:spLocks noGrp="1"/>
          </p:cNvSpPr>
          <p:nvPr>
            <p:ph type="body" idx="1"/>
          </p:nvPr>
        </p:nvSpPr>
        <p:spPr>
          <a:xfrm>
            <a:off x="213750" y="638075"/>
            <a:ext cx="5602800" cy="42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different lobes on each side of the brain, each having different functions.</a:t>
            </a:r>
            <a:endParaRPr/>
          </a:p>
          <a:p>
            <a:pPr marL="457200" lvl="0" indent="-336550" algn="l" rtl="0">
              <a:spcBef>
                <a:spcPts val="1600"/>
              </a:spcBef>
              <a:spcAft>
                <a:spcPts val="0"/>
              </a:spcAft>
              <a:buClr>
                <a:srgbClr val="000000"/>
              </a:buClr>
              <a:buSzPts val="1700"/>
              <a:buChar char="●"/>
            </a:pPr>
            <a:r>
              <a:rPr lang="en" sz="1700" b="1">
                <a:solidFill>
                  <a:srgbClr val="FF0000"/>
                </a:solidFill>
              </a:rPr>
              <a:t>Frontal Lobe</a:t>
            </a:r>
            <a:r>
              <a:rPr lang="en" sz="1700">
                <a:solidFill>
                  <a:srgbClr val="000000"/>
                </a:solidFill>
              </a:rPr>
              <a:t>: cognitive functions and control of voluntary movement or activity</a:t>
            </a:r>
            <a:endParaRPr sz="1700">
              <a:solidFill>
                <a:srgbClr val="000000"/>
              </a:solidFill>
            </a:endParaRPr>
          </a:p>
          <a:p>
            <a:pPr marL="457200" lvl="0" indent="-336550" algn="l" rtl="0">
              <a:spcBef>
                <a:spcPts val="0"/>
              </a:spcBef>
              <a:spcAft>
                <a:spcPts val="0"/>
              </a:spcAft>
              <a:buClr>
                <a:srgbClr val="000000"/>
              </a:buClr>
              <a:buSzPts val="1700"/>
              <a:buChar char="●"/>
            </a:pPr>
            <a:r>
              <a:rPr lang="en" sz="1700" b="1">
                <a:solidFill>
                  <a:srgbClr val="F1C232"/>
                </a:solidFill>
              </a:rPr>
              <a:t>Parietal Lobe</a:t>
            </a:r>
            <a:r>
              <a:rPr lang="en" sz="1700">
                <a:solidFill>
                  <a:srgbClr val="000000"/>
                </a:solidFill>
              </a:rPr>
              <a:t>: processes information about temperature, taste, touch and movement</a:t>
            </a:r>
            <a:endParaRPr sz="1700">
              <a:solidFill>
                <a:srgbClr val="000000"/>
              </a:solidFill>
            </a:endParaRPr>
          </a:p>
          <a:p>
            <a:pPr marL="457200" lvl="0" indent="-336550" algn="l" rtl="0">
              <a:spcBef>
                <a:spcPts val="0"/>
              </a:spcBef>
              <a:spcAft>
                <a:spcPts val="0"/>
              </a:spcAft>
              <a:buClr>
                <a:srgbClr val="000000"/>
              </a:buClr>
              <a:buSzPts val="1700"/>
              <a:buChar char="●"/>
            </a:pPr>
            <a:r>
              <a:rPr lang="en" sz="1700" b="1">
                <a:solidFill>
                  <a:srgbClr val="674EA7"/>
                </a:solidFill>
              </a:rPr>
              <a:t>Occipital Lobe</a:t>
            </a:r>
            <a:r>
              <a:rPr lang="en" sz="1700">
                <a:solidFill>
                  <a:srgbClr val="000000"/>
                </a:solidFill>
              </a:rPr>
              <a:t>: primarily responsible for vision</a:t>
            </a:r>
            <a:endParaRPr sz="1700">
              <a:solidFill>
                <a:srgbClr val="000000"/>
              </a:solidFill>
            </a:endParaRPr>
          </a:p>
          <a:p>
            <a:pPr marL="457200" lvl="0" indent="-336550" algn="l" rtl="0">
              <a:spcBef>
                <a:spcPts val="0"/>
              </a:spcBef>
              <a:spcAft>
                <a:spcPts val="0"/>
              </a:spcAft>
              <a:buClr>
                <a:srgbClr val="000000"/>
              </a:buClr>
              <a:buSzPts val="1700"/>
              <a:buChar char="●"/>
            </a:pPr>
            <a:r>
              <a:rPr lang="en" sz="1700" b="1">
                <a:solidFill>
                  <a:srgbClr val="6AA84F"/>
                </a:solidFill>
              </a:rPr>
              <a:t>Temporal Lobe</a:t>
            </a:r>
            <a:r>
              <a:rPr lang="en" sz="1700">
                <a:solidFill>
                  <a:srgbClr val="000000"/>
                </a:solidFill>
              </a:rPr>
              <a:t>: processes memories, integrating them with sensations of taste, sound, sight and touch</a:t>
            </a:r>
            <a:endParaRPr sz="1700" b="1">
              <a:solidFill>
                <a:srgbClr val="000000"/>
              </a:solidFill>
            </a:endParaRPr>
          </a:p>
        </p:txBody>
      </p:sp>
      <p:pic>
        <p:nvPicPr>
          <p:cNvPr id="73" name="Google Shape;73;p15"/>
          <p:cNvPicPr preferRelativeResize="0"/>
          <p:nvPr/>
        </p:nvPicPr>
        <p:blipFill>
          <a:blip r:embed="rId3">
            <a:alphaModFix/>
          </a:blip>
          <a:stretch>
            <a:fillRect/>
          </a:stretch>
        </p:blipFill>
        <p:spPr>
          <a:xfrm>
            <a:off x="5731325" y="751175"/>
            <a:ext cx="3241150" cy="3241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220475" y="6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an Emergency:</a:t>
            </a:r>
            <a:endParaRPr b="1"/>
          </a:p>
        </p:txBody>
      </p:sp>
      <p:sp>
        <p:nvSpPr>
          <p:cNvPr id="256" name="Google Shape;256;p42"/>
          <p:cNvSpPr txBox="1">
            <a:spLocks noGrp="1"/>
          </p:cNvSpPr>
          <p:nvPr>
            <p:ph type="body" idx="1"/>
          </p:nvPr>
        </p:nvSpPr>
        <p:spPr>
          <a:xfrm>
            <a:off x="129125" y="536100"/>
            <a:ext cx="87033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rgbClr val="111111"/>
                </a:solidFill>
              </a:rPr>
              <a:t>If someone has attempted suicide</a:t>
            </a:r>
            <a:r>
              <a:rPr lang="en">
                <a:solidFill>
                  <a:srgbClr val="111111"/>
                </a:solidFill>
              </a:rPr>
              <a:t>, don’t leave the person alone. </a:t>
            </a:r>
            <a:endParaRPr>
              <a:solidFill>
                <a:srgbClr val="111111"/>
              </a:solidFill>
            </a:endParaRPr>
          </a:p>
          <a:p>
            <a:pPr marL="0" lvl="0" indent="-114300" algn="l" rtl="0">
              <a:lnSpc>
                <a:spcPct val="100000"/>
              </a:lnSpc>
              <a:spcBef>
                <a:spcPts val="2800"/>
              </a:spcBef>
              <a:spcAft>
                <a:spcPts val="0"/>
              </a:spcAft>
              <a:buClr>
                <a:srgbClr val="111111"/>
              </a:buClr>
              <a:buSzPts val="1800"/>
              <a:buChar char="●"/>
            </a:pPr>
            <a:r>
              <a:rPr lang="en">
                <a:solidFill>
                  <a:srgbClr val="111111"/>
                </a:solidFill>
              </a:rPr>
              <a:t>Call 911 right away. </a:t>
            </a:r>
            <a:endParaRPr>
              <a:solidFill>
                <a:srgbClr val="111111"/>
              </a:solidFill>
            </a:endParaRPr>
          </a:p>
          <a:p>
            <a:pPr marL="0" lvl="0" indent="-114300" algn="l" rtl="0">
              <a:lnSpc>
                <a:spcPct val="100000"/>
              </a:lnSpc>
              <a:spcBef>
                <a:spcPts val="0"/>
              </a:spcBef>
              <a:spcAft>
                <a:spcPts val="0"/>
              </a:spcAft>
              <a:buClr>
                <a:srgbClr val="111111"/>
              </a:buClr>
              <a:buSzPts val="1800"/>
              <a:buChar char="●"/>
            </a:pPr>
            <a:r>
              <a:rPr lang="en">
                <a:solidFill>
                  <a:srgbClr val="111111"/>
                </a:solidFill>
              </a:rPr>
              <a:t>Try to find out if he or she is under the influence of alcohol or drugs or may have taken an overdose.</a:t>
            </a:r>
            <a:endParaRPr>
              <a:solidFill>
                <a:srgbClr val="111111"/>
              </a:solidFill>
            </a:endParaRPr>
          </a:p>
          <a:p>
            <a:pPr marL="0" lvl="0" indent="-114300" algn="l" rtl="0">
              <a:lnSpc>
                <a:spcPct val="100000"/>
              </a:lnSpc>
              <a:spcBef>
                <a:spcPts val="0"/>
              </a:spcBef>
              <a:spcAft>
                <a:spcPts val="0"/>
              </a:spcAft>
              <a:buClr>
                <a:srgbClr val="111111"/>
              </a:buClr>
              <a:buSzPts val="1800"/>
              <a:buChar char="●"/>
            </a:pPr>
            <a:r>
              <a:rPr lang="en">
                <a:solidFill>
                  <a:srgbClr val="111111"/>
                </a:solidFill>
              </a:rPr>
              <a:t>Tell a family member or friend right away what's going on.</a:t>
            </a:r>
            <a:endParaRPr/>
          </a:p>
        </p:txBody>
      </p:sp>
      <p:pic>
        <p:nvPicPr>
          <p:cNvPr id="257" name="Google Shape;257;p42"/>
          <p:cNvPicPr preferRelativeResize="0"/>
          <p:nvPr/>
        </p:nvPicPr>
        <p:blipFill>
          <a:blip r:embed="rId3">
            <a:alphaModFix/>
          </a:blip>
          <a:stretch>
            <a:fillRect/>
          </a:stretch>
        </p:blipFill>
        <p:spPr>
          <a:xfrm>
            <a:off x="248675" y="3353450"/>
            <a:ext cx="2857500" cy="1600200"/>
          </a:xfrm>
          <a:prstGeom prst="rect">
            <a:avLst/>
          </a:prstGeom>
          <a:noFill/>
          <a:ln>
            <a:noFill/>
          </a:ln>
        </p:spPr>
      </p:pic>
      <p:pic>
        <p:nvPicPr>
          <p:cNvPr id="258" name="Google Shape;258;p42"/>
          <p:cNvPicPr preferRelativeResize="0"/>
          <p:nvPr/>
        </p:nvPicPr>
        <p:blipFill>
          <a:blip r:embed="rId4">
            <a:alphaModFix/>
          </a:blip>
          <a:stretch>
            <a:fillRect/>
          </a:stretch>
        </p:blipFill>
        <p:spPr>
          <a:xfrm>
            <a:off x="4135625" y="2786625"/>
            <a:ext cx="3595876" cy="2167025"/>
          </a:xfrm>
          <a:prstGeom prst="rect">
            <a:avLst/>
          </a:prstGeom>
          <a:noFill/>
          <a:ln>
            <a:noFill/>
          </a:ln>
        </p:spPr>
      </p:pic>
      <p:sp>
        <p:nvSpPr>
          <p:cNvPr id="259" name="Google Shape;259;p42"/>
          <p:cNvSpPr txBox="1"/>
          <p:nvPr/>
        </p:nvSpPr>
        <p:spPr>
          <a:xfrm>
            <a:off x="7779000" y="4171798"/>
            <a:ext cx="1455900" cy="9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Crisis Text Line: crisistextline.org</a:t>
            </a:r>
            <a:endParaRPr sz="1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11700" y="100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Concussions </a:t>
            </a:r>
            <a:endParaRPr b="1"/>
          </a:p>
        </p:txBody>
      </p:sp>
      <p:sp>
        <p:nvSpPr>
          <p:cNvPr id="265" name="Google Shape;265;p43"/>
          <p:cNvSpPr txBox="1">
            <a:spLocks noGrp="1"/>
          </p:cNvSpPr>
          <p:nvPr>
            <p:ph type="body" idx="1"/>
          </p:nvPr>
        </p:nvSpPr>
        <p:spPr>
          <a:xfrm>
            <a:off x="64575" y="598050"/>
            <a:ext cx="892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Type of traumatic brain injury (TBI) caused by a bump, blow, or jolt to the head or by a hit to the body that causes the head and brain to move rapidly back and forth. </a:t>
            </a:r>
            <a:endParaRPr sz="1300">
              <a:solidFill>
                <a:srgbClr val="000000"/>
              </a:solidFill>
            </a:endParaRPr>
          </a:p>
          <a:p>
            <a:pPr marL="0" lvl="0" indent="0" algn="l" rtl="0">
              <a:spcBef>
                <a:spcPts val="1600"/>
              </a:spcBef>
              <a:spcAft>
                <a:spcPts val="0"/>
              </a:spcAft>
              <a:buNone/>
            </a:pPr>
            <a:endParaRPr sz="1300">
              <a:solidFill>
                <a:schemeClr val="dk1"/>
              </a:solidFill>
              <a:highlight>
                <a:srgbClr val="FFFFFF"/>
              </a:highlight>
            </a:endParaRPr>
          </a:p>
          <a:p>
            <a:pPr marL="457200" lvl="0" indent="0" algn="l" rtl="0">
              <a:spcBef>
                <a:spcPts val="1600"/>
              </a:spcBef>
              <a:spcAft>
                <a:spcPts val="1600"/>
              </a:spcAft>
              <a:buNone/>
            </a:pPr>
            <a:endParaRPr/>
          </a:p>
        </p:txBody>
      </p:sp>
      <p:graphicFrame>
        <p:nvGraphicFramePr>
          <p:cNvPr id="266" name="Google Shape;266;p43"/>
          <p:cNvGraphicFramePr/>
          <p:nvPr/>
        </p:nvGraphicFramePr>
        <p:xfrm>
          <a:off x="388775" y="1292675"/>
          <a:ext cx="3000000" cy="3000000"/>
        </p:xfrm>
        <a:graphic>
          <a:graphicData uri="http://schemas.openxmlformats.org/drawingml/2006/table">
            <a:tbl>
              <a:tblPr>
                <a:noFill/>
                <a:tableStyleId>{8424FDA1-E1EC-4C9F-816B-AC7D69A45215}</a:tableStyleId>
              </a:tblPr>
              <a:tblGrid>
                <a:gridCol w="4749900">
                  <a:extLst>
                    <a:ext uri="{9D8B030D-6E8A-4147-A177-3AD203B41FA5}">
                      <a16:colId xmlns:a16="http://schemas.microsoft.com/office/drawing/2014/main" val="20000"/>
                    </a:ext>
                  </a:extLst>
                </a:gridCol>
                <a:gridCol w="3522175">
                  <a:extLst>
                    <a:ext uri="{9D8B030D-6E8A-4147-A177-3AD203B41FA5}">
                      <a16:colId xmlns:a16="http://schemas.microsoft.com/office/drawing/2014/main" val="20001"/>
                    </a:ext>
                  </a:extLst>
                </a:gridCol>
              </a:tblGrid>
              <a:tr h="354650">
                <a:tc>
                  <a:txBody>
                    <a:bodyPr/>
                    <a:lstStyle/>
                    <a:p>
                      <a:pPr marL="0" lvl="0" indent="0" algn="l" rtl="0">
                        <a:spcBef>
                          <a:spcPts val="0"/>
                        </a:spcBef>
                        <a:spcAft>
                          <a:spcPts val="0"/>
                        </a:spcAft>
                        <a:buNone/>
                      </a:pPr>
                      <a:r>
                        <a:rPr lang="en" b="1"/>
                        <a:t>Observable Signs of Concussion</a:t>
                      </a:r>
                      <a:endParaRPr b="1"/>
                    </a:p>
                  </a:txBody>
                  <a:tcPr marL="91425" marR="91425" marT="91425" marB="91425">
                    <a:lnL w="28575" cap="flat" cmpd="sng">
                      <a:solidFill>
                        <a:srgbClr val="0000FF"/>
                      </a:solidFill>
                      <a:prstDash val="solid"/>
                      <a:round/>
                      <a:headEnd type="none" w="sm" len="sm"/>
                      <a:tailEnd type="none" w="sm" len="sm"/>
                    </a:lnL>
                    <a:lnR w="28575" cap="flat" cmpd="sng">
                      <a:solidFill>
                        <a:srgbClr val="0000FF"/>
                      </a:solidFill>
                      <a:prstDash val="solid"/>
                      <a:round/>
                      <a:headEnd type="none" w="sm" len="sm"/>
                      <a:tailEnd type="none" w="sm" len="sm"/>
                    </a:lnR>
                    <a:lnT w="28575" cap="flat" cmpd="sng">
                      <a:solidFill>
                        <a:srgbClr val="0000FF"/>
                      </a:solidFill>
                      <a:prstDash val="solid"/>
                      <a:round/>
                      <a:headEnd type="none" w="sm" len="sm"/>
                      <a:tailEnd type="none" w="sm" len="sm"/>
                    </a:lnT>
                    <a:lnB w="2857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 b="1"/>
                        <a:t>Reported Concussion Symptoms</a:t>
                      </a:r>
                      <a:endParaRPr b="1"/>
                    </a:p>
                  </a:txBody>
                  <a:tcPr marL="91425" marR="91425" marT="91425" marB="91425">
                    <a:lnL w="28575" cap="flat" cmpd="sng">
                      <a:solidFill>
                        <a:srgbClr val="0000FF"/>
                      </a:solidFill>
                      <a:prstDash val="solid"/>
                      <a:round/>
                      <a:headEnd type="none" w="sm" len="sm"/>
                      <a:tailEnd type="none" w="sm" len="sm"/>
                    </a:lnL>
                    <a:lnR w="28575" cap="flat" cmpd="sng">
                      <a:solidFill>
                        <a:srgbClr val="0000FF"/>
                      </a:solidFill>
                      <a:prstDash val="solid"/>
                      <a:round/>
                      <a:headEnd type="none" w="sm" len="sm"/>
                      <a:tailEnd type="none" w="sm" len="sm"/>
                    </a:lnR>
                    <a:lnT w="28575" cap="flat" cmpd="sng">
                      <a:solidFill>
                        <a:srgbClr val="0000FF"/>
                      </a:solidFill>
                      <a:prstDash val="solid"/>
                      <a:round/>
                      <a:headEnd type="none" w="sm" len="sm"/>
                      <a:tailEnd type="none" w="sm" len="sm"/>
                    </a:lnT>
                    <a:lnB w="28575"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2627325">
                <a:tc>
                  <a:txBody>
                    <a:bodyPr/>
                    <a:lstStyle/>
                    <a:p>
                      <a:pPr marL="457200" lvl="0" indent="-311150" algn="l" rtl="0">
                        <a:lnSpc>
                          <a:spcPct val="115000"/>
                        </a:lnSpc>
                        <a:spcBef>
                          <a:spcPts val="0"/>
                        </a:spcBef>
                        <a:spcAft>
                          <a:spcPts val="0"/>
                        </a:spcAft>
                        <a:buClr>
                          <a:schemeClr val="dk1"/>
                        </a:buClr>
                        <a:buSzPts val="1300"/>
                        <a:buChar char="●"/>
                      </a:pPr>
                      <a:r>
                        <a:rPr lang="en" sz="1300">
                          <a:solidFill>
                            <a:schemeClr val="dk1"/>
                          </a:solidFill>
                        </a:rPr>
                        <a:t>Loses consciousness </a:t>
                      </a:r>
                      <a:r>
                        <a:rPr lang="en" sz="1300" i="1">
                          <a:solidFill>
                            <a:schemeClr val="dk1"/>
                          </a:solidFill>
                        </a:rPr>
                        <a:t>(even briefly)</a:t>
                      </a:r>
                      <a:r>
                        <a:rPr lang="en" sz="1300">
                          <a:solidFill>
                            <a:schemeClr val="dk1"/>
                          </a:solidFill>
                        </a:rPr>
                        <a:t>.</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Can’t recall events </a:t>
                      </a:r>
                      <a:r>
                        <a:rPr lang="en" sz="1300" i="1">
                          <a:solidFill>
                            <a:schemeClr val="dk1"/>
                          </a:solidFill>
                        </a:rPr>
                        <a:t>prior to</a:t>
                      </a:r>
                      <a:r>
                        <a:rPr lang="en" sz="1300">
                          <a:solidFill>
                            <a:schemeClr val="dk1"/>
                          </a:solidFill>
                        </a:rPr>
                        <a:t> or </a:t>
                      </a:r>
                      <a:r>
                        <a:rPr lang="en" sz="1300" i="1">
                          <a:solidFill>
                            <a:schemeClr val="dk1"/>
                          </a:solidFill>
                        </a:rPr>
                        <a:t>after</a:t>
                      </a:r>
                      <a:r>
                        <a:rPr lang="en" sz="1300">
                          <a:solidFill>
                            <a:schemeClr val="dk1"/>
                          </a:solidFill>
                        </a:rPr>
                        <a:t> a hit or fall.</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Appears dazed or stunned.</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Forgets an instruction, is confused about an assignment or position, or is unsure of the game, score, or opponent.</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Moves clumsily.</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Answers questions slowly.</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Shows mood, behavior, or personality changes.</a:t>
                      </a:r>
                      <a:endParaRPr sz="1300">
                        <a:solidFill>
                          <a:schemeClr val="dk1"/>
                        </a:solidFill>
                      </a:endParaRPr>
                    </a:p>
                    <a:p>
                      <a:pPr marL="0" lvl="0" indent="0" algn="l" rtl="0">
                        <a:spcBef>
                          <a:spcPts val="0"/>
                        </a:spcBef>
                        <a:spcAft>
                          <a:spcPts val="0"/>
                        </a:spcAft>
                        <a:buNone/>
                      </a:pPr>
                      <a:endParaRPr/>
                    </a:p>
                  </a:txBody>
                  <a:tcPr marL="91425" marR="91425" marT="91425" marB="91425">
                    <a:lnL w="28575" cap="flat" cmpd="sng">
                      <a:solidFill>
                        <a:srgbClr val="0000FF"/>
                      </a:solidFill>
                      <a:prstDash val="solid"/>
                      <a:round/>
                      <a:headEnd type="none" w="sm" len="sm"/>
                      <a:tailEnd type="none" w="sm" len="sm"/>
                    </a:lnL>
                    <a:lnR w="28575" cap="flat" cmpd="sng">
                      <a:solidFill>
                        <a:srgbClr val="0000FF"/>
                      </a:solidFill>
                      <a:prstDash val="solid"/>
                      <a:round/>
                      <a:headEnd type="none" w="sm" len="sm"/>
                      <a:tailEnd type="none" w="sm" len="sm"/>
                    </a:lnR>
                    <a:lnT w="28575" cap="flat" cmpd="sng">
                      <a:solidFill>
                        <a:srgbClr val="0000FF"/>
                      </a:solidFill>
                      <a:prstDash val="solid"/>
                      <a:round/>
                      <a:headEnd type="none" w="sm" len="sm"/>
                      <a:tailEnd type="none" w="sm" len="sm"/>
                    </a:lnT>
                    <a:lnB w="28575" cap="flat" cmpd="sng">
                      <a:solidFill>
                        <a:srgbClr val="0000FF"/>
                      </a:solidFill>
                      <a:prstDash val="solid"/>
                      <a:round/>
                      <a:headEnd type="none" w="sm" len="sm"/>
                      <a:tailEnd type="none" w="sm" len="sm"/>
                    </a:lnB>
                  </a:tcPr>
                </a:tc>
                <a:tc>
                  <a:txBody>
                    <a:bodyPr/>
                    <a:lstStyle/>
                    <a:p>
                      <a:pPr marL="457200" lvl="0" indent="-311150" algn="l" rtl="0">
                        <a:lnSpc>
                          <a:spcPct val="115000"/>
                        </a:lnSpc>
                        <a:spcBef>
                          <a:spcPts val="0"/>
                        </a:spcBef>
                        <a:spcAft>
                          <a:spcPts val="0"/>
                        </a:spcAft>
                        <a:buClr>
                          <a:schemeClr val="dk1"/>
                        </a:buClr>
                        <a:buSzPts val="1300"/>
                        <a:buChar char="●"/>
                      </a:pPr>
                      <a:r>
                        <a:rPr lang="en" sz="1300">
                          <a:solidFill>
                            <a:schemeClr val="dk1"/>
                          </a:solidFill>
                        </a:rPr>
                        <a:t>Headache or “pressure” in head.</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Nausea or vomiting.</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Balance problems or dizziness, or double or blurry vision.</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Bothered by light or noise.</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Feeling sluggish, hazy, foggy, or groggy.</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Confusion, or concentration or memory problems.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Just not “feeling right,” or “feeling down”.</a:t>
                      </a:r>
                      <a:endParaRPr/>
                    </a:p>
                  </a:txBody>
                  <a:tcPr marL="91425" marR="91425" marT="91425" marB="91425">
                    <a:lnL w="28575" cap="flat" cmpd="sng">
                      <a:solidFill>
                        <a:srgbClr val="0000FF"/>
                      </a:solidFill>
                      <a:prstDash val="solid"/>
                      <a:round/>
                      <a:headEnd type="none" w="sm" len="sm"/>
                      <a:tailEnd type="none" w="sm" len="sm"/>
                    </a:lnL>
                    <a:lnR w="28575" cap="flat" cmpd="sng">
                      <a:solidFill>
                        <a:srgbClr val="0000FF"/>
                      </a:solidFill>
                      <a:prstDash val="solid"/>
                      <a:round/>
                      <a:headEnd type="none" w="sm" len="sm"/>
                      <a:tailEnd type="none" w="sm" len="sm"/>
                    </a:lnR>
                    <a:lnT w="28575" cap="flat" cmpd="sng">
                      <a:solidFill>
                        <a:srgbClr val="0000FF"/>
                      </a:solidFill>
                      <a:prstDash val="solid"/>
                      <a:round/>
                      <a:headEnd type="none" w="sm" len="sm"/>
                      <a:tailEnd type="none" w="sm" len="sm"/>
                    </a:lnT>
                    <a:lnB w="28575"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7" name="Google Shape;267;p43"/>
          <p:cNvSpPr txBox="1"/>
          <p:nvPr/>
        </p:nvSpPr>
        <p:spPr>
          <a:xfrm>
            <a:off x="258250" y="4842300"/>
            <a:ext cx="41751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CDC: </a:t>
            </a:r>
            <a:r>
              <a:rPr lang="en" sz="1000" u="sng">
                <a:solidFill>
                  <a:schemeClr val="hlink"/>
                </a:solidFill>
                <a:hlinkClick r:id="rId3"/>
              </a:rPr>
              <a:t>https://www.cdc.gov/headsup/basics/concussion_symptoms.htm</a:t>
            </a:r>
            <a:r>
              <a:rPr lang="en" sz="1000"/>
              <a:t> l</a:t>
            </a:r>
            <a:endParaRPr sz="1000"/>
          </a:p>
        </p:txBody>
      </p:sp>
      <p:pic>
        <p:nvPicPr>
          <p:cNvPr id="268" name="Google Shape;268;p43"/>
          <p:cNvPicPr preferRelativeResize="0"/>
          <p:nvPr/>
        </p:nvPicPr>
        <p:blipFill>
          <a:blip r:embed="rId4">
            <a:alphaModFix/>
          </a:blip>
          <a:stretch>
            <a:fillRect/>
          </a:stretch>
        </p:blipFill>
        <p:spPr>
          <a:xfrm>
            <a:off x="7620299" y="4199574"/>
            <a:ext cx="1418475" cy="943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72"/>
        <p:cNvGrpSpPr/>
        <p:nvPr/>
      </p:nvGrpSpPr>
      <p:grpSpPr>
        <a:xfrm>
          <a:off x="0" y="0"/>
          <a:ext cx="0" cy="0"/>
          <a:chOff x="0" y="0"/>
          <a:chExt cx="0" cy="0"/>
        </a:xfrm>
      </p:grpSpPr>
      <p:pic>
        <p:nvPicPr>
          <p:cNvPr id="273" name="Google Shape;273;p44"/>
          <p:cNvPicPr preferRelativeResize="0"/>
          <p:nvPr/>
        </p:nvPicPr>
        <p:blipFill>
          <a:blip r:embed="rId3">
            <a:alphaModFix/>
          </a:blip>
          <a:stretch>
            <a:fillRect/>
          </a:stretch>
        </p:blipFill>
        <p:spPr>
          <a:xfrm>
            <a:off x="483025" y="76675"/>
            <a:ext cx="8177950" cy="4673125"/>
          </a:xfrm>
          <a:prstGeom prst="rect">
            <a:avLst/>
          </a:prstGeom>
          <a:noFill/>
          <a:ln>
            <a:noFill/>
          </a:ln>
        </p:spPr>
      </p:pic>
      <p:sp>
        <p:nvSpPr>
          <p:cNvPr id="274" name="Google Shape;274;p44"/>
          <p:cNvSpPr txBox="1"/>
          <p:nvPr/>
        </p:nvSpPr>
        <p:spPr>
          <a:xfrm>
            <a:off x="312050" y="4842200"/>
            <a:ext cx="81780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https://www.chroniclejournal.com/life/care-for-concussions/article_c51d36d4-abe8-11ea-a5f1-8f0518d85e05.html</a:t>
            </a:r>
            <a:r>
              <a:rPr lang="en" sz="1000"/>
              <a:t> </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Concussions and Teens</a:t>
            </a:r>
            <a:endParaRPr/>
          </a:p>
        </p:txBody>
      </p:sp>
      <p:sp>
        <p:nvSpPr>
          <p:cNvPr id="280" name="Google Shape;280;p45"/>
          <p:cNvSpPr txBox="1">
            <a:spLocks noGrp="1"/>
          </p:cNvSpPr>
          <p:nvPr>
            <p:ph type="body" idx="1"/>
          </p:nvPr>
        </p:nvSpPr>
        <p:spPr>
          <a:xfrm>
            <a:off x="354750" y="614450"/>
            <a:ext cx="8520600" cy="2871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Being an adolescent is a risk factor for worse outcomes after a concussion.</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Additional risk factors include: prior concussion (biggest factor), being female, history of mental health diagnoses, greater acute symptoms within the first 72 hours, history of migraines, severe post-injury headaches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High school students tend to report more/increased severity of challenges compared to younger or college-level students. Psychosocial considerations for adolescents:</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Social restrictions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Loss of identity with restricted activities, loss of engagement in meaningful tasks, etc.</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Pressure to “be normal” can lead to a push to return before the student/brain are ready which can cause further setbacks and/or a longer recovery period.</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Academic pressure and fear of falling behind. </a:t>
            </a:r>
            <a:endParaRPr>
              <a:solidFill>
                <a:srgbClr val="000000"/>
              </a:solidFill>
            </a:endParaRPr>
          </a:p>
          <a:p>
            <a:pPr marL="0" lvl="0" indent="0" algn="l" rtl="0">
              <a:spcBef>
                <a:spcPts val="1600"/>
              </a:spcBef>
              <a:spcAft>
                <a:spcPts val="1600"/>
              </a:spcAft>
              <a:buNone/>
            </a:pPr>
            <a:endParaRPr/>
          </a:p>
        </p:txBody>
      </p:sp>
      <p:pic>
        <p:nvPicPr>
          <p:cNvPr id="281" name="Google Shape;281;p45"/>
          <p:cNvPicPr preferRelativeResize="0"/>
          <p:nvPr/>
        </p:nvPicPr>
        <p:blipFill>
          <a:blip r:embed="rId3">
            <a:alphaModFix/>
          </a:blip>
          <a:stretch>
            <a:fillRect/>
          </a:stretch>
        </p:blipFill>
        <p:spPr>
          <a:xfrm>
            <a:off x="152400" y="3638750"/>
            <a:ext cx="2571954" cy="1352350"/>
          </a:xfrm>
          <a:prstGeom prst="rect">
            <a:avLst/>
          </a:prstGeom>
          <a:noFill/>
          <a:ln>
            <a:noFill/>
          </a:ln>
        </p:spPr>
      </p:pic>
      <p:pic>
        <p:nvPicPr>
          <p:cNvPr id="282" name="Google Shape;282;p45"/>
          <p:cNvPicPr preferRelativeResize="0"/>
          <p:nvPr/>
        </p:nvPicPr>
        <p:blipFill>
          <a:blip r:embed="rId4">
            <a:alphaModFix/>
          </a:blip>
          <a:stretch>
            <a:fillRect/>
          </a:stretch>
        </p:blipFill>
        <p:spPr>
          <a:xfrm>
            <a:off x="6863700" y="3561700"/>
            <a:ext cx="2191300" cy="1484950"/>
          </a:xfrm>
          <a:prstGeom prst="rect">
            <a:avLst/>
          </a:prstGeom>
          <a:noFill/>
          <a:ln>
            <a:noFill/>
          </a:ln>
        </p:spPr>
      </p:pic>
      <p:pic>
        <p:nvPicPr>
          <p:cNvPr id="283" name="Google Shape;283;p45"/>
          <p:cNvPicPr preferRelativeResize="0"/>
          <p:nvPr/>
        </p:nvPicPr>
        <p:blipFill>
          <a:blip r:embed="rId5">
            <a:alphaModFix/>
          </a:blip>
          <a:stretch>
            <a:fillRect/>
          </a:stretch>
        </p:blipFill>
        <p:spPr>
          <a:xfrm>
            <a:off x="3862963" y="3638747"/>
            <a:ext cx="1862137" cy="1352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311700" y="0"/>
            <a:ext cx="8520600" cy="4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Concussion and Teens</a:t>
            </a:r>
            <a:endParaRPr b="1"/>
          </a:p>
        </p:txBody>
      </p:sp>
      <p:sp>
        <p:nvSpPr>
          <p:cNvPr id="289" name="Google Shape;289;p46"/>
          <p:cNvSpPr txBox="1">
            <a:spLocks noGrp="1"/>
          </p:cNvSpPr>
          <p:nvPr>
            <p:ph type="body" idx="1"/>
          </p:nvPr>
        </p:nvSpPr>
        <p:spPr>
          <a:xfrm>
            <a:off x="109728" y="468902"/>
            <a:ext cx="8670900" cy="3416400"/>
          </a:xfrm>
          <a:prstGeom prst="rect">
            <a:avLst/>
          </a:prstGeom>
        </p:spPr>
        <p:txBody>
          <a:bodyPr spcFirstLastPara="1" wrap="square" lIns="0" tIns="0" rIns="91425" bIns="0" anchor="t" anchorCtr="0">
            <a:noAutofit/>
          </a:bodyPr>
          <a:lstStyle/>
          <a:p>
            <a:pPr marL="0" lvl="0" indent="0" algn="l" rtl="0">
              <a:lnSpc>
                <a:spcPct val="100000"/>
              </a:lnSpc>
              <a:spcBef>
                <a:spcPts val="0"/>
              </a:spcBef>
              <a:spcAft>
                <a:spcPts val="0"/>
              </a:spcAft>
              <a:buNone/>
            </a:pPr>
            <a:r>
              <a:rPr lang="en"/>
              <a:t>Sports is the most common cause of concussion for teens. The risk is highest for those who play football, ice hockey, soccer, lacrosse, and field hockey.          </a:t>
            </a:r>
            <a:r>
              <a:rPr lang="en" u="sng"/>
              <a:t>Additional causes</a:t>
            </a:r>
            <a:r>
              <a:rPr lang="en"/>
              <a:t> include: Car or bike accidents, fights, and falls </a:t>
            </a:r>
            <a:endParaRPr/>
          </a:p>
          <a:p>
            <a:pPr marL="0" lvl="0" indent="0" algn="l" rtl="0">
              <a:spcBef>
                <a:spcPts val="1600"/>
              </a:spcBef>
              <a:spcAft>
                <a:spcPts val="1600"/>
              </a:spcAft>
              <a:buNone/>
            </a:pPr>
            <a:endParaRPr/>
          </a:p>
        </p:txBody>
      </p:sp>
      <p:pic>
        <p:nvPicPr>
          <p:cNvPr id="290" name="Google Shape;290;p46"/>
          <p:cNvPicPr preferRelativeResize="0"/>
          <p:nvPr/>
        </p:nvPicPr>
        <p:blipFill>
          <a:blip r:embed="rId3">
            <a:alphaModFix/>
          </a:blip>
          <a:stretch>
            <a:fillRect/>
          </a:stretch>
        </p:blipFill>
        <p:spPr>
          <a:xfrm>
            <a:off x="396350" y="1317250"/>
            <a:ext cx="7652475" cy="3826250"/>
          </a:xfrm>
          <a:prstGeom prst="rect">
            <a:avLst/>
          </a:prstGeom>
          <a:noFill/>
          <a:ln>
            <a:noFill/>
          </a:ln>
        </p:spPr>
      </p:pic>
      <p:sp>
        <p:nvSpPr>
          <p:cNvPr id="291" name="Google Shape;291;p46"/>
          <p:cNvSpPr txBox="1"/>
          <p:nvPr/>
        </p:nvSpPr>
        <p:spPr>
          <a:xfrm>
            <a:off x="8272500" y="3712375"/>
            <a:ext cx="871500" cy="9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CDC: </a:t>
            </a:r>
            <a:r>
              <a:rPr lang="en" sz="1100" u="sng">
                <a:solidFill>
                  <a:schemeClr val="hlink"/>
                </a:solidFill>
                <a:hlinkClick r:id="rId4"/>
              </a:rPr>
              <a:t>https://www.cdc.gov/mmwr/volumes/67/wr/mm6724a3.htm</a:t>
            </a:r>
            <a:r>
              <a:rPr lang="en" sz="1100"/>
              <a:t> </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5425" y="0"/>
            <a:ext cx="909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t>Strategies to Improve Recovery &amp; Concussion Outcomes</a:t>
            </a:r>
            <a:endParaRPr sz="2500" b="1"/>
          </a:p>
        </p:txBody>
      </p:sp>
      <p:sp>
        <p:nvSpPr>
          <p:cNvPr id="297" name="Google Shape;297;p47"/>
          <p:cNvSpPr txBox="1">
            <a:spLocks noGrp="1"/>
          </p:cNvSpPr>
          <p:nvPr>
            <p:ph type="body" idx="1"/>
          </p:nvPr>
        </p:nvSpPr>
        <p:spPr>
          <a:xfrm>
            <a:off x="86075" y="463825"/>
            <a:ext cx="890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See medical care immediately when a concussion is suspected. </a:t>
            </a:r>
            <a:endParaRPr/>
          </a:p>
          <a:p>
            <a:pPr marL="457200" lvl="0" indent="-342900" algn="l" rtl="0">
              <a:spcBef>
                <a:spcPts val="0"/>
              </a:spcBef>
              <a:spcAft>
                <a:spcPts val="0"/>
              </a:spcAft>
              <a:buSzPts val="1800"/>
              <a:buChar char="●"/>
            </a:pPr>
            <a:r>
              <a:rPr lang="en"/>
              <a:t>Follow the medical provider’s guidance for return to everyday activities.</a:t>
            </a:r>
            <a:endParaRPr/>
          </a:p>
          <a:p>
            <a:pPr marL="914400" lvl="1" indent="-317500" algn="l" rtl="0">
              <a:spcBef>
                <a:spcPts val="0"/>
              </a:spcBef>
              <a:spcAft>
                <a:spcPts val="0"/>
              </a:spcAft>
              <a:buSzPts val="1400"/>
              <a:buChar char="○"/>
            </a:pPr>
            <a:r>
              <a:rPr lang="en"/>
              <a:t>Most people are able to return to school/work within</a:t>
            </a:r>
            <a:endParaRPr/>
          </a:p>
          <a:p>
            <a:pPr marL="457200" lvl="0" indent="-342900" algn="l" rtl="0">
              <a:spcBef>
                <a:spcPts val="0"/>
              </a:spcBef>
              <a:spcAft>
                <a:spcPts val="0"/>
              </a:spcAft>
              <a:buSzPts val="1800"/>
              <a:buChar char="●"/>
            </a:pPr>
            <a:r>
              <a:rPr lang="en"/>
              <a:t>Most individuals fully recover within ~4 weeks (70%), so be patient. Concussion recovery is a slow and steady process.</a:t>
            </a:r>
            <a:endParaRPr/>
          </a:p>
          <a:p>
            <a:pPr marL="457200" lvl="0" indent="-342900" algn="l" rtl="0">
              <a:spcBef>
                <a:spcPts val="0"/>
              </a:spcBef>
              <a:spcAft>
                <a:spcPts val="0"/>
              </a:spcAft>
              <a:buSzPts val="1800"/>
              <a:buChar char="●"/>
            </a:pPr>
            <a:r>
              <a:rPr lang="en"/>
              <a:t>Listen to your symptoms and don’t push yourself “back to normal” too fast. </a:t>
            </a:r>
            <a:endParaRPr/>
          </a:p>
          <a:p>
            <a:pPr marL="457200" lvl="0" indent="-342900" algn="l" rtl="0">
              <a:spcBef>
                <a:spcPts val="0"/>
              </a:spcBef>
              <a:spcAft>
                <a:spcPts val="0"/>
              </a:spcAft>
              <a:buSzPts val="1800"/>
              <a:buChar char="●"/>
            </a:pPr>
            <a:r>
              <a:rPr lang="en"/>
              <a:t> If your recovery is prolonged or complicated, communicate with your medical provider. </a:t>
            </a:r>
            <a:endParaRPr/>
          </a:p>
          <a:p>
            <a:pPr marL="457200" lvl="0" indent="-342900" algn="l" rtl="0">
              <a:spcBef>
                <a:spcPts val="0"/>
              </a:spcBef>
              <a:spcAft>
                <a:spcPts val="0"/>
              </a:spcAft>
              <a:buSzPts val="1800"/>
              <a:buChar char="●"/>
            </a:pPr>
            <a:r>
              <a:rPr lang="en"/>
              <a:t>Physical symptoms usually improve before cognitive symptoms, so if you’re still struggling with academics or work activities, let your family, teachers, and doctors know. </a:t>
            </a:r>
            <a:endParaRPr/>
          </a:p>
          <a:p>
            <a:pPr marL="0" lvl="0" indent="0" algn="l" rtl="0">
              <a:spcBef>
                <a:spcPts val="1600"/>
              </a:spcBef>
              <a:spcAft>
                <a:spcPts val="1600"/>
              </a:spcAft>
              <a:buNone/>
            </a:pPr>
            <a:endParaRPr/>
          </a:p>
        </p:txBody>
      </p:sp>
      <p:sp>
        <p:nvSpPr>
          <p:cNvPr id="298" name="Google Shape;298;p47"/>
          <p:cNvSpPr txBox="1"/>
          <p:nvPr/>
        </p:nvSpPr>
        <p:spPr>
          <a:xfrm>
            <a:off x="387375" y="4766875"/>
            <a:ext cx="62412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CDC: </a:t>
            </a:r>
            <a:r>
              <a:rPr lang="en" sz="1100" u="sng">
                <a:solidFill>
                  <a:schemeClr val="hlink"/>
                </a:solidFill>
                <a:hlinkClick r:id="rId3"/>
              </a:rPr>
              <a:t>https://www.cdc.gov/headsup/basics/concussion_recovery.html</a:t>
            </a:r>
            <a:r>
              <a:rPr lang="en"/>
              <a:t> </a:t>
            </a:r>
            <a:endParaRPr/>
          </a:p>
        </p:txBody>
      </p:sp>
      <p:pic>
        <p:nvPicPr>
          <p:cNvPr id="299" name="Google Shape;299;p47"/>
          <p:cNvPicPr preferRelativeResize="0"/>
          <p:nvPr/>
        </p:nvPicPr>
        <p:blipFill>
          <a:blip r:embed="rId4">
            <a:alphaModFix/>
          </a:blip>
          <a:stretch>
            <a:fillRect/>
          </a:stretch>
        </p:blipFill>
        <p:spPr>
          <a:xfrm>
            <a:off x="5593000" y="3637025"/>
            <a:ext cx="3036900" cy="1448400"/>
          </a:xfrm>
          <a:prstGeom prst="rect">
            <a:avLst/>
          </a:prstGeom>
          <a:noFill/>
          <a:ln>
            <a:noFill/>
          </a:ln>
        </p:spPr>
      </p:pic>
      <p:pic>
        <p:nvPicPr>
          <p:cNvPr id="300" name="Google Shape;300;p47"/>
          <p:cNvPicPr preferRelativeResize="0"/>
          <p:nvPr/>
        </p:nvPicPr>
        <p:blipFill>
          <a:blip r:embed="rId5">
            <a:alphaModFix/>
          </a:blip>
          <a:stretch>
            <a:fillRect/>
          </a:stretch>
        </p:blipFill>
        <p:spPr>
          <a:xfrm>
            <a:off x="2144275" y="3736075"/>
            <a:ext cx="1540900" cy="862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268650" y="79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Migraines </a:t>
            </a:r>
            <a:endParaRPr b="1"/>
          </a:p>
        </p:txBody>
      </p:sp>
      <p:sp>
        <p:nvSpPr>
          <p:cNvPr id="306" name="Google Shape;306;p48"/>
          <p:cNvSpPr txBox="1">
            <a:spLocks noGrp="1"/>
          </p:cNvSpPr>
          <p:nvPr>
            <p:ph type="body" idx="1"/>
          </p:nvPr>
        </p:nvSpPr>
        <p:spPr>
          <a:xfrm>
            <a:off x="105450" y="651875"/>
            <a:ext cx="8890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444444"/>
                </a:solidFill>
              </a:rPr>
              <a:t>Migraines are described as an unprovoked headache lasting 4-72 hours that are severe enough to markedly restrict or even prohibit routine daily activity and often accompanied by nausea/vomiting and/or sensitivity to light/ sound. </a:t>
            </a:r>
            <a:endParaRPr sz="1400"/>
          </a:p>
          <a:p>
            <a:pPr marL="457200" lvl="0" indent="-317500" algn="l" rtl="0">
              <a:spcBef>
                <a:spcPts val="1600"/>
              </a:spcBef>
              <a:spcAft>
                <a:spcPts val="0"/>
              </a:spcAft>
              <a:buSzPts val="1400"/>
              <a:buChar char="●"/>
            </a:pPr>
            <a:r>
              <a:rPr lang="en" sz="1400"/>
              <a:t>After puberty, girls are more affected by migraines than boys and this continues into adulthood. </a:t>
            </a:r>
            <a:endParaRPr sz="1400"/>
          </a:p>
          <a:p>
            <a:pPr marL="457200" lvl="0" indent="-317500" algn="l" rtl="0">
              <a:spcBef>
                <a:spcPts val="0"/>
              </a:spcBef>
              <a:spcAft>
                <a:spcPts val="0"/>
              </a:spcAft>
              <a:buSzPts val="1400"/>
              <a:buChar char="●"/>
            </a:pPr>
            <a:r>
              <a:rPr lang="en" sz="1400"/>
              <a:t>About 8-15% of high school students experience migraines. </a:t>
            </a:r>
            <a:endParaRPr sz="1400"/>
          </a:p>
          <a:p>
            <a:pPr marL="0" lvl="0" indent="0" algn="l" rtl="0">
              <a:spcBef>
                <a:spcPts val="1600"/>
              </a:spcBef>
              <a:spcAft>
                <a:spcPts val="0"/>
              </a:spcAft>
              <a:buNone/>
            </a:pPr>
            <a:r>
              <a:rPr lang="en" sz="1400" b="1" u="sng"/>
              <a:t>Causes of Migraines:</a:t>
            </a:r>
            <a:r>
              <a:rPr lang="en" sz="1400"/>
              <a:t> Still be studied and not fully understood - Combo of biology and environmental components. Basically a brain malfunction that affects the nerves and blood vessels, affected in part by Serotonin. Many recent studies suggest a genetic hypersensitivity of neurons. About 60-70% of people who experience migraines have a family member with a migraine history too. </a:t>
            </a:r>
            <a:endParaRPr sz="1400"/>
          </a:p>
          <a:p>
            <a:pPr marL="0" lvl="0" indent="0" algn="l" rtl="0">
              <a:spcBef>
                <a:spcPts val="1600"/>
              </a:spcBef>
              <a:spcAft>
                <a:spcPts val="1600"/>
              </a:spcAft>
              <a:buNone/>
            </a:pPr>
            <a:r>
              <a:rPr lang="en" sz="1400" b="1"/>
              <a:t>Migraine triggers </a:t>
            </a:r>
            <a:r>
              <a:rPr lang="en" sz="1400"/>
              <a:t>can include: hormones (especially for women), drinks (caffeine, alcohol),sensory stimuli, poor sleep, stress, intense physical activity, medications (birth control), food (aged cheese, salty foods, missing meals or fasting, MSG), travel (motion sickness), illness. </a:t>
            </a:r>
            <a:endParaRPr sz="1400"/>
          </a:p>
        </p:txBody>
      </p:sp>
      <p:sp>
        <p:nvSpPr>
          <p:cNvPr id="307" name="Google Shape;307;p48"/>
          <p:cNvSpPr txBox="1"/>
          <p:nvPr/>
        </p:nvSpPr>
        <p:spPr>
          <a:xfrm>
            <a:off x="204450" y="4583950"/>
            <a:ext cx="86838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3"/>
              </a:rPr>
              <a:t>https://www.mayoclinic.org/diseases-conditions/migraine-headache/symptoms-causes/syc-20360201</a:t>
            </a:r>
            <a:r>
              <a:rPr lang="en" sz="1000"/>
              <a:t>, </a:t>
            </a:r>
            <a:r>
              <a:rPr lang="en" sz="1000" u="sng">
                <a:solidFill>
                  <a:schemeClr val="hlink"/>
                </a:solidFill>
                <a:hlinkClick r:id="rId4"/>
              </a:rPr>
              <a:t>https://my.clevelandclinic.org/health/diseases/9637-migraines-in-children-and-adolescents</a:t>
            </a:r>
            <a:r>
              <a:rPr lang="en" sz="1000"/>
              <a:t> </a:t>
            </a:r>
            <a:endParaRPr sz="1000"/>
          </a:p>
        </p:txBody>
      </p:sp>
      <p:pic>
        <p:nvPicPr>
          <p:cNvPr id="308" name="Google Shape;308;p48"/>
          <p:cNvPicPr preferRelativeResize="0"/>
          <p:nvPr/>
        </p:nvPicPr>
        <p:blipFill>
          <a:blip r:embed="rId5">
            <a:alphaModFix/>
          </a:blip>
          <a:stretch>
            <a:fillRect/>
          </a:stretch>
        </p:blipFill>
        <p:spPr>
          <a:xfrm>
            <a:off x="7631924" y="4124300"/>
            <a:ext cx="1202400" cy="900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to Prevent &amp; Treat Headaches and Migraines</a:t>
            </a:r>
            <a:endParaRPr/>
          </a:p>
        </p:txBody>
      </p:sp>
      <p:sp>
        <p:nvSpPr>
          <p:cNvPr id="314" name="Google Shape;314;p49"/>
          <p:cNvSpPr txBox="1">
            <a:spLocks noGrp="1"/>
          </p:cNvSpPr>
          <p:nvPr>
            <p:ph type="body" idx="1"/>
          </p:nvPr>
        </p:nvSpPr>
        <p:spPr>
          <a:xfrm>
            <a:off x="133200" y="775200"/>
            <a:ext cx="8877600" cy="4368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Drink plenty of water</a:t>
            </a:r>
            <a:endParaRPr sz="1600"/>
          </a:p>
          <a:p>
            <a:pPr marL="457200" lvl="0" indent="-330200" algn="l" rtl="0">
              <a:spcBef>
                <a:spcPts val="0"/>
              </a:spcBef>
              <a:spcAft>
                <a:spcPts val="0"/>
              </a:spcAft>
              <a:buSzPts val="1600"/>
              <a:buChar char="●"/>
            </a:pPr>
            <a:r>
              <a:rPr lang="en" sz="1600"/>
              <a:t>Get adequate sleep</a:t>
            </a:r>
            <a:endParaRPr sz="1600"/>
          </a:p>
          <a:p>
            <a:pPr marL="457200" lvl="0" indent="-330200" algn="l" rtl="0">
              <a:spcBef>
                <a:spcPts val="0"/>
              </a:spcBef>
              <a:spcAft>
                <a:spcPts val="0"/>
              </a:spcAft>
              <a:buSzPts val="1600"/>
              <a:buChar char="●"/>
            </a:pPr>
            <a:r>
              <a:rPr lang="en" sz="1600"/>
              <a:t>Watch your screen time and reduce sensory stressors/triggers. Go to a quiet, dark room when a headache/migraine starts. </a:t>
            </a:r>
            <a:endParaRPr sz="1600"/>
          </a:p>
          <a:p>
            <a:pPr marL="457200" lvl="0" indent="-330200" algn="l" rtl="0">
              <a:spcBef>
                <a:spcPts val="0"/>
              </a:spcBef>
              <a:spcAft>
                <a:spcPts val="0"/>
              </a:spcAft>
              <a:buSzPts val="1600"/>
              <a:buChar char="●"/>
            </a:pPr>
            <a:r>
              <a:rPr lang="en" sz="1600"/>
              <a:t>Caffeine: too much can be a trigger for some; caffeine withdrawal can be a trigger for others; and drinking some caffeine may help others with a migraine. </a:t>
            </a:r>
            <a:endParaRPr sz="1600"/>
          </a:p>
          <a:p>
            <a:pPr marL="457200" lvl="0" indent="-330200" algn="l" rtl="0">
              <a:spcBef>
                <a:spcPts val="0"/>
              </a:spcBef>
              <a:spcAft>
                <a:spcPts val="0"/>
              </a:spcAft>
              <a:buSzPts val="1600"/>
              <a:buChar char="●"/>
            </a:pPr>
            <a:r>
              <a:rPr lang="en" sz="1600"/>
              <a:t>Avoid alcohol/drugs</a:t>
            </a:r>
            <a:endParaRPr sz="1600"/>
          </a:p>
          <a:p>
            <a:pPr marL="457200" lvl="0" indent="-330200" algn="l" rtl="0">
              <a:spcBef>
                <a:spcPts val="0"/>
              </a:spcBef>
              <a:spcAft>
                <a:spcPts val="0"/>
              </a:spcAft>
              <a:buSzPts val="1600"/>
              <a:buChar char="●"/>
            </a:pPr>
            <a:r>
              <a:rPr lang="en" sz="1600"/>
              <a:t>Cold packs (may help reduce inflammation and pain) </a:t>
            </a:r>
            <a:endParaRPr sz="1600"/>
          </a:p>
          <a:p>
            <a:pPr marL="457200" lvl="0" indent="-330200" algn="l" rtl="0">
              <a:spcBef>
                <a:spcPts val="0"/>
              </a:spcBef>
              <a:spcAft>
                <a:spcPts val="0"/>
              </a:spcAft>
              <a:buSzPts val="1600"/>
              <a:buChar char="●"/>
            </a:pPr>
            <a:r>
              <a:rPr lang="en" sz="1600"/>
              <a:t>Essential oils (peppermint and lavender) </a:t>
            </a:r>
            <a:endParaRPr sz="1600"/>
          </a:p>
          <a:p>
            <a:pPr marL="457200" lvl="0" indent="-330200" algn="l" rtl="0">
              <a:spcBef>
                <a:spcPts val="0"/>
              </a:spcBef>
              <a:spcAft>
                <a:spcPts val="0"/>
              </a:spcAft>
              <a:buSzPts val="1600"/>
              <a:buChar char="●"/>
            </a:pPr>
            <a:r>
              <a:rPr lang="en" sz="1600"/>
              <a:t>Ginger: some studies have found that people with chronic migraines saw improved/lessened symptoms with ginger consumption likely due to ginger’s antioxidant and anti-inflammatory properties. Follow-up with your medical provider before starting any new supplements</a:t>
            </a:r>
            <a:endParaRPr sz="1600"/>
          </a:p>
          <a:p>
            <a:pPr marL="457200" lvl="0" indent="-330200" algn="l" rtl="0">
              <a:spcBef>
                <a:spcPts val="0"/>
              </a:spcBef>
              <a:spcAft>
                <a:spcPts val="0"/>
              </a:spcAft>
              <a:buSzPts val="1600"/>
              <a:buChar char="●"/>
            </a:pPr>
            <a:r>
              <a:rPr lang="en" sz="1600"/>
              <a:t>Medications (OTC or prescription): Follow up with your doctor if your headaches are worsening, especially if they do not go away or interfere with your day-to-day </a:t>
            </a:r>
            <a:endParaRPr sz="1600"/>
          </a:p>
        </p:txBody>
      </p:sp>
      <p:pic>
        <p:nvPicPr>
          <p:cNvPr id="315" name="Google Shape;315;p49"/>
          <p:cNvPicPr preferRelativeResize="0"/>
          <p:nvPr/>
        </p:nvPicPr>
        <p:blipFill>
          <a:blip r:embed="rId3">
            <a:alphaModFix/>
          </a:blip>
          <a:stretch>
            <a:fillRect/>
          </a:stretch>
        </p:blipFill>
        <p:spPr>
          <a:xfrm>
            <a:off x="3445225" y="694925"/>
            <a:ext cx="1073790" cy="714550"/>
          </a:xfrm>
          <a:prstGeom prst="rect">
            <a:avLst/>
          </a:prstGeom>
          <a:noFill/>
          <a:ln>
            <a:noFill/>
          </a:ln>
        </p:spPr>
      </p:pic>
      <p:pic>
        <p:nvPicPr>
          <p:cNvPr id="316" name="Google Shape;316;p49"/>
          <p:cNvPicPr preferRelativeResize="0"/>
          <p:nvPr/>
        </p:nvPicPr>
        <p:blipFill>
          <a:blip r:embed="rId4">
            <a:alphaModFix/>
          </a:blip>
          <a:stretch>
            <a:fillRect/>
          </a:stretch>
        </p:blipFill>
        <p:spPr>
          <a:xfrm>
            <a:off x="7105544" y="2239994"/>
            <a:ext cx="1371750" cy="912825"/>
          </a:xfrm>
          <a:prstGeom prst="rect">
            <a:avLst/>
          </a:prstGeom>
          <a:noFill/>
          <a:ln>
            <a:noFill/>
          </a:ln>
        </p:spPr>
      </p:pic>
      <p:pic>
        <p:nvPicPr>
          <p:cNvPr id="317" name="Google Shape;317;p49"/>
          <p:cNvPicPr preferRelativeResize="0"/>
          <p:nvPr/>
        </p:nvPicPr>
        <p:blipFill>
          <a:blip r:embed="rId5">
            <a:alphaModFix/>
          </a:blip>
          <a:stretch>
            <a:fillRect/>
          </a:stretch>
        </p:blipFill>
        <p:spPr>
          <a:xfrm>
            <a:off x="7291017" y="572700"/>
            <a:ext cx="1470232" cy="765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150650" y="79175"/>
            <a:ext cx="875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Migraine Tips</a:t>
            </a:r>
            <a:endParaRPr/>
          </a:p>
        </p:txBody>
      </p:sp>
      <p:sp>
        <p:nvSpPr>
          <p:cNvPr id="323" name="Google Shape;323;p50"/>
          <p:cNvSpPr txBox="1">
            <a:spLocks noGrp="1"/>
          </p:cNvSpPr>
          <p:nvPr>
            <p:ph type="body" idx="1"/>
          </p:nvPr>
        </p:nvSpPr>
        <p:spPr>
          <a:xfrm>
            <a:off x="268850" y="651875"/>
            <a:ext cx="8520600" cy="433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Regular exercise (at least 30 minutes 3x/week)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Keep a migraine diary - Try to pick up on what your triggers are. Certain foods? Certain work conditions? Menses? Poor sleep? Dehydration? Certain sensory stimuli?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Add relaxation techniques into your day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Try yoga</a:t>
            </a:r>
            <a:endParaRPr>
              <a:solidFill>
                <a:srgbClr val="000000"/>
              </a:solidFill>
            </a:endParaRPr>
          </a:p>
          <a:p>
            <a:pPr marL="0" lvl="0" indent="0" algn="l" rtl="0">
              <a:spcBef>
                <a:spcPts val="1600"/>
              </a:spcBef>
              <a:spcAft>
                <a:spcPts val="0"/>
              </a:spcAft>
              <a:buNone/>
            </a:pPr>
            <a:r>
              <a:rPr lang="en" sz="1300"/>
              <a:t>The Migraine Trust: Advice for Teens </a:t>
            </a:r>
            <a:r>
              <a:rPr lang="en" sz="1300" u="sng">
                <a:solidFill>
                  <a:schemeClr val="hlink"/>
                </a:solidFill>
                <a:hlinkClick r:id="rId3"/>
              </a:rPr>
              <a:t>https://www.migrainetrust.org/living-with-migraine/coping-managing/young-people/advice-for-teens/</a:t>
            </a:r>
            <a:r>
              <a:rPr lang="en" sz="1300"/>
              <a:t> </a:t>
            </a:r>
            <a:endParaRPr sz="1300"/>
          </a:p>
          <a:p>
            <a:pPr marL="0" lvl="0" indent="0" algn="l" rtl="0">
              <a:spcBef>
                <a:spcPts val="1600"/>
              </a:spcBef>
              <a:spcAft>
                <a:spcPts val="0"/>
              </a:spcAft>
              <a:buNone/>
            </a:pPr>
            <a:r>
              <a:rPr lang="en" sz="1300"/>
              <a:t>HealthyChildren.org: </a:t>
            </a:r>
            <a:r>
              <a:rPr lang="en" sz="1300" u="sng">
                <a:solidFill>
                  <a:schemeClr val="hlink"/>
                </a:solidFill>
                <a:hlinkClick r:id="rId4"/>
              </a:rPr>
              <a:t>https://www.healthychildren.org/English/health-issues/conditions/head-neck-nervous-system/Pages/Migraine-Headaches-in-Children.aspx</a:t>
            </a:r>
            <a:r>
              <a:rPr lang="en" sz="1300"/>
              <a:t> </a:t>
            </a:r>
            <a:endParaRPr sz="1300"/>
          </a:p>
          <a:p>
            <a:pPr marL="0" lvl="0" indent="0" algn="l" rtl="0">
              <a:spcBef>
                <a:spcPts val="1600"/>
              </a:spcBef>
              <a:spcAft>
                <a:spcPts val="1600"/>
              </a:spcAft>
              <a:buNone/>
            </a:pPr>
            <a:r>
              <a:rPr lang="en" sz="1300"/>
              <a:t>Migraine Research Foundation: </a:t>
            </a:r>
            <a:r>
              <a:rPr lang="en" sz="1300" u="sng">
                <a:solidFill>
                  <a:schemeClr val="hlink"/>
                </a:solidFill>
                <a:hlinkClick r:id="rId5"/>
              </a:rPr>
              <a:t>https://migraineresearchfoundation.org/about-migraine/migraine-in-kids-and-teens/</a:t>
            </a:r>
            <a:r>
              <a:rPr lang="en" sz="1300"/>
              <a:t> </a:t>
            </a:r>
            <a:endParaRPr sz="13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247125" y="100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Teens, Problem-Solving, and Decision-Making </a:t>
            </a:r>
            <a:endParaRPr b="1"/>
          </a:p>
        </p:txBody>
      </p:sp>
      <p:sp>
        <p:nvSpPr>
          <p:cNvPr id="329" name="Google Shape;329;p51"/>
          <p:cNvSpPr txBox="1">
            <a:spLocks noGrp="1"/>
          </p:cNvSpPr>
          <p:nvPr>
            <p:ph type="body" idx="1"/>
          </p:nvPr>
        </p:nvSpPr>
        <p:spPr>
          <a:xfrm>
            <a:off x="90300" y="570925"/>
            <a:ext cx="8963400" cy="38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Problem-solving and decision-making are an important part of growing up. Better decisions can lead you on a more success life path and promote overall wellness. </a:t>
            </a:r>
            <a:endParaRPr/>
          </a:p>
          <a:p>
            <a:pPr marL="0" lvl="0" indent="0" algn="l" rtl="0">
              <a:spcBef>
                <a:spcPts val="1600"/>
              </a:spcBef>
              <a:spcAft>
                <a:spcPts val="0"/>
              </a:spcAft>
              <a:buNone/>
            </a:pPr>
            <a:r>
              <a:rPr lang="en"/>
              <a:t>A lot of learning can be trial and error, but if you have insight into how your brain is developing along with what makes you tick, you can hone these critical life skills. </a:t>
            </a:r>
            <a:endParaRPr/>
          </a:p>
          <a:p>
            <a:pPr marL="0" lvl="0" indent="0" algn="l" rtl="0">
              <a:spcBef>
                <a:spcPts val="1600"/>
              </a:spcBef>
              <a:spcAft>
                <a:spcPts val="0"/>
              </a:spcAft>
              <a:buNone/>
            </a:pPr>
            <a:r>
              <a:rPr lang="en"/>
              <a:t>One way to gain insight, can be by taking a personality test to learn more about what makes you unique, what are some of your strengths, and what might be some weaknesses or areas for growth: </a:t>
            </a:r>
            <a:r>
              <a:rPr lang="en" u="sng">
                <a:solidFill>
                  <a:schemeClr val="hlink"/>
                </a:solidFill>
                <a:hlinkClick r:id="rId3"/>
              </a:rPr>
              <a:t>https://www.16personalities.com/free-personality-test</a:t>
            </a:r>
            <a:endParaRPr/>
          </a:p>
          <a:p>
            <a:pPr marL="0" lvl="0" indent="0" algn="l" rtl="0">
              <a:spcBef>
                <a:spcPts val="1600"/>
              </a:spcBef>
              <a:spcAft>
                <a:spcPts val="1600"/>
              </a:spcAft>
              <a:buNone/>
            </a:pPr>
            <a:r>
              <a:rPr lang="en" b="1"/>
              <a:t>Factors that can lead to poor decisions</a:t>
            </a:r>
            <a:r>
              <a:rPr lang="en"/>
              <a:t>: peer pressure, stress, heightened emotions, the desire to seek attention from peers, and brain development and psychosocial immaturity. </a:t>
            </a:r>
            <a:endParaRPr/>
          </a:p>
        </p:txBody>
      </p:sp>
      <p:pic>
        <p:nvPicPr>
          <p:cNvPr id="330" name="Google Shape;330;p51"/>
          <p:cNvPicPr preferRelativeResize="0"/>
          <p:nvPr/>
        </p:nvPicPr>
        <p:blipFill>
          <a:blip r:embed="rId4">
            <a:alphaModFix/>
          </a:blip>
          <a:stretch>
            <a:fillRect/>
          </a:stretch>
        </p:blipFill>
        <p:spPr>
          <a:xfrm>
            <a:off x="3546149" y="4159387"/>
            <a:ext cx="1715700" cy="964025"/>
          </a:xfrm>
          <a:prstGeom prst="rect">
            <a:avLst/>
          </a:prstGeom>
          <a:noFill/>
          <a:ln>
            <a:noFill/>
          </a:ln>
        </p:spPr>
      </p:pic>
      <p:pic>
        <p:nvPicPr>
          <p:cNvPr id="331" name="Google Shape;331;p51"/>
          <p:cNvPicPr preferRelativeResize="0"/>
          <p:nvPr/>
        </p:nvPicPr>
        <p:blipFill>
          <a:blip r:embed="rId5">
            <a:alphaModFix/>
          </a:blip>
          <a:stretch>
            <a:fillRect/>
          </a:stretch>
        </p:blipFill>
        <p:spPr>
          <a:xfrm>
            <a:off x="5977300" y="4159375"/>
            <a:ext cx="964050" cy="964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48450" y="187850"/>
            <a:ext cx="2982600" cy="4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There are 2 halves to your brain connected by the corpus callosum. While many areas of the brain are working together constantly, certain areas tend to take on the bulk to certain functions. </a:t>
            </a:r>
            <a:endParaRPr sz="2400"/>
          </a:p>
        </p:txBody>
      </p:sp>
      <p:pic>
        <p:nvPicPr>
          <p:cNvPr id="79" name="Google Shape;79;p16"/>
          <p:cNvPicPr preferRelativeResize="0"/>
          <p:nvPr/>
        </p:nvPicPr>
        <p:blipFill>
          <a:blip r:embed="rId3">
            <a:alphaModFix/>
          </a:blip>
          <a:stretch>
            <a:fillRect/>
          </a:stretch>
        </p:blipFill>
        <p:spPr>
          <a:xfrm>
            <a:off x="3391450" y="123725"/>
            <a:ext cx="5694775" cy="4946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225900" y="79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Decision-Making</a:t>
            </a:r>
            <a:r>
              <a:rPr lang="en"/>
              <a:t> - </a:t>
            </a:r>
            <a:r>
              <a:rPr lang="en" sz="2500" i="1">
                <a:solidFill>
                  <a:srgbClr val="0000FF"/>
                </a:solidFill>
              </a:rPr>
              <a:t>A Lesson from Alice in Wonderland </a:t>
            </a:r>
            <a:endParaRPr sz="2500" i="1">
              <a:solidFill>
                <a:srgbClr val="0000FF"/>
              </a:solidFill>
            </a:endParaRPr>
          </a:p>
        </p:txBody>
      </p:sp>
      <p:sp>
        <p:nvSpPr>
          <p:cNvPr id="337" name="Google Shape;337;p52"/>
          <p:cNvSpPr txBox="1"/>
          <p:nvPr/>
        </p:nvSpPr>
        <p:spPr>
          <a:xfrm>
            <a:off x="161400" y="4648525"/>
            <a:ext cx="86496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https://www.marshall.usc.edu/sites/default/files/2020-02/Teaching-Teens-How-to-Make-Good-Decisions.pdf</a:t>
            </a:r>
            <a:r>
              <a:rPr lang="en"/>
              <a:t> </a:t>
            </a:r>
            <a:endParaRPr/>
          </a:p>
        </p:txBody>
      </p:sp>
      <p:sp>
        <p:nvSpPr>
          <p:cNvPr id="338" name="Google Shape;338;p52"/>
          <p:cNvSpPr txBox="1"/>
          <p:nvPr/>
        </p:nvSpPr>
        <p:spPr>
          <a:xfrm>
            <a:off x="44900" y="3804763"/>
            <a:ext cx="86496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Lobster"/>
                <a:ea typeface="Lobster"/>
                <a:cs typeface="Lobster"/>
                <a:sym typeface="Lobster"/>
              </a:rPr>
              <a:t>If you don’t know your preferences and what is important to you, you can’t make a good decision…. </a:t>
            </a:r>
            <a:endParaRPr sz="1700">
              <a:latin typeface="Lobster"/>
              <a:ea typeface="Lobster"/>
              <a:cs typeface="Lobster"/>
              <a:sym typeface="Lobster"/>
            </a:endParaRPr>
          </a:p>
        </p:txBody>
      </p:sp>
      <p:pic>
        <p:nvPicPr>
          <p:cNvPr id="339" name="Google Shape;339;p52"/>
          <p:cNvPicPr preferRelativeResize="0"/>
          <p:nvPr/>
        </p:nvPicPr>
        <p:blipFill>
          <a:blip r:embed="rId4">
            <a:alphaModFix/>
          </a:blip>
          <a:stretch>
            <a:fillRect/>
          </a:stretch>
        </p:blipFill>
        <p:spPr>
          <a:xfrm>
            <a:off x="6056920" y="651850"/>
            <a:ext cx="2063080" cy="1559300"/>
          </a:xfrm>
          <a:prstGeom prst="rect">
            <a:avLst/>
          </a:prstGeom>
          <a:noFill/>
          <a:ln>
            <a:noFill/>
          </a:ln>
        </p:spPr>
      </p:pic>
      <p:pic>
        <p:nvPicPr>
          <p:cNvPr id="340" name="Google Shape;340;p52"/>
          <p:cNvPicPr preferRelativeResize="0"/>
          <p:nvPr/>
        </p:nvPicPr>
        <p:blipFill>
          <a:blip r:embed="rId5">
            <a:alphaModFix/>
          </a:blip>
          <a:stretch>
            <a:fillRect/>
          </a:stretch>
        </p:blipFill>
        <p:spPr>
          <a:xfrm>
            <a:off x="7206800" y="2252310"/>
            <a:ext cx="1885800" cy="1451200"/>
          </a:xfrm>
          <a:prstGeom prst="rect">
            <a:avLst/>
          </a:prstGeom>
          <a:noFill/>
          <a:ln>
            <a:noFill/>
          </a:ln>
        </p:spPr>
      </p:pic>
      <p:sp>
        <p:nvSpPr>
          <p:cNvPr id="341" name="Google Shape;341;p52"/>
          <p:cNvSpPr txBox="1"/>
          <p:nvPr/>
        </p:nvSpPr>
        <p:spPr>
          <a:xfrm>
            <a:off x="193700" y="688675"/>
            <a:ext cx="5767500" cy="2700900"/>
          </a:xfrm>
          <a:prstGeom prst="rect">
            <a:avLst/>
          </a:prstGeom>
          <a:noFill/>
          <a:ln w="381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a:solidFill>
                  <a:srgbClr val="3C78D8"/>
                </a:solidFill>
              </a:rPr>
              <a:t>Alice</a:t>
            </a:r>
            <a:r>
              <a:rPr lang="en">
                <a:solidFill>
                  <a:schemeClr val="dk2"/>
                </a:solidFill>
              </a:rPr>
              <a:t>: </a:t>
            </a:r>
            <a:r>
              <a:rPr lang="en" i="1">
                <a:solidFill>
                  <a:schemeClr val="dk2"/>
                </a:solidFill>
              </a:rPr>
              <a:t>Would you tell me, please, which way I ought to go from here? </a:t>
            </a:r>
            <a:endParaRPr i="1">
              <a:solidFill>
                <a:schemeClr val="dk2"/>
              </a:solidFill>
            </a:endParaRPr>
          </a:p>
          <a:p>
            <a:pPr marL="0" marR="0" lvl="0" indent="0" algn="l" rtl="0">
              <a:lnSpc>
                <a:spcPct val="115000"/>
              </a:lnSpc>
              <a:spcBef>
                <a:spcPts val="1600"/>
              </a:spcBef>
              <a:spcAft>
                <a:spcPts val="0"/>
              </a:spcAft>
              <a:buClr>
                <a:schemeClr val="dk1"/>
              </a:buClr>
              <a:buSzPts val="1100"/>
              <a:buFont typeface="Arial"/>
              <a:buNone/>
            </a:pPr>
            <a:r>
              <a:rPr lang="en">
                <a:solidFill>
                  <a:srgbClr val="FF00FF"/>
                </a:solidFill>
              </a:rPr>
              <a:t>Cheshire Cat</a:t>
            </a:r>
            <a:r>
              <a:rPr lang="en">
                <a:solidFill>
                  <a:schemeClr val="dk2"/>
                </a:solidFill>
              </a:rPr>
              <a:t>: </a:t>
            </a:r>
            <a:r>
              <a:rPr lang="en" i="1">
                <a:solidFill>
                  <a:schemeClr val="dk2"/>
                </a:solidFill>
              </a:rPr>
              <a:t>That depends a good deal on where you want to go. </a:t>
            </a:r>
            <a:endParaRPr i="1">
              <a:solidFill>
                <a:schemeClr val="dk2"/>
              </a:solidFill>
            </a:endParaRPr>
          </a:p>
          <a:p>
            <a:pPr marL="0" marR="0" lvl="0" indent="0" algn="l" rtl="0">
              <a:lnSpc>
                <a:spcPct val="115000"/>
              </a:lnSpc>
              <a:spcBef>
                <a:spcPts val="1600"/>
              </a:spcBef>
              <a:spcAft>
                <a:spcPts val="0"/>
              </a:spcAft>
              <a:buClr>
                <a:schemeClr val="dk1"/>
              </a:buClr>
              <a:buSzPts val="1100"/>
              <a:buFont typeface="Arial"/>
              <a:buNone/>
            </a:pPr>
            <a:r>
              <a:rPr lang="en">
                <a:solidFill>
                  <a:srgbClr val="6D9EEB"/>
                </a:solidFill>
              </a:rPr>
              <a:t>Alice</a:t>
            </a:r>
            <a:r>
              <a:rPr lang="en">
                <a:solidFill>
                  <a:schemeClr val="dk2"/>
                </a:solidFill>
              </a:rPr>
              <a:t>: </a:t>
            </a:r>
            <a:r>
              <a:rPr lang="en" i="1">
                <a:solidFill>
                  <a:schemeClr val="dk2"/>
                </a:solidFill>
              </a:rPr>
              <a:t>I don't much care where. </a:t>
            </a:r>
            <a:endParaRPr i="1">
              <a:solidFill>
                <a:schemeClr val="dk2"/>
              </a:solidFill>
            </a:endParaRPr>
          </a:p>
          <a:p>
            <a:pPr marL="0" marR="0" lvl="0" indent="0" algn="l" rtl="0">
              <a:lnSpc>
                <a:spcPct val="115000"/>
              </a:lnSpc>
              <a:spcBef>
                <a:spcPts val="1600"/>
              </a:spcBef>
              <a:spcAft>
                <a:spcPts val="0"/>
              </a:spcAft>
              <a:buClr>
                <a:schemeClr val="dk1"/>
              </a:buClr>
              <a:buSzPts val="1100"/>
              <a:buFont typeface="Arial"/>
              <a:buNone/>
            </a:pPr>
            <a:r>
              <a:rPr lang="en">
                <a:solidFill>
                  <a:srgbClr val="FF00FF"/>
                </a:solidFill>
              </a:rPr>
              <a:t>Cheshire Cat</a:t>
            </a:r>
            <a:r>
              <a:rPr lang="en">
                <a:solidFill>
                  <a:schemeClr val="dk2"/>
                </a:solidFill>
              </a:rPr>
              <a:t>: </a:t>
            </a:r>
            <a:r>
              <a:rPr lang="en" i="1">
                <a:solidFill>
                  <a:schemeClr val="dk2"/>
                </a:solidFill>
              </a:rPr>
              <a:t>Then it doesn't matter which way you go. </a:t>
            </a:r>
            <a:endParaRPr i="1">
              <a:solidFill>
                <a:schemeClr val="dk2"/>
              </a:solidFill>
            </a:endParaRPr>
          </a:p>
          <a:p>
            <a:pPr marL="0" marR="0" lvl="0" indent="0" algn="l" rtl="0">
              <a:lnSpc>
                <a:spcPct val="115000"/>
              </a:lnSpc>
              <a:spcBef>
                <a:spcPts val="1600"/>
              </a:spcBef>
              <a:spcAft>
                <a:spcPts val="0"/>
              </a:spcAft>
              <a:buClr>
                <a:schemeClr val="dk1"/>
              </a:buClr>
              <a:buSzPts val="1100"/>
              <a:buFont typeface="Arial"/>
              <a:buNone/>
            </a:pPr>
            <a:r>
              <a:rPr lang="en">
                <a:solidFill>
                  <a:srgbClr val="6D9EEB"/>
                </a:solidFill>
              </a:rPr>
              <a:t>Alice</a:t>
            </a:r>
            <a:r>
              <a:rPr lang="en">
                <a:solidFill>
                  <a:schemeClr val="dk2"/>
                </a:solidFill>
              </a:rPr>
              <a:t>: </a:t>
            </a:r>
            <a:r>
              <a:rPr lang="en" i="1">
                <a:solidFill>
                  <a:schemeClr val="dk2"/>
                </a:solidFill>
              </a:rPr>
              <a:t>So long as I get somewhere. </a:t>
            </a:r>
            <a:endParaRPr i="1">
              <a:solidFill>
                <a:schemeClr val="dk2"/>
              </a:solidFill>
            </a:endParaRPr>
          </a:p>
          <a:p>
            <a:pPr marL="0" marR="0" lvl="0" indent="0" algn="l" rtl="0">
              <a:lnSpc>
                <a:spcPct val="115000"/>
              </a:lnSpc>
              <a:spcBef>
                <a:spcPts val="1600"/>
              </a:spcBef>
              <a:spcAft>
                <a:spcPts val="0"/>
              </a:spcAft>
              <a:buClr>
                <a:schemeClr val="dk1"/>
              </a:buClr>
              <a:buSzPts val="1100"/>
              <a:buFont typeface="Arial"/>
              <a:buNone/>
            </a:pPr>
            <a:r>
              <a:rPr lang="en">
                <a:solidFill>
                  <a:srgbClr val="FF00FF"/>
                </a:solidFill>
              </a:rPr>
              <a:t>Cheshire Cat</a:t>
            </a:r>
            <a:r>
              <a:rPr lang="en">
                <a:solidFill>
                  <a:schemeClr val="dk2"/>
                </a:solidFill>
              </a:rPr>
              <a:t>: </a:t>
            </a:r>
            <a:r>
              <a:rPr lang="en" i="1">
                <a:solidFill>
                  <a:schemeClr val="dk2"/>
                </a:solidFill>
              </a:rPr>
              <a:t>Oh, you're sure to do that, if you only walk long </a:t>
            </a:r>
            <a:r>
              <a:rPr lang="en" sz="1500" i="1">
                <a:solidFill>
                  <a:schemeClr val="dk2"/>
                </a:solidFill>
              </a:rPr>
              <a:t>enough.</a:t>
            </a:r>
            <a:endParaRPr sz="1500" i="1">
              <a:solidFill>
                <a:schemeClr val="dk2"/>
              </a:solidFill>
            </a:endParaRPr>
          </a:p>
          <a:p>
            <a:pPr marL="0" lvl="0" indent="0" algn="l" rtl="0">
              <a:spcBef>
                <a:spcPts val="16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Decision-Making and Problem-Solving</a:t>
            </a:r>
            <a:endParaRPr b="1"/>
          </a:p>
        </p:txBody>
      </p:sp>
      <p:sp>
        <p:nvSpPr>
          <p:cNvPr id="347" name="Google Shape;347;p53"/>
          <p:cNvSpPr txBox="1">
            <a:spLocks noGrp="1"/>
          </p:cNvSpPr>
          <p:nvPr>
            <p:ph type="body" idx="1"/>
          </p:nvPr>
        </p:nvSpPr>
        <p:spPr>
          <a:xfrm>
            <a:off x="45720" y="479675"/>
            <a:ext cx="8888100" cy="466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6 Basic Steps for problem-solving and decision-making:</a:t>
            </a:r>
            <a:endParaRPr>
              <a:solidFill>
                <a:srgbClr val="000000"/>
              </a:solidFill>
            </a:endParaRPr>
          </a:p>
          <a:p>
            <a:pPr marL="457200" lvl="0" indent="-336550" algn="l" rtl="0">
              <a:spcBef>
                <a:spcPts val="1600"/>
              </a:spcBef>
              <a:spcAft>
                <a:spcPts val="0"/>
              </a:spcAft>
              <a:buClr>
                <a:srgbClr val="000000"/>
              </a:buClr>
              <a:buSzPts val="1700"/>
              <a:buAutoNum type="arabicParenR"/>
            </a:pPr>
            <a:r>
              <a:rPr lang="en" sz="1700">
                <a:solidFill>
                  <a:srgbClr val="000000"/>
                </a:solidFill>
              </a:rPr>
              <a:t>Define the problem and note what an optimal outcome/goal would be.</a:t>
            </a:r>
            <a:endParaRPr sz="1700">
              <a:solidFill>
                <a:srgbClr val="000000"/>
              </a:solidFill>
            </a:endParaRPr>
          </a:p>
          <a:p>
            <a:pPr marL="457200" lvl="0" indent="-336550" algn="l" rtl="0">
              <a:spcBef>
                <a:spcPts val="0"/>
              </a:spcBef>
              <a:spcAft>
                <a:spcPts val="0"/>
              </a:spcAft>
              <a:buClr>
                <a:srgbClr val="000000"/>
              </a:buClr>
              <a:buSzPts val="1700"/>
              <a:buAutoNum type="arabicParenR"/>
            </a:pPr>
            <a:r>
              <a:rPr lang="en" sz="1700">
                <a:solidFill>
                  <a:srgbClr val="000000"/>
                </a:solidFill>
              </a:rPr>
              <a:t>List options/alternatives. Be non-judgmental; you’re just gathering your ideas. Consider all angles.  </a:t>
            </a:r>
            <a:endParaRPr sz="1700">
              <a:solidFill>
                <a:srgbClr val="000000"/>
              </a:solidFill>
            </a:endParaRPr>
          </a:p>
          <a:p>
            <a:pPr marL="457200" lvl="0" indent="-342900" algn="l" rtl="0">
              <a:spcBef>
                <a:spcPts val="0"/>
              </a:spcBef>
              <a:spcAft>
                <a:spcPts val="0"/>
              </a:spcAft>
              <a:buClr>
                <a:srgbClr val="000000"/>
              </a:buClr>
              <a:buSzPts val="1800"/>
              <a:buAutoNum type="arabicParenR"/>
            </a:pPr>
            <a:r>
              <a:rPr lang="en" sz="1700">
                <a:solidFill>
                  <a:srgbClr val="000000"/>
                </a:solidFill>
              </a:rPr>
              <a:t>Evaluate the options.</a:t>
            </a:r>
            <a:r>
              <a:rPr lang="en" sz="1500">
                <a:solidFill>
                  <a:srgbClr val="000000"/>
                </a:solidFill>
              </a:rPr>
              <a:t> Pros/Cons, consequences, etc. </a:t>
            </a:r>
            <a:endParaRPr sz="1500">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Consider: Is it hurtful? Is it unkind? Is it unfair? Is it dishonest? Is it in line with your goal? Aim for Win-Win scenario. </a:t>
            </a:r>
            <a:endParaRPr>
              <a:solidFill>
                <a:srgbClr val="000000"/>
              </a:solidFill>
            </a:endParaRPr>
          </a:p>
          <a:p>
            <a:pPr marL="457200" lvl="0" indent="-342900" algn="l" rtl="0">
              <a:spcBef>
                <a:spcPts val="0"/>
              </a:spcBef>
              <a:spcAft>
                <a:spcPts val="0"/>
              </a:spcAft>
              <a:buClr>
                <a:srgbClr val="000000"/>
              </a:buClr>
              <a:buSzPts val="1800"/>
              <a:buAutoNum type="arabicParenR"/>
            </a:pPr>
            <a:r>
              <a:rPr lang="en" sz="1600">
                <a:solidFill>
                  <a:srgbClr val="000000"/>
                </a:solidFill>
              </a:rPr>
              <a:t>Choose your option.</a:t>
            </a:r>
            <a:r>
              <a:rPr lang="en">
                <a:solidFill>
                  <a:srgbClr val="000000"/>
                </a:solidFill>
              </a:rPr>
              <a:t> </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Steer clear of a decision that creates another problem for someone else if possible. </a:t>
            </a:r>
            <a:endParaRPr>
              <a:solidFill>
                <a:srgbClr val="000000"/>
              </a:solidFill>
            </a:endParaRPr>
          </a:p>
          <a:p>
            <a:pPr marL="457200" lvl="0" indent="-342900" algn="l" rtl="0">
              <a:spcBef>
                <a:spcPts val="0"/>
              </a:spcBef>
              <a:spcAft>
                <a:spcPts val="0"/>
              </a:spcAft>
              <a:buClr>
                <a:srgbClr val="000000"/>
              </a:buClr>
              <a:buSzPts val="1800"/>
              <a:buAutoNum type="arabicParenR"/>
            </a:pPr>
            <a:r>
              <a:rPr lang="en" sz="1600">
                <a:solidFill>
                  <a:srgbClr val="000000"/>
                </a:solidFill>
              </a:rPr>
              <a:t>Make a plan and do it.</a:t>
            </a:r>
            <a:r>
              <a:rPr lang="en">
                <a:solidFill>
                  <a:srgbClr val="000000"/>
                </a:solidFill>
              </a:rPr>
              <a:t> </a:t>
            </a:r>
            <a:endParaRPr>
              <a:solidFill>
                <a:srgbClr val="000000"/>
              </a:solidFill>
            </a:endParaRPr>
          </a:p>
          <a:p>
            <a:pPr marL="182880" lvl="0" indent="-101600" algn="l" rtl="0">
              <a:spcBef>
                <a:spcPts val="0"/>
              </a:spcBef>
              <a:spcAft>
                <a:spcPts val="0"/>
              </a:spcAft>
              <a:buClr>
                <a:srgbClr val="000000"/>
              </a:buClr>
              <a:buSzPts val="1600"/>
              <a:buAutoNum type="arabicParenR"/>
            </a:pPr>
            <a:r>
              <a:rPr lang="en" sz="1600">
                <a:solidFill>
                  <a:srgbClr val="000000"/>
                </a:solidFill>
              </a:rPr>
              <a:t>Evaluate your plan and outcome. </a:t>
            </a:r>
            <a:endParaRPr sz="1600">
              <a:solidFill>
                <a:srgbClr val="000000"/>
              </a:solidFill>
            </a:endParaRPr>
          </a:p>
          <a:p>
            <a:pPr marL="914400" lvl="1" indent="-330200" algn="l" rtl="0">
              <a:spcBef>
                <a:spcPts val="0"/>
              </a:spcBef>
              <a:spcAft>
                <a:spcPts val="0"/>
              </a:spcAft>
              <a:buClr>
                <a:srgbClr val="000000"/>
              </a:buClr>
              <a:buSzPts val="1600"/>
              <a:buAutoNum type="alphaLcParenR"/>
            </a:pPr>
            <a:r>
              <a:rPr lang="en">
                <a:solidFill>
                  <a:srgbClr val="000000"/>
                </a:solidFill>
              </a:rPr>
              <a:t>This is an important part of the learning process. What caused the problem? How can I avoid this problem in the future? How can I handle it better in the future? </a:t>
            </a:r>
            <a:endParaRPr>
              <a:solidFill>
                <a:srgbClr val="000000"/>
              </a:solidFill>
            </a:endParaRPr>
          </a:p>
          <a:p>
            <a:pPr marL="182880" lvl="0" indent="0" algn="l" rtl="0">
              <a:spcBef>
                <a:spcPts val="1600"/>
              </a:spcBef>
              <a:spcAft>
                <a:spcPts val="1600"/>
              </a:spcAft>
              <a:buNone/>
            </a:pPr>
            <a:endParaRPr sz="1300" i="1"/>
          </a:p>
        </p:txBody>
      </p:sp>
      <p:pic>
        <p:nvPicPr>
          <p:cNvPr id="348" name="Google Shape;348;p53"/>
          <p:cNvPicPr preferRelativeResize="0"/>
          <p:nvPr/>
        </p:nvPicPr>
        <p:blipFill>
          <a:blip r:embed="rId3">
            <a:alphaModFix/>
          </a:blip>
          <a:stretch>
            <a:fillRect/>
          </a:stretch>
        </p:blipFill>
        <p:spPr>
          <a:xfrm>
            <a:off x="7474550" y="312125"/>
            <a:ext cx="1406725" cy="936100"/>
          </a:xfrm>
          <a:prstGeom prst="rect">
            <a:avLst/>
          </a:prstGeom>
          <a:noFill/>
          <a:ln>
            <a:noFill/>
          </a:ln>
        </p:spPr>
      </p:pic>
      <p:pic>
        <p:nvPicPr>
          <p:cNvPr id="349" name="Google Shape;349;p53"/>
          <p:cNvPicPr preferRelativeResize="0"/>
          <p:nvPr/>
        </p:nvPicPr>
        <p:blipFill>
          <a:blip r:embed="rId4">
            <a:alphaModFix/>
          </a:blip>
          <a:stretch>
            <a:fillRect/>
          </a:stretch>
        </p:blipFill>
        <p:spPr>
          <a:xfrm>
            <a:off x="7541175" y="4379425"/>
            <a:ext cx="1528200" cy="764100"/>
          </a:xfrm>
          <a:prstGeom prst="rect">
            <a:avLst/>
          </a:prstGeom>
          <a:noFill/>
          <a:ln>
            <a:noFill/>
          </a:ln>
        </p:spPr>
      </p:pic>
      <p:sp>
        <p:nvSpPr>
          <p:cNvPr id="350" name="Google Shape;350;p53"/>
          <p:cNvSpPr txBox="1"/>
          <p:nvPr/>
        </p:nvSpPr>
        <p:spPr>
          <a:xfrm>
            <a:off x="0" y="4293425"/>
            <a:ext cx="7474500" cy="764100"/>
          </a:xfrm>
          <a:prstGeom prst="rect">
            <a:avLst/>
          </a:prstGeom>
          <a:noFill/>
          <a:ln>
            <a:noFill/>
          </a:ln>
        </p:spPr>
        <p:txBody>
          <a:bodyPr spcFirstLastPara="1" wrap="square" lIns="91425" tIns="91425" rIns="91425" bIns="91425" anchor="t" anchorCtr="0">
            <a:noAutofit/>
          </a:bodyPr>
          <a:lstStyle/>
          <a:p>
            <a:pPr marL="182880" lvl="0" indent="0" algn="l" rtl="0">
              <a:lnSpc>
                <a:spcPct val="115000"/>
              </a:lnSpc>
              <a:spcBef>
                <a:spcPts val="0"/>
              </a:spcBef>
              <a:spcAft>
                <a:spcPts val="1600"/>
              </a:spcAft>
              <a:buClr>
                <a:schemeClr val="dk1"/>
              </a:buClr>
              <a:buSzPts val="1100"/>
              <a:buFont typeface="Arial"/>
              <a:buNone/>
            </a:pPr>
            <a:r>
              <a:rPr lang="en" sz="1100" b="1" i="1">
                <a:solidFill>
                  <a:schemeClr val="dk2"/>
                </a:solidFill>
              </a:rPr>
              <a:t>You don’t live in a solo bubble. It’s helpful to have at least a few trusted confidantes you can freely bounce your thoughts and ideas off of, especially when you’re in a challenging situation. Cooperative problem-solving may help you see the problem in a new way and lead you to a different solution that works better for your end goal. </a:t>
            </a:r>
            <a:endParaRPr sz="12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54"/>
        <p:cNvGrpSpPr/>
        <p:nvPr/>
      </p:nvGrpSpPr>
      <p:grpSpPr>
        <a:xfrm>
          <a:off x="0" y="0"/>
          <a:ext cx="0" cy="0"/>
          <a:chOff x="0" y="0"/>
          <a:chExt cx="0" cy="0"/>
        </a:xfrm>
      </p:grpSpPr>
      <p:pic>
        <p:nvPicPr>
          <p:cNvPr id="355" name="Google Shape;355;p54"/>
          <p:cNvPicPr preferRelativeResize="0"/>
          <p:nvPr/>
        </p:nvPicPr>
        <p:blipFill>
          <a:blip r:embed="rId3">
            <a:alphaModFix/>
          </a:blip>
          <a:stretch>
            <a:fillRect/>
          </a:stretch>
        </p:blipFill>
        <p:spPr>
          <a:xfrm>
            <a:off x="-62800" y="0"/>
            <a:ext cx="4710135" cy="5143501"/>
          </a:xfrm>
          <a:prstGeom prst="rect">
            <a:avLst/>
          </a:prstGeom>
          <a:noFill/>
          <a:ln>
            <a:noFill/>
          </a:ln>
        </p:spPr>
      </p:pic>
      <p:sp>
        <p:nvSpPr>
          <p:cNvPr id="356" name="Google Shape;356;p54"/>
          <p:cNvSpPr txBox="1"/>
          <p:nvPr/>
        </p:nvSpPr>
        <p:spPr>
          <a:xfrm>
            <a:off x="4654300" y="75325"/>
            <a:ext cx="4489800" cy="4497900"/>
          </a:xfrm>
          <a:prstGeom prst="rect">
            <a:avLst/>
          </a:prstGeom>
          <a:noFill/>
          <a:ln>
            <a:noFill/>
          </a:ln>
        </p:spPr>
        <p:txBody>
          <a:bodyPr spcFirstLastPara="1" wrap="square" lIns="91425" tIns="91425" rIns="91425" bIns="91425" anchor="t" anchorCtr="0">
            <a:noAutofit/>
          </a:bodyPr>
          <a:lstStyle/>
          <a:p>
            <a:pPr marL="91440" marR="91440" lvl="0" indent="0" algn="ctr" rtl="0">
              <a:spcBef>
                <a:spcPts val="0"/>
              </a:spcBef>
              <a:spcAft>
                <a:spcPts val="0"/>
              </a:spcAft>
              <a:buNone/>
            </a:pPr>
            <a:r>
              <a:rPr lang="en" sz="1600">
                <a:solidFill>
                  <a:srgbClr val="FF0000"/>
                </a:solidFill>
              </a:rPr>
              <a:t>The Decision Education Foundation:</a:t>
            </a:r>
            <a:endParaRPr sz="1600">
              <a:solidFill>
                <a:srgbClr val="FF0000"/>
              </a:solidFill>
            </a:endParaRPr>
          </a:p>
          <a:p>
            <a:pPr marL="91440" marR="91440" lvl="0" indent="0" algn="ctr" rtl="0">
              <a:spcBef>
                <a:spcPts val="0"/>
              </a:spcBef>
              <a:spcAft>
                <a:spcPts val="0"/>
              </a:spcAft>
              <a:buNone/>
            </a:pPr>
            <a:r>
              <a:rPr lang="en" sz="1600">
                <a:solidFill>
                  <a:srgbClr val="FF0000"/>
                </a:solidFill>
              </a:rPr>
              <a:t>Better Decisions ~ Better Lives</a:t>
            </a:r>
            <a:endParaRPr sz="1600">
              <a:solidFill>
                <a:srgbClr val="FF0000"/>
              </a:solidFill>
            </a:endParaRPr>
          </a:p>
          <a:p>
            <a:pPr marL="91440" marR="91440" lvl="0" indent="0" algn="ctr" rtl="0">
              <a:spcBef>
                <a:spcPts val="0"/>
              </a:spcBef>
              <a:spcAft>
                <a:spcPts val="0"/>
              </a:spcAft>
              <a:buNone/>
            </a:pPr>
            <a:r>
              <a:rPr lang="en" sz="1600" i="1"/>
              <a:t>A decision is only has good as the weakest component in “The Decision-Making Chain”</a:t>
            </a:r>
            <a:endParaRPr sz="1600" i="1"/>
          </a:p>
          <a:p>
            <a:pPr marL="91440" marR="91440" lvl="0" indent="0" algn="l" rtl="0">
              <a:lnSpc>
                <a:spcPct val="150000"/>
              </a:lnSpc>
              <a:spcBef>
                <a:spcPts val="0"/>
              </a:spcBef>
              <a:spcAft>
                <a:spcPts val="0"/>
              </a:spcAft>
              <a:buNone/>
            </a:pPr>
            <a:endParaRPr sz="1200" i="1">
              <a:solidFill>
                <a:schemeClr val="dk1"/>
              </a:solidFill>
            </a:endParaRPr>
          </a:p>
          <a:p>
            <a:pPr marL="91440" marR="91440" lvl="0" indent="0" algn="l" rtl="0">
              <a:lnSpc>
                <a:spcPct val="150000"/>
              </a:lnSpc>
              <a:spcBef>
                <a:spcPts val="0"/>
              </a:spcBef>
              <a:spcAft>
                <a:spcPts val="0"/>
              </a:spcAft>
              <a:buClr>
                <a:schemeClr val="dk1"/>
              </a:buClr>
              <a:buSzPts val="1100"/>
              <a:buFont typeface="Arial"/>
              <a:buNone/>
            </a:pPr>
            <a:r>
              <a:rPr lang="en">
                <a:solidFill>
                  <a:schemeClr val="dk1"/>
                </a:solidFill>
              </a:rPr>
              <a:t>I’m making a good decision if I’ve fully satisfied myself of EACH of the following six things:</a:t>
            </a:r>
            <a:endParaRPr>
              <a:solidFill>
                <a:schemeClr val="dk1"/>
              </a:solidFill>
            </a:endParaRPr>
          </a:p>
          <a:p>
            <a:pPr marL="91440" marR="91440" lvl="0" indent="-88900" algn="l" rtl="0">
              <a:lnSpc>
                <a:spcPct val="150000"/>
              </a:lnSpc>
              <a:spcBef>
                <a:spcPts val="0"/>
              </a:spcBef>
              <a:spcAft>
                <a:spcPts val="0"/>
              </a:spcAft>
              <a:buClr>
                <a:schemeClr val="dk1"/>
              </a:buClr>
              <a:buSzPts val="1400"/>
              <a:buChar char="★"/>
            </a:pPr>
            <a:r>
              <a:rPr lang="en" i="1">
                <a:solidFill>
                  <a:schemeClr val="dk1"/>
                </a:solidFill>
              </a:rPr>
              <a:t>I am clear on the problem that I am solving.</a:t>
            </a:r>
            <a:endParaRPr i="1">
              <a:solidFill>
                <a:schemeClr val="dk1"/>
              </a:solidFill>
            </a:endParaRPr>
          </a:p>
          <a:p>
            <a:pPr marL="91440" marR="91440" lvl="0" indent="-88900" algn="l" rtl="0">
              <a:lnSpc>
                <a:spcPct val="150000"/>
              </a:lnSpc>
              <a:spcBef>
                <a:spcPts val="0"/>
              </a:spcBef>
              <a:spcAft>
                <a:spcPts val="0"/>
              </a:spcAft>
              <a:buClr>
                <a:schemeClr val="dk1"/>
              </a:buClr>
              <a:buSzPts val="1400"/>
              <a:buChar char="★"/>
            </a:pPr>
            <a:r>
              <a:rPr lang="en" i="1">
                <a:solidFill>
                  <a:schemeClr val="dk1"/>
                </a:solidFill>
              </a:rPr>
              <a:t>I have identified what I truly want.</a:t>
            </a:r>
            <a:endParaRPr i="1">
              <a:solidFill>
                <a:schemeClr val="dk1"/>
              </a:solidFill>
            </a:endParaRPr>
          </a:p>
          <a:p>
            <a:pPr marL="91440" marR="91440" lvl="0" indent="-88900" algn="l" rtl="0">
              <a:lnSpc>
                <a:spcPct val="150000"/>
              </a:lnSpc>
              <a:spcBef>
                <a:spcPts val="0"/>
              </a:spcBef>
              <a:spcAft>
                <a:spcPts val="0"/>
              </a:spcAft>
              <a:buClr>
                <a:schemeClr val="dk1"/>
              </a:buClr>
              <a:buSzPts val="1400"/>
              <a:buChar char="★"/>
            </a:pPr>
            <a:r>
              <a:rPr lang="en" i="1">
                <a:solidFill>
                  <a:schemeClr val="dk1"/>
                </a:solidFill>
              </a:rPr>
              <a:t>I have generated a good set of alternatives.</a:t>
            </a:r>
            <a:endParaRPr i="1">
              <a:solidFill>
                <a:schemeClr val="dk1"/>
              </a:solidFill>
            </a:endParaRPr>
          </a:p>
          <a:p>
            <a:pPr marL="91440" marR="91440" lvl="0" indent="-88900" algn="l" rtl="0">
              <a:lnSpc>
                <a:spcPct val="150000"/>
              </a:lnSpc>
              <a:spcBef>
                <a:spcPts val="0"/>
              </a:spcBef>
              <a:spcAft>
                <a:spcPts val="0"/>
              </a:spcAft>
              <a:buClr>
                <a:schemeClr val="dk1"/>
              </a:buClr>
              <a:buSzPts val="1400"/>
              <a:buChar char="★"/>
            </a:pPr>
            <a:r>
              <a:rPr lang="en" i="1">
                <a:solidFill>
                  <a:schemeClr val="dk1"/>
                </a:solidFill>
              </a:rPr>
              <a:t>I have gathered the relevant information needed.</a:t>
            </a:r>
            <a:endParaRPr i="1">
              <a:solidFill>
                <a:schemeClr val="dk1"/>
              </a:solidFill>
            </a:endParaRPr>
          </a:p>
          <a:p>
            <a:pPr marL="91440" marR="91440" lvl="0" indent="-88900" algn="l" rtl="0">
              <a:lnSpc>
                <a:spcPct val="150000"/>
              </a:lnSpc>
              <a:spcBef>
                <a:spcPts val="0"/>
              </a:spcBef>
              <a:spcAft>
                <a:spcPts val="0"/>
              </a:spcAft>
              <a:buClr>
                <a:schemeClr val="dk1"/>
              </a:buClr>
              <a:buSzPts val="1400"/>
              <a:buChar char="★"/>
            </a:pPr>
            <a:r>
              <a:rPr lang="en" i="1">
                <a:solidFill>
                  <a:schemeClr val="dk1"/>
                </a:solidFill>
              </a:rPr>
              <a:t>I have evaluated the alternatives in light of the information to find the one that gets me the most of what I truly want.</a:t>
            </a:r>
            <a:endParaRPr i="1">
              <a:solidFill>
                <a:schemeClr val="dk1"/>
              </a:solidFill>
            </a:endParaRPr>
          </a:p>
          <a:p>
            <a:pPr marL="91440" marR="91440" lvl="0" indent="-76200" algn="l" rtl="0">
              <a:lnSpc>
                <a:spcPct val="150000"/>
              </a:lnSpc>
              <a:spcBef>
                <a:spcPts val="0"/>
              </a:spcBef>
              <a:spcAft>
                <a:spcPts val="0"/>
              </a:spcAft>
              <a:buClr>
                <a:schemeClr val="dk1"/>
              </a:buClr>
              <a:buSzPts val="1200"/>
              <a:buChar char="★"/>
            </a:pPr>
            <a:r>
              <a:rPr lang="en" i="1">
                <a:solidFill>
                  <a:schemeClr val="dk1"/>
                </a:solidFill>
              </a:rPr>
              <a:t>And I am committed to follow through on my choice</a:t>
            </a:r>
            <a:r>
              <a:rPr lang="en" sz="1300" i="1">
                <a:solidFill>
                  <a:schemeClr val="dk1"/>
                </a:solidFill>
              </a:rPr>
              <a:t>.</a:t>
            </a:r>
            <a:endParaRPr sz="1300" i="1">
              <a:solidFill>
                <a:schemeClr val="dk1"/>
              </a:solidFill>
            </a:endParaRPr>
          </a:p>
          <a:p>
            <a:pPr marL="91440" marR="91440" lvl="0" indent="0" algn="l" rtl="0">
              <a:spcBef>
                <a:spcPts val="0"/>
              </a:spcBef>
              <a:spcAft>
                <a:spcPts val="0"/>
              </a:spcAft>
              <a:buNone/>
            </a:pPr>
            <a:endParaRPr/>
          </a:p>
          <a:p>
            <a:pPr marL="91440" marR="91440" lvl="0" indent="0" algn="l" rtl="0">
              <a:spcBef>
                <a:spcPts val="0"/>
              </a:spcBef>
              <a:spcAft>
                <a:spcPts val="0"/>
              </a:spcAft>
              <a:buNone/>
            </a:pPr>
            <a:endParaRPr/>
          </a:p>
          <a:p>
            <a:pPr marL="91440" marR="91440" lvl="0" indent="0" algn="l" rtl="0">
              <a:spcBef>
                <a:spcPts val="0"/>
              </a:spcBef>
              <a:spcAft>
                <a:spcPts val="0"/>
              </a:spcAft>
              <a:buNone/>
            </a:pPr>
            <a:r>
              <a:rPr lang="en"/>
              <a:t> </a:t>
            </a:r>
            <a:endParaRPr/>
          </a:p>
        </p:txBody>
      </p:sp>
      <p:sp>
        <p:nvSpPr>
          <p:cNvPr id="357" name="Google Shape;357;p54"/>
          <p:cNvSpPr txBox="1"/>
          <p:nvPr/>
        </p:nvSpPr>
        <p:spPr>
          <a:xfrm>
            <a:off x="5466325" y="4863600"/>
            <a:ext cx="3677700" cy="2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https://www.decisioneducation.org/decision-chain-framework</a:t>
            </a:r>
            <a:endParaRPr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106500" y="0"/>
            <a:ext cx="893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Problems-Ideas-Plan (PIP): A Creative Problem-Solving Model </a:t>
            </a:r>
            <a:endParaRPr sz="2300" b="1"/>
          </a:p>
        </p:txBody>
      </p:sp>
      <p:graphicFrame>
        <p:nvGraphicFramePr>
          <p:cNvPr id="363" name="Google Shape;363;p55"/>
          <p:cNvGraphicFramePr/>
          <p:nvPr/>
        </p:nvGraphicFramePr>
        <p:xfrm>
          <a:off x="139425" y="444375"/>
          <a:ext cx="3000000" cy="3000000"/>
        </p:xfrm>
        <a:graphic>
          <a:graphicData uri="http://schemas.openxmlformats.org/drawingml/2006/table">
            <a:tbl>
              <a:tblPr>
                <a:noFill/>
                <a:tableStyleId>{8424FDA1-E1EC-4C9F-816B-AC7D69A45215}</a:tableStyleId>
              </a:tblPr>
              <a:tblGrid>
                <a:gridCol w="8931000">
                  <a:extLst>
                    <a:ext uri="{9D8B030D-6E8A-4147-A177-3AD203B41FA5}">
                      <a16:colId xmlns:a16="http://schemas.microsoft.com/office/drawing/2014/main" val="20000"/>
                    </a:ext>
                  </a:extLst>
                </a:gridCol>
              </a:tblGrid>
              <a:tr h="381000">
                <a:tc>
                  <a:txBody>
                    <a:bodyPr/>
                    <a:lstStyle/>
                    <a:p>
                      <a:pPr marL="457200" lvl="0" indent="-304800" algn="l" rtl="0">
                        <a:spcBef>
                          <a:spcPts val="0"/>
                        </a:spcBef>
                        <a:spcAft>
                          <a:spcPts val="0"/>
                        </a:spcAft>
                        <a:buSzPts val="1200"/>
                        <a:buAutoNum type="alphaUcParenR"/>
                      </a:pPr>
                      <a:r>
                        <a:rPr lang="en" sz="1200"/>
                        <a:t>Problem: What’s on your mind? What do you need help with? </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a:t>B) Rephrase the problem you had above in 3 different ways:</a:t>
                      </a:r>
                      <a:endParaRPr sz="1200"/>
                    </a:p>
                    <a:p>
                      <a:pPr marL="0" lvl="0" indent="0" algn="l" rtl="0">
                        <a:spcBef>
                          <a:spcPts val="0"/>
                        </a:spcBef>
                        <a:spcAft>
                          <a:spcPts val="0"/>
                        </a:spcAft>
                        <a:buNone/>
                      </a:pPr>
                      <a:r>
                        <a:rPr lang="en" sz="1200"/>
                        <a:t>How do I….</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How do I….</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How do I…. </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a:t>C) From the above list, select the most important question</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200"/>
                        <a:t>D) Divergent Thinking: Generate a list of at least 6 ideas for how to solve the above problem</a:t>
                      </a:r>
                      <a:endParaRPr sz="1200"/>
                    </a:p>
                    <a:p>
                      <a:pPr marL="457200" lvl="0" indent="-304800" algn="l" rtl="0">
                        <a:spcBef>
                          <a:spcPts val="0"/>
                        </a:spcBef>
                        <a:spcAft>
                          <a:spcPts val="0"/>
                        </a:spcAft>
                        <a:buSzPts val="1200"/>
                        <a:buAutoNum type="arabicPeriod"/>
                      </a:pPr>
                      <a:r>
                        <a:rPr lang="en" sz="1200"/>
                        <a:t>                                                                                          4.</a:t>
                      </a:r>
                      <a:endParaRPr sz="1200"/>
                    </a:p>
                    <a:p>
                      <a:pPr marL="0" lvl="0" indent="0" algn="l" rtl="0">
                        <a:spcBef>
                          <a:spcPts val="0"/>
                        </a:spcBef>
                        <a:spcAft>
                          <a:spcPts val="0"/>
                        </a:spcAft>
                        <a:buNone/>
                      </a:pPr>
                      <a:r>
                        <a:rPr lang="en" sz="1200"/>
                        <a:t> 2.                                                                                                5.</a:t>
                      </a:r>
                      <a:endParaRPr sz="1200"/>
                    </a:p>
                    <a:p>
                      <a:pPr marL="0" lvl="0" indent="0" algn="l" rtl="0">
                        <a:spcBef>
                          <a:spcPts val="0"/>
                        </a:spcBef>
                        <a:spcAft>
                          <a:spcPts val="0"/>
                        </a:spcAft>
                        <a:buNone/>
                      </a:pPr>
                      <a:r>
                        <a:rPr lang="en" sz="1200"/>
                        <a:t>3.                                                                                                  6. </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sz="1200"/>
                        <a:t>E). Convergent Thinking: From the list above, choose the best idea and create a solution statement that begins with the phrase “What I see myself doing is …”</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sz="1200"/>
                        <a:t>F) Action Plan: List the steps to achieve your goal. Consider Who?,Does What?, By When? -  Do I need help? Who can help me?</a:t>
                      </a:r>
                      <a:endParaRPr sz="1200"/>
                    </a:p>
                  </a:txBody>
                  <a:tcPr marL="91425" marR="91425" marT="91425" marB="91425">
                    <a:lnL w="19050" cap="flat" cmpd="sng">
                      <a:solidFill>
                        <a:srgbClr val="0000FF"/>
                      </a:solidFill>
                      <a:prstDash val="solid"/>
                      <a:round/>
                      <a:headEnd type="none" w="sm" len="sm"/>
                      <a:tailEnd type="none" w="sm" len="sm"/>
                    </a:lnL>
                    <a:lnR w="19050" cap="flat" cmpd="sng">
                      <a:solidFill>
                        <a:srgbClr val="0000FF"/>
                      </a:solidFill>
                      <a:prstDash val="solid"/>
                      <a:round/>
                      <a:headEnd type="none" w="sm" len="sm"/>
                      <a:tailEnd type="none" w="sm" len="sm"/>
                    </a:lnR>
                    <a:lnT w="19050" cap="flat" cmpd="sng">
                      <a:solidFill>
                        <a:srgbClr val="0000FF"/>
                      </a:solidFill>
                      <a:prstDash val="solid"/>
                      <a:round/>
                      <a:headEnd type="none" w="sm" len="sm"/>
                      <a:tailEnd type="none" w="sm" len="sm"/>
                    </a:lnT>
                    <a:lnB w="19050" cap="flat" cmpd="sng">
                      <a:solidFill>
                        <a:srgbClr val="0000F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64" name="Google Shape;364;p55"/>
          <p:cNvSpPr txBox="1"/>
          <p:nvPr/>
        </p:nvSpPr>
        <p:spPr>
          <a:xfrm>
            <a:off x="106425" y="4401025"/>
            <a:ext cx="74904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t>Divergent Thinking</a:t>
            </a:r>
            <a:r>
              <a:rPr lang="en" sz="1200"/>
              <a:t> = the process of creating many unique solutions in order to solve a problem.           Spontaneous and free-slowing</a:t>
            </a:r>
            <a:endParaRPr sz="1200"/>
          </a:p>
          <a:p>
            <a:pPr marL="0" lvl="0" indent="0" algn="l" rtl="0">
              <a:spcBef>
                <a:spcPts val="0"/>
              </a:spcBef>
              <a:spcAft>
                <a:spcPts val="0"/>
              </a:spcAft>
              <a:buNone/>
            </a:pPr>
            <a:r>
              <a:rPr lang="en" sz="1200" b="1"/>
              <a:t>Convergent Thinking</a:t>
            </a:r>
            <a:r>
              <a:rPr lang="en" sz="1200"/>
              <a:t> = systematic and logical approach  to determine what is the single best solution</a:t>
            </a:r>
            <a:endParaRPr sz="1200"/>
          </a:p>
        </p:txBody>
      </p:sp>
      <p:pic>
        <p:nvPicPr>
          <p:cNvPr id="365" name="Google Shape;365;p55"/>
          <p:cNvPicPr preferRelativeResize="0"/>
          <p:nvPr/>
        </p:nvPicPr>
        <p:blipFill>
          <a:blip r:embed="rId3">
            <a:alphaModFix/>
          </a:blip>
          <a:stretch>
            <a:fillRect/>
          </a:stretch>
        </p:blipFill>
        <p:spPr>
          <a:xfrm>
            <a:off x="7680975" y="4401025"/>
            <a:ext cx="1323600" cy="741216"/>
          </a:xfrm>
          <a:prstGeom prst="rect">
            <a:avLst/>
          </a:prstGeom>
          <a:noFill/>
          <a:ln>
            <a:noFill/>
          </a:ln>
        </p:spPr>
      </p:pic>
      <p:pic>
        <p:nvPicPr>
          <p:cNvPr id="366" name="Google Shape;366;p55"/>
          <p:cNvPicPr preferRelativeResize="0"/>
          <p:nvPr/>
        </p:nvPicPr>
        <p:blipFill>
          <a:blip r:embed="rId4">
            <a:alphaModFix/>
          </a:blip>
          <a:stretch>
            <a:fillRect/>
          </a:stretch>
        </p:blipFill>
        <p:spPr>
          <a:xfrm>
            <a:off x="6739875" y="966570"/>
            <a:ext cx="1653275" cy="10303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70"/>
        <p:cNvGrpSpPr/>
        <p:nvPr/>
      </p:nvGrpSpPr>
      <p:grpSpPr>
        <a:xfrm>
          <a:off x="0" y="0"/>
          <a:ext cx="0" cy="0"/>
          <a:chOff x="0" y="0"/>
          <a:chExt cx="0" cy="0"/>
        </a:xfrm>
      </p:grpSpPr>
      <p:sp>
        <p:nvSpPr>
          <p:cNvPr id="371" name="Google Shape;371;p56"/>
          <p:cNvSpPr txBox="1">
            <a:spLocks noGrp="1"/>
          </p:cNvSpPr>
          <p:nvPr>
            <p:ph type="title"/>
          </p:nvPr>
        </p:nvSpPr>
        <p:spPr>
          <a:xfrm>
            <a:off x="311700" y="57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Tips for Good Decision-Making</a:t>
            </a:r>
            <a:endParaRPr/>
          </a:p>
        </p:txBody>
      </p:sp>
      <p:sp>
        <p:nvSpPr>
          <p:cNvPr id="372" name="Google Shape;372;p56"/>
          <p:cNvSpPr txBox="1">
            <a:spLocks noGrp="1"/>
          </p:cNvSpPr>
          <p:nvPr>
            <p:ph type="body" idx="1"/>
          </p:nvPr>
        </p:nvSpPr>
        <p:spPr>
          <a:xfrm>
            <a:off x="79500" y="694925"/>
            <a:ext cx="8985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Pre-plan for difficult scenarios: If you know you’re going into a challenging situation, talk it through with a trusted advisor ahead of time and come up with how you’ll approach different situations.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Stop &amp; Think when you’re “in the moment”: Consider removing yourself temporarily from the situation away from direct pressures so you can think more clearly. </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Snap decisions can often lead to riskier behavior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Decision Compass: Who is your decision compass? Ask yourself would I want my mom/dad/grandma/coach/boss to know what I’m about to do? Would they be proud of this decision? Will I be proud of this decision?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HELP! - It’s ok to ask for help. You never have to make a decision totally alone, especially when it comes to major life issues.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Mistakes help us learn: So don’t beat yourself up. Learn from poor choices and commit yourself to doing better the next time.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What are my emotions behind this decision? </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Negative emotions can cloud your ability to see the big picture</a:t>
            </a:r>
            <a:endParaRPr sz="1600">
              <a:solidFill>
                <a:srgbClr val="000000"/>
              </a:solidFill>
            </a:endParaRPr>
          </a:p>
        </p:txBody>
      </p:sp>
      <p:pic>
        <p:nvPicPr>
          <p:cNvPr id="373" name="Google Shape;373;p56"/>
          <p:cNvPicPr preferRelativeResize="0"/>
          <p:nvPr/>
        </p:nvPicPr>
        <p:blipFill>
          <a:blip r:embed="rId3">
            <a:alphaModFix/>
          </a:blip>
          <a:stretch>
            <a:fillRect/>
          </a:stretch>
        </p:blipFill>
        <p:spPr>
          <a:xfrm>
            <a:off x="7615500" y="4111316"/>
            <a:ext cx="1449000" cy="985534"/>
          </a:xfrm>
          <a:prstGeom prst="rect">
            <a:avLst/>
          </a:prstGeom>
          <a:noFill/>
          <a:ln>
            <a:noFill/>
          </a:ln>
        </p:spPr>
      </p:pic>
      <p:pic>
        <p:nvPicPr>
          <p:cNvPr id="374" name="Google Shape;374;p56"/>
          <p:cNvPicPr preferRelativeResize="0"/>
          <p:nvPr/>
        </p:nvPicPr>
        <p:blipFill>
          <a:blip r:embed="rId4">
            <a:alphaModFix/>
          </a:blip>
          <a:stretch>
            <a:fillRect/>
          </a:stretch>
        </p:blipFill>
        <p:spPr>
          <a:xfrm>
            <a:off x="7074875" y="57650"/>
            <a:ext cx="1757425" cy="68344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78"/>
        <p:cNvGrpSpPr/>
        <p:nvPr/>
      </p:nvGrpSpPr>
      <p:grpSpPr>
        <a:xfrm>
          <a:off x="0" y="0"/>
          <a:ext cx="0" cy="0"/>
          <a:chOff x="0" y="0"/>
          <a:chExt cx="0" cy="0"/>
        </a:xfrm>
      </p:grpSpPr>
      <p:sp>
        <p:nvSpPr>
          <p:cNvPr id="379" name="Google Shape;379;p57"/>
          <p:cNvSpPr txBox="1">
            <a:spLocks noGrp="1"/>
          </p:cNvSpPr>
          <p:nvPr>
            <p:ph type="title"/>
          </p:nvPr>
        </p:nvSpPr>
        <p:spPr>
          <a:xfrm>
            <a:off x="26865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Decision-Making Skills Resources </a:t>
            </a:r>
            <a:endParaRPr/>
          </a:p>
        </p:txBody>
      </p:sp>
      <p:sp>
        <p:nvSpPr>
          <p:cNvPr id="380" name="Google Shape;380;p57"/>
          <p:cNvSpPr txBox="1">
            <a:spLocks noGrp="1"/>
          </p:cNvSpPr>
          <p:nvPr>
            <p:ph type="body" idx="1"/>
          </p:nvPr>
        </p:nvSpPr>
        <p:spPr>
          <a:xfrm>
            <a:off x="41850" y="490450"/>
            <a:ext cx="897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PIP worksheets: </a:t>
            </a:r>
            <a:r>
              <a:rPr lang="en" sz="1300" u="sng">
                <a:solidFill>
                  <a:schemeClr val="hlink"/>
                </a:solidFill>
                <a:hlinkClick r:id="rId3"/>
              </a:rPr>
              <a:t>https://www.adolescentwellness.org/wp-content/uploads/2011/06/PIP-worksheet-script-sports-example.pdf</a:t>
            </a:r>
            <a:r>
              <a:rPr lang="en" sz="1300"/>
              <a:t>, </a:t>
            </a:r>
            <a:endParaRPr sz="1300"/>
          </a:p>
          <a:p>
            <a:pPr marL="0" lvl="0" indent="0" algn="l" rtl="0">
              <a:spcBef>
                <a:spcPts val="1600"/>
              </a:spcBef>
              <a:spcAft>
                <a:spcPts val="0"/>
              </a:spcAft>
              <a:buNone/>
            </a:pPr>
            <a:r>
              <a:rPr lang="en" sz="1300" u="sng">
                <a:solidFill>
                  <a:schemeClr val="hlink"/>
                </a:solidFill>
                <a:hlinkClick r:id="rId4"/>
              </a:rPr>
              <a:t>https://clubrunner.blob.core.windows.net/00000101303/en-us/files/page/resources-ragmhi-toolkits/pip-creative-problem-solving/RAGMHI-Toolkit---PIP-Creative-Problem-Solving.pdf</a:t>
            </a:r>
            <a:r>
              <a:rPr lang="en" sz="1300"/>
              <a:t> </a:t>
            </a:r>
            <a:endParaRPr sz="1300"/>
          </a:p>
          <a:p>
            <a:pPr marL="0" lvl="0" indent="0" algn="l" rtl="0">
              <a:spcBef>
                <a:spcPts val="1600"/>
              </a:spcBef>
              <a:spcAft>
                <a:spcPts val="0"/>
              </a:spcAft>
              <a:buNone/>
            </a:pPr>
            <a:r>
              <a:rPr lang="en" sz="1600"/>
              <a:t>Additional Resources on decision-making &amp; problem-solving: </a:t>
            </a:r>
            <a:endParaRPr sz="1600"/>
          </a:p>
          <a:p>
            <a:pPr marL="0" lvl="0" indent="0" algn="l" rtl="0">
              <a:spcBef>
                <a:spcPts val="1600"/>
              </a:spcBef>
              <a:spcAft>
                <a:spcPts val="0"/>
              </a:spcAft>
              <a:buNone/>
            </a:pPr>
            <a:r>
              <a:rPr lang="en" sz="1200" u="sng">
                <a:solidFill>
                  <a:schemeClr val="hlink"/>
                </a:solidFill>
                <a:hlinkClick r:id="rId5"/>
              </a:rPr>
              <a:t>https://ohioline.osu.edu/factsheet/HYG-5301</a:t>
            </a:r>
            <a:endParaRPr sz="1200"/>
          </a:p>
          <a:p>
            <a:pPr marL="0" lvl="0" indent="0" algn="l" rtl="0">
              <a:spcBef>
                <a:spcPts val="1600"/>
              </a:spcBef>
              <a:spcAft>
                <a:spcPts val="0"/>
              </a:spcAft>
              <a:buNone/>
            </a:pPr>
            <a:r>
              <a:rPr lang="en" sz="1200" u="sng">
                <a:solidFill>
                  <a:schemeClr val="hlink"/>
                </a:solidFill>
                <a:hlinkClick r:id="rId6"/>
              </a:rPr>
              <a:t>https://www.ncbi.nlm.nih.gov/books/NBK224102/</a:t>
            </a:r>
            <a:r>
              <a:rPr lang="en" sz="1200"/>
              <a:t> </a:t>
            </a:r>
            <a:endParaRPr sz="1200"/>
          </a:p>
          <a:p>
            <a:pPr marL="0" lvl="0" indent="0" algn="l" rtl="0">
              <a:spcBef>
                <a:spcPts val="1600"/>
              </a:spcBef>
              <a:spcAft>
                <a:spcPts val="0"/>
              </a:spcAft>
              <a:buNone/>
            </a:pPr>
            <a:r>
              <a:rPr lang="en" sz="1200" u="sng">
                <a:solidFill>
                  <a:schemeClr val="hlink"/>
                </a:solidFill>
                <a:hlinkClick r:id="rId7"/>
              </a:rPr>
              <a:t>https://www.marshall.usc.edu/sites/default/files/2020-02/Teaching-Teens-How-to-Make-Good-Decisions.pdf</a:t>
            </a:r>
            <a:r>
              <a:rPr lang="en" sz="1200"/>
              <a:t> </a:t>
            </a:r>
            <a:endParaRPr sz="1200"/>
          </a:p>
          <a:p>
            <a:pPr marL="0" lvl="0" indent="0" algn="l" rtl="0">
              <a:spcBef>
                <a:spcPts val="1600"/>
              </a:spcBef>
              <a:spcAft>
                <a:spcPts val="0"/>
              </a:spcAft>
              <a:buNone/>
            </a:pPr>
            <a:r>
              <a:rPr lang="en" sz="1200" u="sng">
                <a:solidFill>
                  <a:schemeClr val="hlink"/>
                </a:solidFill>
                <a:hlinkClick r:id="rId8"/>
              </a:rPr>
              <a:t>http://www.bluestemcenter.com/articles/How%20to%20Teach%20Decision%20Making%20Skills%20to%20Adolescents.pdf</a:t>
            </a:r>
            <a:r>
              <a:rPr lang="en" sz="1200"/>
              <a:t> </a:t>
            </a:r>
            <a:endParaRPr sz="1200"/>
          </a:p>
          <a:p>
            <a:pPr marL="0" lvl="0" indent="0" algn="l" rtl="0">
              <a:spcBef>
                <a:spcPts val="1600"/>
              </a:spcBef>
              <a:spcAft>
                <a:spcPts val="0"/>
              </a:spcAft>
              <a:buNone/>
            </a:pPr>
            <a:r>
              <a:rPr lang="en" sz="1200" u="sng">
                <a:solidFill>
                  <a:schemeClr val="hlink"/>
                </a:solidFill>
                <a:hlinkClick r:id="rId9"/>
              </a:rPr>
              <a:t>https://theconversation.com/a-parents-guide-to-why-teens-make-bad-decisions-88246</a:t>
            </a:r>
            <a:r>
              <a:rPr lang="en" sz="1200"/>
              <a:t> </a:t>
            </a:r>
            <a:endParaRPr sz="1200"/>
          </a:p>
          <a:p>
            <a:pPr marL="0" lvl="0" indent="0" algn="l" rtl="0">
              <a:spcBef>
                <a:spcPts val="1600"/>
              </a:spcBef>
              <a:spcAft>
                <a:spcPts val="0"/>
              </a:spcAft>
              <a:buNone/>
            </a:pPr>
            <a:r>
              <a:rPr lang="en" sz="1200" u="sng">
                <a:solidFill>
                  <a:schemeClr val="hlink"/>
                </a:solidFill>
                <a:hlinkClick r:id="rId10"/>
              </a:rPr>
              <a:t>https://robeson.ces.ncsu.edu/2014/08/decision-making-skills-a-key-to-surviving-teen-years/</a:t>
            </a:r>
            <a:r>
              <a:rPr lang="en" sz="1200"/>
              <a:t> </a:t>
            </a:r>
            <a:endParaRPr sz="1200"/>
          </a:p>
          <a:p>
            <a:pPr marL="0" lvl="0" indent="0" algn="l" rtl="0">
              <a:spcBef>
                <a:spcPts val="1600"/>
              </a:spcBef>
              <a:spcAft>
                <a:spcPts val="1600"/>
              </a:spcAft>
              <a:buNone/>
            </a:pPr>
            <a:r>
              <a:rPr lang="en" sz="1200" u="sng">
                <a:solidFill>
                  <a:schemeClr val="hlink"/>
                </a:solidFill>
                <a:hlinkClick r:id="rId11"/>
              </a:rPr>
              <a:t>http://actforyouth.net/youth_development/professionals/sel/decision_making.cfm</a:t>
            </a:r>
            <a:r>
              <a:rPr lang="en" sz="1200"/>
              <a:t> </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a:t>
            </a:r>
            <a:endParaRPr/>
          </a:p>
        </p:txBody>
      </p:sp>
      <p:sp>
        <p:nvSpPr>
          <p:cNvPr id="386" name="Google Shape;386;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https://www.aacap.org/AACAP/Families_and_Youth/Facts_for_Families/FFF-Guide/The-Teen-Brain-Behavior-Problem-Solving-and-Decision-Making-095.aspx</a:t>
            </a:r>
            <a:endParaRPr/>
          </a:p>
          <a:p>
            <a:pPr marL="457200" lvl="0" indent="-342900" algn="l" rtl="0">
              <a:spcBef>
                <a:spcPts val="0"/>
              </a:spcBef>
              <a:spcAft>
                <a:spcPts val="0"/>
              </a:spcAft>
              <a:buSzPts val="1800"/>
              <a:buChar char="●"/>
            </a:pPr>
            <a:r>
              <a:rPr lang="en" u="sng">
                <a:solidFill>
                  <a:schemeClr val="hlink"/>
                </a:solidFill>
                <a:hlinkClick r:id="rId4"/>
              </a:rPr>
              <a:t>https://www.stanfordchildrens.org/en/topic/default?id=understanding-the-teen-brain-1-3051</a:t>
            </a:r>
            <a:endParaRPr/>
          </a:p>
          <a:p>
            <a:pPr marL="457200" lvl="0" indent="-342900" algn="l" rtl="0">
              <a:spcBef>
                <a:spcPts val="0"/>
              </a:spcBef>
              <a:spcAft>
                <a:spcPts val="0"/>
              </a:spcAft>
              <a:buSzPts val="1800"/>
              <a:buChar char="●"/>
            </a:pPr>
            <a:r>
              <a:rPr lang="en" u="sng">
                <a:solidFill>
                  <a:schemeClr val="hlink"/>
                </a:solidFill>
                <a:hlinkClick r:id="rId5"/>
              </a:rPr>
              <a:t>https://www.urmc.rochester.edu/encyclopedia/content.aspx?ContentTypeID=1&amp;ContentID=3051</a:t>
            </a:r>
            <a:endParaRPr/>
          </a:p>
          <a:p>
            <a:pPr marL="457200" lvl="0" indent="-342900" algn="l" rtl="0">
              <a:spcBef>
                <a:spcPts val="0"/>
              </a:spcBef>
              <a:spcAft>
                <a:spcPts val="0"/>
              </a:spcAft>
              <a:buSzPts val="1800"/>
              <a:buChar char="●"/>
            </a:pPr>
            <a:r>
              <a:rPr lang="en" u="sng">
                <a:solidFill>
                  <a:schemeClr val="hlink"/>
                </a:solidFill>
                <a:hlinkClick r:id="rId6"/>
              </a:rPr>
              <a:t>https://www.healthychildren.org/English/ages-stages/teen/Pages/Whats-Going-On-in-the-Teenage-Brain.aspx</a:t>
            </a:r>
            <a:endParaRPr/>
          </a:p>
          <a:p>
            <a:pPr marL="457200" lvl="0" indent="-342900" algn="l" rtl="0">
              <a:spcBef>
                <a:spcPts val="0"/>
              </a:spcBef>
              <a:spcAft>
                <a:spcPts val="0"/>
              </a:spcAft>
              <a:buSzPts val="1800"/>
              <a:buChar char="●"/>
            </a:pPr>
            <a:r>
              <a:rPr lang="en" u="sng">
                <a:solidFill>
                  <a:schemeClr val="hlink"/>
                </a:solidFill>
                <a:hlinkClick r:id="rId7"/>
              </a:rPr>
              <a:t>https://raisingchildren.net.au/pre-teens/development/understanding-your-pre-teen/brain-development-teens</a:t>
            </a:r>
            <a:r>
              <a:rPr lang="en"/>
              <a:t> </a:t>
            </a:r>
            <a:endParaRPr/>
          </a:p>
          <a:p>
            <a:pPr marL="457200" lvl="0" indent="-342900" algn="l" rtl="0">
              <a:spcBef>
                <a:spcPts val="0"/>
              </a:spcBef>
              <a:spcAft>
                <a:spcPts val="0"/>
              </a:spcAft>
              <a:buSzPts val="1800"/>
              <a:buChar char="●"/>
            </a:pPr>
            <a:r>
              <a:rPr lang="en" u="sng">
                <a:solidFill>
                  <a:schemeClr val="hlink"/>
                </a:solidFill>
                <a:hlinkClick r:id="rId8"/>
              </a:rPr>
              <a:t>https://www.sciencenewsforstudents.org/article/teenage-brain</a:t>
            </a:r>
            <a:r>
              <a:rPr lang="en"/>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92" name="Google Shape;392;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https://www.livescience.com/54605-why-are-babies-helpless.html</a:t>
            </a:r>
            <a:endParaRPr/>
          </a:p>
          <a:p>
            <a:pPr marL="0" lvl="0" indent="0" algn="l" rtl="0">
              <a:spcBef>
                <a:spcPts val="1600"/>
              </a:spcBef>
              <a:spcAft>
                <a:spcPts val="0"/>
              </a:spcAft>
              <a:buNone/>
            </a:pPr>
            <a:r>
              <a:rPr lang="en" u="sng">
                <a:solidFill>
                  <a:schemeClr val="hlink"/>
                </a:solidFill>
                <a:hlinkClick r:id="rId4"/>
              </a:rPr>
              <a:t>http://headsup.scholastic.com/sites/default/files/NIDA6-INS4_Stu_Mag.pdf</a:t>
            </a:r>
            <a:endParaRPr/>
          </a:p>
          <a:p>
            <a:pPr marL="0" lvl="0" indent="0" algn="l" rtl="0">
              <a:spcBef>
                <a:spcPts val="1600"/>
              </a:spcBef>
              <a:spcAft>
                <a:spcPts val="0"/>
              </a:spcAft>
              <a:buNone/>
            </a:pPr>
            <a:r>
              <a:rPr lang="en" u="sng">
                <a:solidFill>
                  <a:schemeClr val="hlink"/>
                </a:solidFill>
                <a:hlinkClick r:id="rId5"/>
              </a:rPr>
              <a:t>https://kidshealth.org/en/teens/brain-nervous-system.html?WT.ac=ctg#catbody-basics</a:t>
            </a:r>
            <a:r>
              <a:rPr lang="en"/>
              <a:t>   </a:t>
            </a:r>
            <a:endParaRPr/>
          </a:p>
          <a:p>
            <a:pPr marL="0" lvl="0" indent="0" algn="l" rtl="0">
              <a:spcBef>
                <a:spcPts val="1600"/>
              </a:spcBef>
              <a:spcAft>
                <a:spcPts val="0"/>
              </a:spcAft>
              <a:buNone/>
            </a:pPr>
            <a:r>
              <a:rPr lang="en" u="sng">
                <a:solidFill>
                  <a:schemeClr val="hlink"/>
                </a:solidFill>
                <a:hlinkClick r:id="rId6"/>
              </a:rPr>
              <a:t>https://www.ncbi.nlm.nih.gov/books/NBK224102/</a:t>
            </a:r>
            <a:r>
              <a:rPr lang="en"/>
              <a:t> </a:t>
            </a:r>
            <a:endParaRPr/>
          </a:p>
          <a:p>
            <a:pPr marL="0" lvl="0" indent="0" algn="l" rtl="0">
              <a:spcBef>
                <a:spcPts val="1600"/>
              </a:spcBef>
              <a:spcAft>
                <a:spcPts val="0"/>
              </a:spcAft>
              <a:buNone/>
            </a:pPr>
            <a:r>
              <a:rPr lang="en" u="sng">
                <a:solidFill>
                  <a:schemeClr val="hlink"/>
                </a:solidFill>
                <a:hlinkClick r:id="rId7"/>
              </a:rPr>
              <a:t>https://www.drugabuse.gov/drug-topics/adolescent-brain</a:t>
            </a:r>
            <a:r>
              <a:rPr lang="en"/>
              <a:t> </a:t>
            </a:r>
            <a:endParaRPr/>
          </a:p>
          <a:p>
            <a:pPr marL="0" lvl="0" indent="0" algn="l" rtl="0">
              <a:spcBef>
                <a:spcPts val="1600"/>
              </a:spcBef>
              <a:spcAft>
                <a:spcPts val="1600"/>
              </a:spcAft>
              <a:buNone/>
            </a:pPr>
            <a:r>
              <a:rPr lang="en"/>
              <a:t>The ABCD Study: </a:t>
            </a:r>
            <a:r>
              <a:rPr lang="en" u="sng">
                <a:solidFill>
                  <a:schemeClr val="hlink"/>
                </a:solidFill>
                <a:hlinkClick r:id="rId8"/>
              </a:rPr>
              <a:t>https://www.icaf.org/ABCDStudy/</a:t>
            </a:r>
            <a:r>
              <a:rPr lang="en"/>
              <a:t> , </a:t>
            </a:r>
            <a:r>
              <a:rPr lang="en" u="sng">
                <a:solidFill>
                  <a:schemeClr val="hlink"/>
                </a:solidFill>
                <a:hlinkClick r:id="rId9"/>
              </a:rPr>
              <a:t>https://www.drugabuse.gov/drug-topics/adolescent-brain/longitudinal-study-adolescent-brain-cognitive-development-abcd-study</a:t>
            </a:r>
            <a:r>
              <a:rPr lang="en"/>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98" name="Google Shape;398;p60"/>
          <p:cNvSpPr txBox="1">
            <a:spLocks noGrp="1"/>
          </p:cNvSpPr>
          <p:nvPr>
            <p:ph type="body" idx="1"/>
          </p:nvPr>
        </p:nvSpPr>
        <p:spPr>
          <a:xfrm>
            <a:off x="129125" y="1152475"/>
            <a:ext cx="8898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NIH: </a:t>
            </a:r>
            <a:r>
              <a:rPr lang="en" sz="1400" u="sng">
                <a:solidFill>
                  <a:schemeClr val="hlink"/>
                </a:solidFill>
                <a:hlinkClick r:id="rId3"/>
              </a:rPr>
              <a:t>https://teens.drugabuse.gov/drug-facts/brain-and-addiction</a:t>
            </a:r>
            <a:endParaRPr sz="1400"/>
          </a:p>
          <a:p>
            <a:pPr marL="0" lvl="0" indent="0" algn="l" rtl="0">
              <a:spcBef>
                <a:spcPts val="1600"/>
              </a:spcBef>
              <a:spcAft>
                <a:spcPts val="0"/>
              </a:spcAft>
              <a:buNone/>
            </a:pPr>
            <a:r>
              <a:rPr lang="en" sz="1400"/>
              <a:t>DEA: </a:t>
            </a:r>
            <a:r>
              <a:rPr lang="en" sz="1400" u="sng">
                <a:solidFill>
                  <a:schemeClr val="hlink"/>
                </a:solidFill>
                <a:hlinkClick r:id="rId4"/>
              </a:rPr>
              <a:t>https://www.getsmartaboutdrugs.gov/consequences/how-drugs-alter-brain-development-and-affect-teens</a:t>
            </a:r>
            <a:endParaRPr sz="1400"/>
          </a:p>
          <a:p>
            <a:pPr marL="0" lvl="0" indent="0" algn="l" rtl="0">
              <a:spcBef>
                <a:spcPts val="1600"/>
              </a:spcBef>
              <a:spcAft>
                <a:spcPts val="0"/>
              </a:spcAft>
              <a:buNone/>
            </a:pPr>
            <a:r>
              <a:rPr lang="en" sz="1400" u="sng">
                <a:solidFill>
                  <a:schemeClr val="hlink"/>
                </a:solidFill>
                <a:hlinkClick r:id="rId5"/>
              </a:rPr>
              <a:t>https://www.turnbridge.com/news-events/latest-articles/drugs-and-brain-development</a:t>
            </a:r>
            <a:r>
              <a:rPr lang="en" sz="1400"/>
              <a:t>  </a:t>
            </a:r>
            <a:endParaRPr sz="1400"/>
          </a:p>
          <a:p>
            <a:pPr marL="0" lvl="0" indent="0" algn="l" rtl="0">
              <a:spcBef>
                <a:spcPts val="1600"/>
              </a:spcBef>
              <a:spcAft>
                <a:spcPts val="0"/>
              </a:spcAft>
              <a:buNone/>
            </a:pPr>
            <a:r>
              <a:rPr lang="en" sz="1400" u="sng">
                <a:solidFill>
                  <a:schemeClr val="hlink"/>
                </a:solidFill>
                <a:hlinkClick r:id="rId6"/>
              </a:rPr>
              <a:t>https://www.turnbridge.com/news-events/infographics/developing-adolescent-brain-its-vulnerability-substance-abuse-and-benefit</a:t>
            </a:r>
            <a:r>
              <a:rPr lang="en" sz="1400"/>
              <a:t> </a:t>
            </a:r>
            <a:endParaRPr sz="1400"/>
          </a:p>
          <a:p>
            <a:pPr marL="0" lvl="0" indent="0" algn="l" rtl="0">
              <a:spcBef>
                <a:spcPts val="1600"/>
              </a:spcBef>
              <a:spcAft>
                <a:spcPts val="0"/>
              </a:spcAft>
              <a:buNone/>
            </a:pPr>
            <a:r>
              <a:rPr lang="en" sz="1400"/>
              <a:t>CDC Adolescent Health Stats: </a:t>
            </a:r>
            <a:r>
              <a:rPr lang="en" sz="1400" u="sng">
                <a:solidFill>
                  <a:schemeClr val="hlink"/>
                </a:solidFill>
                <a:hlinkClick r:id="rId7"/>
              </a:rPr>
              <a:t>https://www.cdc.gov/nchs/fastats/adolescent-health.htm</a:t>
            </a:r>
            <a:r>
              <a:rPr lang="en" sz="1400"/>
              <a:t> </a:t>
            </a:r>
            <a:endParaRPr sz="1400"/>
          </a:p>
          <a:p>
            <a:pPr marL="0" lvl="0" indent="0" algn="l" rtl="0">
              <a:spcBef>
                <a:spcPts val="1600"/>
              </a:spcBef>
              <a:spcAft>
                <a:spcPts val="0"/>
              </a:spcAft>
              <a:buNone/>
            </a:pPr>
            <a:r>
              <a:rPr lang="en" sz="1400"/>
              <a:t>Pandey and Dwivedi study, </a:t>
            </a:r>
            <a:r>
              <a:rPr lang="en" sz="1400" i="1"/>
              <a:t>Neurobiology of Teen Suicide</a:t>
            </a:r>
            <a:r>
              <a:rPr lang="en" sz="1400"/>
              <a:t> (2012): </a:t>
            </a:r>
            <a:r>
              <a:rPr lang="en" sz="1400" u="sng">
                <a:solidFill>
                  <a:schemeClr val="hlink"/>
                </a:solidFill>
                <a:hlinkClick r:id="rId8"/>
              </a:rPr>
              <a:t>https://pubmed.ncbi.nlm.nih.gov/23035280/</a:t>
            </a:r>
            <a:r>
              <a:rPr lang="en" sz="1400"/>
              <a:t> </a:t>
            </a:r>
            <a:endParaRPr sz="1400"/>
          </a:p>
          <a:p>
            <a:pPr marL="0" lvl="0" indent="0" algn="l" rtl="0">
              <a:spcBef>
                <a:spcPts val="1600"/>
              </a:spcBef>
              <a:spcAft>
                <a:spcPts val="0"/>
              </a:spcAft>
              <a:buNone/>
            </a:pPr>
            <a:r>
              <a:rPr lang="en" sz="1400"/>
              <a:t>The Mayo Clinic, suicide and what to do if someone is suicidal: </a:t>
            </a:r>
            <a:r>
              <a:rPr lang="en" sz="1400" u="sng">
                <a:solidFill>
                  <a:schemeClr val="hlink"/>
                </a:solidFill>
                <a:hlinkClick r:id="rId9"/>
              </a:rPr>
              <a:t>https://www.mayoclinic.org/diseases-conditions/suicide/in-depth/suicide/art-20044707</a:t>
            </a:r>
            <a:r>
              <a:rPr lang="en" sz="1400"/>
              <a:t> </a:t>
            </a:r>
            <a:endParaRPr sz="1400"/>
          </a:p>
          <a:p>
            <a:pPr marL="0" lvl="0" indent="0" algn="l" rtl="0">
              <a:spcBef>
                <a:spcPts val="1600"/>
              </a:spcBef>
              <a:spcAft>
                <a:spcPts val="1600"/>
              </a:spcAft>
              <a:buNone/>
            </a:pPr>
            <a:endParaRPr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1"/>
          <p:cNvSpPr txBox="1">
            <a:spLocks noGrp="1"/>
          </p:cNvSpPr>
          <p:nvPr>
            <p:ph type="title"/>
          </p:nvPr>
        </p:nvSpPr>
        <p:spPr>
          <a:xfrm>
            <a:off x="311700" y="142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404" name="Google Shape;404;p61"/>
          <p:cNvSpPr txBox="1">
            <a:spLocks noGrp="1"/>
          </p:cNvSpPr>
          <p:nvPr>
            <p:ph type="body" idx="1"/>
          </p:nvPr>
        </p:nvSpPr>
        <p:spPr>
          <a:xfrm>
            <a:off x="69925" y="714725"/>
            <a:ext cx="907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National Association of School Psychologists: </a:t>
            </a:r>
            <a:r>
              <a:rPr lang="en" sz="12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https://www.nasponline.org/resources-and-publications/resources-and-podcasts/school-climate-safety-and-crisis/mental-health-resources/preventing-youth-suicide/save-a-friend-tips-for-teens-to-prevent-suicide</a:t>
            </a:r>
            <a:r>
              <a:rPr lang="en" sz="1200"/>
              <a:t> , </a:t>
            </a:r>
            <a:r>
              <a:rPr lang="en" sz="12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https://www.nasponline.org/resources-and-publications/resources-and-podcasts/school-climate-safety-and-crisis/mental-health-resources/preventing-youth-suicide/save-a-friend-tips-for-teens-to-prevent-suicide</a:t>
            </a:r>
            <a:r>
              <a:rPr lang="en" sz="1200"/>
              <a:t> , </a:t>
            </a:r>
            <a:r>
              <a:rPr lang="en" sz="12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https://www.nasponline.org/assets/Documents/Resources%20and%20Publications/Resources/Crisis/PrevetingYouthSuicide_TeenVersion_FINAL_ES-US.png</a:t>
            </a:r>
            <a:r>
              <a:rPr lang="en" sz="1200"/>
              <a:t> </a:t>
            </a:r>
            <a:endParaRPr sz="1200"/>
          </a:p>
          <a:p>
            <a:pPr marL="0" lvl="0" indent="0" algn="l" rtl="0">
              <a:spcBef>
                <a:spcPts val="1600"/>
              </a:spcBef>
              <a:spcAft>
                <a:spcPts val="0"/>
              </a:spcAft>
              <a:buClr>
                <a:schemeClr val="dk1"/>
              </a:buClr>
              <a:buSzPts val="1100"/>
              <a:buFont typeface="Arial"/>
              <a:buNone/>
            </a:pPr>
            <a:r>
              <a:rPr lang="en" sz="1200" u="sng">
                <a:solidFill>
                  <a:schemeClr val="hlink"/>
                </a:solidFill>
                <a:hlinkClick r:id="rId5"/>
              </a:rPr>
              <a:t>Teenmentalhealth.org</a:t>
            </a:r>
            <a:endParaRPr sz="1200"/>
          </a:p>
          <a:p>
            <a:pPr marL="0" lvl="0" indent="0" algn="l" rtl="0">
              <a:spcBef>
                <a:spcPts val="1600"/>
              </a:spcBef>
              <a:spcAft>
                <a:spcPts val="0"/>
              </a:spcAft>
              <a:buClr>
                <a:schemeClr val="dk1"/>
              </a:buClr>
              <a:buSzPts val="1100"/>
              <a:buFont typeface="Arial"/>
              <a:buNone/>
            </a:pPr>
            <a:r>
              <a:rPr lang="en" sz="1200" u="sng">
                <a:solidFill>
                  <a:schemeClr val="hlink"/>
                </a:solidFill>
                <a:hlinkClick r:id="rId5"/>
              </a:rPr>
              <a:t>Teenhealth.org</a:t>
            </a:r>
            <a:r>
              <a:rPr lang="en" sz="1200"/>
              <a:t> </a:t>
            </a:r>
            <a:endParaRPr sz="1200"/>
          </a:p>
          <a:p>
            <a:pPr marL="0" lvl="0" indent="0" algn="l" rtl="0">
              <a:spcBef>
                <a:spcPts val="1600"/>
              </a:spcBef>
              <a:spcAft>
                <a:spcPts val="0"/>
              </a:spcAft>
              <a:buClr>
                <a:schemeClr val="dk1"/>
              </a:buClr>
              <a:buSzPts val="1100"/>
              <a:buFont typeface="Arial"/>
              <a:buNone/>
            </a:pPr>
            <a:r>
              <a:rPr lang="en" sz="1200"/>
              <a:t>American Academy of Children and Adolescent Psychiatry: </a:t>
            </a:r>
            <a:r>
              <a:rPr lang="en" sz="1200" u="sng">
                <a:solidFill>
                  <a:schemeClr val="hlink"/>
                </a:solidFill>
                <a:hlinkClick r:id="rId6"/>
              </a:rPr>
              <a:t>https://www.aacap.org/AACAP/Families_and_Youth/Youth_Resources/Home.aspx?hkey=58aaf61e-36ea-4a84-9a4c-58b2a434c869</a:t>
            </a:r>
            <a:r>
              <a:rPr lang="en" sz="1200"/>
              <a:t> </a:t>
            </a:r>
            <a:endParaRPr sz="1200"/>
          </a:p>
          <a:p>
            <a:pPr marL="0" lvl="0" indent="0" algn="l" rtl="0">
              <a:spcBef>
                <a:spcPts val="1600"/>
              </a:spcBef>
              <a:spcAft>
                <a:spcPts val="0"/>
              </a:spcAft>
              <a:buClr>
                <a:schemeClr val="dk1"/>
              </a:buClr>
              <a:buSzPts val="1100"/>
              <a:buFont typeface="Arial"/>
              <a:buNone/>
            </a:pPr>
            <a:r>
              <a:rPr lang="en" sz="1200"/>
              <a:t>Ted Talk, The Mysterious Workings of the Adolescent Brain: </a:t>
            </a:r>
            <a:r>
              <a:rPr lang="en" sz="1200" u="sng">
                <a:solidFill>
                  <a:schemeClr val="hlink"/>
                </a:solidFill>
                <a:hlinkClick r:id="rId5"/>
              </a:rPr>
              <a:t>https://www.ted.com/talks/sarah_jayne_blakemore_the_mysterious_workings_of_the_adolescent_brain?language=en#t-9185</a:t>
            </a:r>
            <a:r>
              <a:rPr lang="en" sz="1200"/>
              <a:t> </a:t>
            </a:r>
            <a:endParaRPr sz="1200"/>
          </a:p>
          <a:p>
            <a:pPr marL="0" lvl="0" indent="0" algn="l" rtl="0">
              <a:spcBef>
                <a:spcPts val="1600"/>
              </a:spcBef>
              <a:spcAft>
                <a:spcPts val="0"/>
              </a:spcAft>
              <a:buClr>
                <a:schemeClr val="dk1"/>
              </a:buClr>
              <a:buSzPts val="1100"/>
              <a:buFont typeface="Arial"/>
              <a:buNone/>
            </a:pPr>
            <a:r>
              <a:rPr lang="en" sz="1400"/>
              <a:t>Ted Talk, A Map of the Brain: </a:t>
            </a:r>
            <a:r>
              <a:rPr lang="en" sz="1400" u="sng">
                <a:solidFill>
                  <a:schemeClr val="hlink"/>
                </a:solidFill>
                <a:hlinkClick r:id="rId7"/>
              </a:rPr>
              <a:t>https://www.ted.com/talks/allan_jones_a_map_of_the_brain#t-1618</a:t>
            </a:r>
            <a:r>
              <a:rPr lang="en" sz="1400"/>
              <a:t> </a:t>
            </a:r>
            <a:endParaRPr sz="1400"/>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2115763" y="43050"/>
            <a:ext cx="4912480"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0" y="841888"/>
            <a:ext cx="7451700" cy="2979300"/>
          </a:xfrm>
          <a:prstGeom prst="rect">
            <a:avLst/>
          </a:prstGeom>
        </p:spPr>
        <p:txBody>
          <a:bodyPr spcFirstLastPara="1" wrap="square" lIns="91425" tIns="91425" rIns="91425" bIns="91425" anchor="t" anchorCtr="0">
            <a:noAutofit/>
          </a:bodyPr>
          <a:lstStyle/>
          <a:p>
            <a:pPr marL="91440" lvl="1" indent="-101600" algn="l" rtl="0">
              <a:lnSpc>
                <a:spcPct val="100000"/>
              </a:lnSpc>
              <a:spcBef>
                <a:spcPts val="0"/>
              </a:spcBef>
              <a:spcAft>
                <a:spcPts val="0"/>
              </a:spcAft>
              <a:buClr>
                <a:srgbClr val="333333"/>
              </a:buClr>
              <a:buSzPts val="1600"/>
              <a:buChar char="◆"/>
            </a:pPr>
            <a:r>
              <a:rPr lang="en" sz="1600">
                <a:solidFill>
                  <a:srgbClr val="333333"/>
                </a:solidFill>
              </a:rPr>
              <a:t>Consider baby sea turtles hatching on the sand and then somehow finding their way to the ocean or newborn giraffes being able to walk on their own within hours of birth...</a:t>
            </a:r>
            <a:endParaRPr sz="1600">
              <a:solidFill>
                <a:srgbClr val="323232"/>
              </a:solidFill>
            </a:endParaRPr>
          </a:p>
          <a:p>
            <a:pPr marL="91440" lvl="1" indent="-101600" algn="l" rtl="0">
              <a:lnSpc>
                <a:spcPct val="100000"/>
              </a:lnSpc>
              <a:spcBef>
                <a:spcPts val="0"/>
              </a:spcBef>
              <a:spcAft>
                <a:spcPts val="0"/>
              </a:spcAft>
              <a:buClr>
                <a:srgbClr val="333333"/>
              </a:buClr>
              <a:buSzPts val="1600"/>
              <a:buChar char="◆"/>
            </a:pPr>
            <a:r>
              <a:rPr lang="en" sz="1600">
                <a:solidFill>
                  <a:srgbClr val="323232"/>
                </a:solidFill>
              </a:rPr>
              <a:t>It’s been stated that a human fetus would have to undergo a gestation period of 18 to 21 months instead of the usual 9 to be born at a neurological and cognitive development stage comparable to that of a newborn chimpanzee! </a:t>
            </a:r>
            <a:endParaRPr sz="1600">
              <a:solidFill>
                <a:srgbClr val="323232"/>
              </a:solidFill>
            </a:endParaRPr>
          </a:p>
          <a:p>
            <a:pPr marL="91440" lvl="1" indent="-101600" algn="l" rtl="0">
              <a:lnSpc>
                <a:spcPct val="100000"/>
              </a:lnSpc>
              <a:spcBef>
                <a:spcPts val="0"/>
              </a:spcBef>
              <a:spcAft>
                <a:spcPts val="0"/>
              </a:spcAft>
              <a:buClr>
                <a:srgbClr val="333333"/>
              </a:buClr>
              <a:buSzPts val="1600"/>
              <a:buChar char="◆"/>
            </a:pPr>
            <a:r>
              <a:rPr lang="en" sz="1600">
                <a:solidFill>
                  <a:srgbClr val="333333"/>
                </a:solidFill>
              </a:rPr>
              <a:t>Despite being born so helpless, humans eventually have the largest adult-sized brain. </a:t>
            </a:r>
            <a:endParaRPr sz="1600">
              <a:solidFill>
                <a:srgbClr val="333333"/>
              </a:solidFill>
            </a:endParaRPr>
          </a:p>
          <a:p>
            <a:pPr marL="91440" lvl="1" indent="-101600" algn="l" rtl="0">
              <a:lnSpc>
                <a:spcPct val="100000"/>
              </a:lnSpc>
              <a:spcBef>
                <a:spcPts val="0"/>
              </a:spcBef>
              <a:spcAft>
                <a:spcPts val="0"/>
              </a:spcAft>
              <a:buClr>
                <a:srgbClr val="333333"/>
              </a:buClr>
              <a:buSzPts val="1600"/>
              <a:buChar char="◆"/>
            </a:pPr>
            <a:r>
              <a:rPr lang="en" sz="1600">
                <a:solidFill>
                  <a:srgbClr val="333333"/>
                </a:solidFill>
              </a:rPr>
              <a:t>So, needing that extra time for our brains to develop is the trade-off for having highly developed brains capable of managing complex reasoning, communication and social skills, alongside the physical requirements and capabilities of our adult bodies. </a:t>
            </a:r>
            <a:endParaRPr sz="1600">
              <a:solidFill>
                <a:srgbClr val="333333"/>
              </a:solidFill>
            </a:endParaRPr>
          </a:p>
          <a:p>
            <a:pPr marL="0" lvl="0" indent="0" algn="l" rtl="0">
              <a:spcBef>
                <a:spcPts val="0"/>
              </a:spcBef>
              <a:spcAft>
                <a:spcPts val="0"/>
              </a:spcAft>
              <a:buNone/>
            </a:pPr>
            <a:endParaRPr sz="1850">
              <a:solidFill>
                <a:srgbClr val="333333"/>
              </a:solidFill>
              <a:highlight>
                <a:srgbClr val="FFFFFF"/>
              </a:highlight>
              <a:latin typeface="Times New Roman"/>
              <a:ea typeface="Times New Roman"/>
              <a:cs typeface="Times New Roman"/>
              <a:sym typeface="Times New Roman"/>
            </a:endParaRPr>
          </a:p>
        </p:txBody>
      </p:sp>
      <p:pic>
        <p:nvPicPr>
          <p:cNvPr id="90" name="Google Shape;90;p18"/>
          <p:cNvPicPr preferRelativeResize="0"/>
          <p:nvPr/>
        </p:nvPicPr>
        <p:blipFill>
          <a:blip r:embed="rId3">
            <a:alphaModFix/>
          </a:blip>
          <a:stretch>
            <a:fillRect/>
          </a:stretch>
        </p:blipFill>
        <p:spPr>
          <a:xfrm>
            <a:off x="1744425" y="3918850"/>
            <a:ext cx="1821350" cy="1212025"/>
          </a:xfrm>
          <a:prstGeom prst="rect">
            <a:avLst/>
          </a:prstGeom>
          <a:noFill/>
          <a:ln>
            <a:noFill/>
          </a:ln>
        </p:spPr>
      </p:pic>
      <p:pic>
        <p:nvPicPr>
          <p:cNvPr id="91" name="Google Shape;91;p18"/>
          <p:cNvPicPr preferRelativeResize="0"/>
          <p:nvPr/>
        </p:nvPicPr>
        <p:blipFill>
          <a:blip r:embed="rId4">
            <a:alphaModFix/>
          </a:blip>
          <a:stretch>
            <a:fillRect/>
          </a:stretch>
        </p:blipFill>
        <p:spPr>
          <a:xfrm>
            <a:off x="4183274" y="3998050"/>
            <a:ext cx="2148125" cy="1129500"/>
          </a:xfrm>
          <a:prstGeom prst="rect">
            <a:avLst/>
          </a:prstGeom>
          <a:noFill/>
          <a:ln>
            <a:noFill/>
          </a:ln>
        </p:spPr>
      </p:pic>
      <p:sp>
        <p:nvSpPr>
          <p:cNvPr id="92" name="Google Shape;92;p18"/>
          <p:cNvSpPr txBox="1"/>
          <p:nvPr/>
        </p:nvSpPr>
        <p:spPr>
          <a:xfrm>
            <a:off x="152400" y="-88000"/>
            <a:ext cx="6539700" cy="9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50" b="1" i="1">
                <a:solidFill>
                  <a:srgbClr val="1155CC"/>
                </a:solidFill>
                <a:latin typeface="Times New Roman"/>
                <a:ea typeface="Times New Roman"/>
                <a:cs typeface="Times New Roman"/>
                <a:sym typeface="Times New Roman"/>
              </a:rPr>
              <a:t>Did you know that humans are the only animals that are born completely helpless?</a:t>
            </a:r>
            <a:r>
              <a:rPr lang="en" sz="2350">
                <a:solidFill>
                  <a:srgbClr val="1155CC"/>
                </a:solidFill>
                <a:latin typeface="Times New Roman"/>
                <a:ea typeface="Times New Roman"/>
                <a:cs typeface="Times New Roman"/>
                <a:sym typeface="Times New Roman"/>
              </a:rPr>
              <a:t> </a:t>
            </a:r>
            <a:endParaRPr sz="1900">
              <a:solidFill>
                <a:srgbClr val="1155CC"/>
              </a:solidFill>
            </a:endParaRPr>
          </a:p>
        </p:txBody>
      </p:sp>
      <p:pic>
        <p:nvPicPr>
          <p:cNvPr id="93" name="Google Shape;93;p18"/>
          <p:cNvPicPr preferRelativeResize="0"/>
          <p:nvPr/>
        </p:nvPicPr>
        <p:blipFill>
          <a:blip r:embed="rId5">
            <a:alphaModFix/>
          </a:blip>
          <a:stretch>
            <a:fillRect/>
          </a:stretch>
        </p:blipFill>
        <p:spPr>
          <a:xfrm>
            <a:off x="6857750" y="3842975"/>
            <a:ext cx="2286250" cy="1284573"/>
          </a:xfrm>
          <a:prstGeom prst="rect">
            <a:avLst/>
          </a:prstGeom>
          <a:noFill/>
          <a:ln>
            <a:noFill/>
          </a:ln>
        </p:spPr>
      </p:pic>
      <p:pic>
        <p:nvPicPr>
          <p:cNvPr id="94" name="Google Shape;94;p18"/>
          <p:cNvPicPr preferRelativeResize="0"/>
          <p:nvPr/>
        </p:nvPicPr>
        <p:blipFill>
          <a:blip r:embed="rId6">
            <a:alphaModFix/>
          </a:blip>
          <a:stretch>
            <a:fillRect/>
          </a:stretch>
        </p:blipFill>
        <p:spPr>
          <a:xfrm>
            <a:off x="7380550" y="0"/>
            <a:ext cx="1763450" cy="176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FF00FF"/>
                </a:solidFill>
                <a:latin typeface="Georgia"/>
                <a:ea typeface="Georgia"/>
                <a:cs typeface="Georgia"/>
                <a:sym typeface="Georgia"/>
              </a:rPr>
              <a:t>Brain Development</a:t>
            </a:r>
            <a:endParaRPr sz="2900">
              <a:solidFill>
                <a:srgbClr val="FF00FF"/>
              </a:solidFill>
              <a:latin typeface="Georgia"/>
              <a:ea typeface="Georgia"/>
              <a:cs typeface="Georgia"/>
              <a:sym typeface="Georgia"/>
            </a:endParaRPr>
          </a:p>
        </p:txBody>
      </p:sp>
      <p:sp>
        <p:nvSpPr>
          <p:cNvPr id="100" name="Google Shape;100;p19"/>
          <p:cNvSpPr txBox="1">
            <a:spLocks noGrp="1"/>
          </p:cNvSpPr>
          <p:nvPr>
            <p:ph type="body" idx="1"/>
          </p:nvPr>
        </p:nvSpPr>
        <p:spPr>
          <a:xfrm>
            <a:off x="136500" y="922200"/>
            <a:ext cx="8631000" cy="43782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a:t>The teenage brain has been defined as </a:t>
            </a:r>
            <a:r>
              <a:rPr lang="en" b="1">
                <a:highlight>
                  <a:srgbClr val="FFFF00"/>
                </a:highlight>
              </a:rPr>
              <a:t>one’s brain between the onset of puberty until the time an individual becomes an independant, working member of society</a:t>
            </a:r>
            <a:endParaRPr b="1">
              <a:highlight>
                <a:srgbClr val="FFFF00"/>
              </a:highlight>
            </a:endParaRPr>
          </a:p>
          <a:p>
            <a:pPr marL="0" lvl="0" indent="0" algn="l" rtl="0">
              <a:spcBef>
                <a:spcPts val="1600"/>
              </a:spcBef>
              <a:spcAft>
                <a:spcPts val="0"/>
              </a:spcAft>
              <a:buNone/>
            </a:pPr>
            <a:r>
              <a:rPr lang="en"/>
              <a:t>Scientists used to believe that all of our brain development was completed by the end of early childhood but, with the use of MRI imaging we see that areas of the brain continue to grow in the teen years. </a:t>
            </a:r>
            <a:endParaRPr/>
          </a:p>
          <a:p>
            <a:pPr marL="0" lvl="0" indent="0" algn="l" rtl="0">
              <a:spcBef>
                <a:spcPts val="1600"/>
              </a:spcBef>
              <a:spcAft>
                <a:spcPts val="0"/>
              </a:spcAft>
              <a:buNone/>
            </a:pPr>
            <a:r>
              <a:rPr lang="en"/>
              <a:t>Scientists can see images of the GREY matter in the brain and specifically the synapses or connections between the GREY matter.  </a:t>
            </a:r>
            <a:endParaRPr/>
          </a:p>
          <a:p>
            <a:pPr marL="0" lvl="0" indent="0" algn="l" rtl="0">
              <a:spcBef>
                <a:spcPts val="1600"/>
              </a:spcBef>
              <a:spcAft>
                <a:spcPts val="0"/>
              </a:spcAft>
              <a:buNone/>
            </a:pPr>
            <a:r>
              <a:rPr lang="en"/>
              <a:t>The environment you live in and the stimulus that your brain is getting from the environment you live in can either STRENGTHEN the synapses or WEAKEN them</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FF00"/>
                </a:solidFill>
              </a:rPr>
              <a:t>How a teenage brain differs from an adult brain</a:t>
            </a:r>
            <a:endParaRPr>
              <a:solidFill>
                <a:srgbClr val="00FF00"/>
              </a:solidFill>
            </a:endParaRPr>
          </a:p>
        </p:txBody>
      </p:sp>
      <p:sp>
        <p:nvSpPr>
          <p:cNvPr id="106" name="Google Shape;106;p20"/>
          <p:cNvSpPr txBox="1">
            <a:spLocks noGrp="1"/>
          </p:cNvSpPr>
          <p:nvPr>
            <p:ph type="body" idx="1"/>
          </p:nvPr>
        </p:nvSpPr>
        <p:spPr>
          <a:xfrm>
            <a:off x="311700" y="923050"/>
            <a:ext cx="8520600" cy="37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area of the brain called the </a:t>
            </a:r>
            <a:r>
              <a:rPr lang="en" b="1">
                <a:solidFill>
                  <a:srgbClr val="FF0000"/>
                </a:solidFill>
              </a:rPr>
              <a:t>pre frontal cortex</a:t>
            </a:r>
            <a:r>
              <a:rPr lang="en"/>
              <a:t> is not yet fully formed in adolescents. This explains </a:t>
            </a:r>
            <a:r>
              <a:rPr lang="en" b="1">
                <a:solidFill>
                  <a:srgbClr val="1155CC"/>
                </a:solidFill>
              </a:rPr>
              <a:t>ALOT</a:t>
            </a:r>
            <a:r>
              <a:rPr lang="en"/>
              <a:t> about teen behavior!!!</a:t>
            </a:r>
            <a:endParaRPr/>
          </a:p>
          <a:p>
            <a:pPr marL="0" lvl="0" indent="0" algn="l" rtl="0">
              <a:spcBef>
                <a:spcPts val="1600"/>
              </a:spcBef>
              <a:spcAft>
                <a:spcPts val="0"/>
              </a:spcAft>
              <a:buNone/>
            </a:pPr>
            <a:r>
              <a:rPr lang="en"/>
              <a:t>This </a:t>
            </a:r>
            <a:r>
              <a:rPr lang="en" b="1">
                <a:solidFill>
                  <a:srgbClr val="FF0000"/>
                </a:solidFill>
                <a:highlight>
                  <a:srgbClr val="FFFFFF"/>
                </a:highlight>
              </a:rPr>
              <a:t>pre frontal cortex</a:t>
            </a:r>
            <a:r>
              <a:rPr lang="en"/>
              <a:t> allows humans to properly make decisions, it helps you determine how to act in certain social situations and controls your inhibitions in social situations.   Based on this knowledge we can see why teens are often look at as “risk takers” they may appear to be more moody, self conscience or embaress easily.  Most importantly a teenage brain doesn’t have the ability to reason out behaviors that may be too risky.  Teens often do thinks to impress their friends that older adults could reason as being too unsafe or socially inappropriate- </a:t>
            </a:r>
            <a:r>
              <a:rPr lang="en">
                <a:solidFill>
                  <a:srgbClr val="9900FF"/>
                </a:solidFill>
              </a:rPr>
              <a:t>ALL BECAUSE THEIR PRE FRONTAL CORTEX IS NOT YET FULLY FORMED</a:t>
            </a:r>
            <a:endParaRPr>
              <a:solidFill>
                <a:srgbClr val="9900FF"/>
              </a:solidFill>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2059600" y="53800"/>
            <a:ext cx="5611132" cy="50896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5951</Words>
  <Application>Microsoft Office PowerPoint</Application>
  <PresentationFormat>On-screen Show (16:9)</PresentationFormat>
  <Paragraphs>374</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Playfair Display</vt:lpstr>
      <vt:lpstr>Times New Roman</vt:lpstr>
      <vt:lpstr>Arial</vt:lpstr>
      <vt:lpstr>Lobster</vt:lpstr>
      <vt:lpstr>Georgia</vt:lpstr>
      <vt:lpstr>Simple Light</vt:lpstr>
      <vt:lpstr>The Teen Brain</vt:lpstr>
      <vt:lpstr>Brain Anatomy </vt:lpstr>
      <vt:lpstr>Different Lobes of the Brain</vt:lpstr>
      <vt:lpstr>There are 2 halves to your brain connected by the corpus callosum. While many areas of the brain are working together constantly, certain areas tend to take on the bulk to certain functions. </vt:lpstr>
      <vt:lpstr>PowerPoint Presentation</vt:lpstr>
      <vt:lpstr>Consider baby sea turtles hatching on the sand and then somehow finding their way to the ocean or newborn giraffes being able to walk on their own within hours of birth... It’s been stated that a human fetus would have to undergo a gestation period of 18 to 21 months instead of the usual 9 to be born at a neurological and cognitive development stage comparable to that of a newborn chimpanzee!  Despite being born so helpless, humans eventually have the largest adult-sized brain.  So, needing that extra time for our brains to develop is the trade-off for having highly developed brains capable of managing complex reasoning, communication and social skills, alongside the physical requirements and capabilities of our adult bodies.  </vt:lpstr>
      <vt:lpstr>Brain Development</vt:lpstr>
      <vt:lpstr>How a teenage brain differs from an adult brain</vt:lpstr>
      <vt:lpstr>PowerPoint Presentation</vt:lpstr>
      <vt:lpstr>The Developing Brain</vt:lpstr>
      <vt:lpstr>7 Things to Know about the Teen Brain</vt:lpstr>
      <vt:lpstr>7 Things to Know continued… </vt:lpstr>
      <vt:lpstr>PowerPoint Presentation</vt:lpstr>
      <vt:lpstr>Are there differences between male and female brains?  Maybe? But does it really matter?    </vt:lpstr>
      <vt:lpstr>Difference between male and female brains? </vt:lpstr>
      <vt:lpstr>Neurosexism </vt:lpstr>
      <vt:lpstr>Factors that can enhance your cognitive maturity</vt:lpstr>
      <vt:lpstr>Alcohol &amp; Drug Use and Abuse </vt:lpstr>
      <vt:lpstr>Heightened Risks for Teens</vt:lpstr>
      <vt:lpstr>Long-term risks….. </vt:lpstr>
      <vt:lpstr>PowerPoint Presentation</vt:lpstr>
      <vt:lpstr>Teen Mental Health</vt:lpstr>
      <vt:lpstr>Teens and Suicide Risk </vt:lpstr>
      <vt:lpstr>Suicide Warning Signs </vt:lpstr>
      <vt:lpstr>PowerPoint Presentation</vt:lpstr>
      <vt:lpstr>What can I do if I am worried about my friend or loved one?  </vt:lpstr>
      <vt:lpstr>How To Help  </vt:lpstr>
      <vt:lpstr>PowerPoint Presentation</vt:lpstr>
      <vt:lpstr>How To Get Help</vt:lpstr>
      <vt:lpstr>In an Emergency:</vt:lpstr>
      <vt:lpstr>Concussions </vt:lpstr>
      <vt:lpstr>PowerPoint Presentation</vt:lpstr>
      <vt:lpstr>Concussions and Teens</vt:lpstr>
      <vt:lpstr>Concussion and Teens</vt:lpstr>
      <vt:lpstr>Strategies to Improve Recovery &amp; Concussion Outcomes</vt:lpstr>
      <vt:lpstr>Migraines </vt:lpstr>
      <vt:lpstr>Tips to Prevent &amp; Treat Headaches and Migraines</vt:lpstr>
      <vt:lpstr>Additional Migraine Tips</vt:lpstr>
      <vt:lpstr>Teens, Problem-Solving, and Decision-Making </vt:lpstr>
      <vt:lpstr>Decision-Making - A Lesson from Alice in Wonderland </vt:lpstr>
      <vt:lpstr>Decision-Making and Problem-Solving</vt:lpstr>
      <vt:lpstr>PowerPoint Presentation</vt:lpstr>
      <vt:lpstr>Problems-Ideas-Plan (PIP): A Creative Problem-Solving Model </vt:lpstr>
      <vt:lpstr>Additional Tips for Good Decision-Making</vt:lpstr>
      <vt:lpstr>Decision-Making Skills Resources </vt:lpstr>
      <vt:lpstr>References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Teen Brain</dc:title>
  <dc:creator>Bridget Veale</dc:creator>
  <cp:lastModifiedBy>Bridget Veale</cp:lastModifiedBy>
  <cp:revision>1</cp:revision>
  <dcterms:modified xsi:type="dcterms:W3CDTF">2020-11-04T16:08:12Z</dcterms:modified>
</cp:coreProperties>
</file>