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PT Sans Narrow" panose="020B0604020202020204" charset="0"/>
      <p:regular r:id="rId26"/>
      <p:bold r:id="rId27"/>
    </p:embeddedFont>
    <p:embeddedFont>
      <p:font typeface="Open Sans" panose="020B0604020202020204" charset="0"/>
      <p:regular r:id="rId28"/>
      <p:bold r:id="rId29"/>
      <p:italic r:id="rId30"/>
      <p:bold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8A977C-B205-41D6-A275-DE73CD63AF69}">
  <a:tblStyle styleId="{708A977C-B205-41D6-A275-DE73CD63AF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083be538a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083be538a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9c33e18f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9c33e18f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c33e18f8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9c33e18f8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9c33e18f8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9c33e18f8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c33e18f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c33e18f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c33e18f8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c33e18f8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c33e18f8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9c33e18f8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9c33e18f8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9c33e18f8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c33e18f8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c33e18f8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083be538a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a083be538a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083be538a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a083be538a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1ccc206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1ccc206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083be538a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a083be538a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a083be538a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a083be538a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9c33e18f8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9c33e18f8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083be538a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083be538a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083be538a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083be538a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083be538a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083be538a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83c7bca7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083c7bca7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083c7bca7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083c7bca7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083be538a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083be538a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083be538a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083be538a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upport.google.com/chromebook/answer/9145848?hl=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3" Type="http://schemas.openxmlformats.org/officeDocument/2006/relationships/hyperlink" Target="https://www.w3.org/WAI/meta/customize/" TargetMode="External"/><Relationship Id="rId7" Type="http://schemas.openxmlformats.org/officeDocument/2006/relationships/image" Target="../media/image52.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hyperlink" Target="https://www.howtogeek.com/288986/how-to-increase-the-size-of-text-on-a-chromeboo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4.jpg"/></Relationships>
</file>

<file path=ppt/slides/_rels/slide16.xml.rels><?xml version="1.0" encoding="UTF-8" standalone="yes"?>
<Relationships xmlns="http://schemas.openxmlformats.org/package/2006/relationships"><Relationship Id="rId3" Type="http://schemas.openxmlformats.org/officeDocument/2006/relationships/hyperlink" Target="https://www.reviewed.com/smartphones/features/10-apps-that-block-social-media-so-you-can-stay-focused-and-be-more-productiv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59.jp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yogacirclestudio.com/wp-content/uploads/2015/01/Chair-Yoga-.pdf" TargetMode="External"/><Relationship Id="rId5" Type="http://schemas.openxmlformats.org/officeDocument/2006/relationships/hyperlink" Target="https://www.verywellfit.com/chair-yoga-poses-3567189" TargetMode="Externa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screenagersmovie.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unicef.org/coronavirus/how-teenagers-can-protect-their-mental-health-during-coronavirus-covid-19" TargetMode="External"/><Relationship Id="rId4" Type="http://schemas.openxmlformats.org/officeDocument/2006/relationships/hyperlink" Target="https://www.internetmatters.org/resources/screen-time-tips-to-support-teen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aao.org/eye-health/tips-prevention/screen-use-kids" TargetMode="External"/><Relationship Id="rId3" Type="http://schemas.openxmlformats.org/officeDocument/2006/relationships/hyperlink" Target="https://hms.harvard.edu/news/screen-time-brain" TargetMode="External"/><Relationship Id="rId7" Type="http://schemas.openxmlformats.org/officeDocument/2006/relationships/hyperlink" Target="https://kidshealth.org/en/parents/screentime-teens.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healthmatters.nyp.org/what-does-too-much-screen-time-do-to-childrens-brains/" TargetMode="External"/><Relationship Id="rId5" Type="http://schemas.openxmlformats.org/officeDocument/2006/relationships/hyperlink" Target="https://www.hazeldenbettyford.org/articles/fcd/teen-technology-addiction" TargetMode="External"/><Relationship Id="rId10" Type="http://schemas.openxmlformats.org/officeDocument/2006/relationships/hyperlink" Target="https://www.childrenandscreens.com/media/press-releases/12-tips-from-the-experts-for-parenting-teens-on-screens-during-covid-19/" TargetMode="External"/><Relationship Id="rId4" Type="http://schemas.openxmlformats.org/officeDocument/2006/relationships/hyperlink" Target="https://www.nimh.nih.gov/health/publications/the-teen-brain-7-things-to-know/index.shtml" TargetMode="External"/><Relationship Id="rId9" Type="http://schemas.openxmlformats.org/officeDocument/2006/relationships/hyperlink" Target="https://www.harvardpilgrim.org/hapiguide/how-to-handle-screen-time-during-the-covid-19-pandemic/"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acap.org/App_Themes/AACAP/Docs/resource_libraries/covid-19/Screen-Time-During-COVID.pdf" TargetMode="External"/><Relationship Id="rId7" Type="http://schemas.openxmlformats.org/officeDocument/2006/relationships/hyperlink" Target="https://www.sciencedirect.com/science/article/pii/S2211335518301827"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hopkinsallchildrens.org/Patients-Families/Health-Library/HealthDocNew/Screen-Time-Guidelines-for-Teens" TargetMode="External"/><Relationship Id="rId5" Type="http://schemas.openxmlformats.org/officeDocument/2006/relationships/hyperlink" Target="https://greatergood.berkeley.edu/article/item/is_screen_time_toxic_for_teenagers" TargetMode="External"/><Relationship Id="rId4" Type="http://schemas.openxmlformats.org/officeDocument/2006/relationships/hyperlink" Target="https://parentandteen.com/teens-and-screen-time-the-latest-research/#:~:text=Here%20are%20some%20of%20the,YouTube%20and%20Twit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notesSlide" Target="../notesSlides/notesSlide5.xml"/><Relationship Id="rId16" Type="http://schemas.openxmlformats.org/officeDocument/2006/relationships/image" Target="../media/image21.jpg"/><Relationship Id="rId20" Type="http://schemas.openxmlformats.org/officeDocument/2006/relationships/image" Target="../media/image25.jpg"/><Relationship Id="rId29" Type="http://schemas.openxmlformats.org/officeDocument/2006/relationships/image" Target="../media/image34.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32" Type="http://schemas.openxmlformats.org/officeDocument/2006/relationships/image" Target="../media/image37.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png"/><Relationship Id="rId28" Type="http://schemas.openxmlformats.org/officeDocument/2006/relationships/image" Target="../media/image33.jpg"/><Relationship Id="rId10" Type="http://schemas.openxmlformats.org/officeDocument/2006/relationships/image" Target="../media/image15.jpg"/><Relationship Id="rId19" Type="http://schemas.openxmlformats.org/officeDocument/2006/relationships/image" Target="../media/image24.jpg"/><Relationship Id="rId31" Type="http://schemas.openxmlformats.org/officeDocument/2006/relationships/image" Target="../media/image36.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 Id="rId30" Type="http://schemas.openxmlformats.org/officeDocument/2006/relationships/image" Target="../media/image35.jp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www.digitalinformationworld.com/2019/02/too-much-screen-time-affects-our-bodies-and-brain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qz.com/523746/a-photographer-edits-out-our-smartphones-to-show-our-strange-and-lonely-new-world/" TargetMode="External"/><Relationship Id="rId7"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285750" y="0"/>
            <a:ext cx="8572500" cy="97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Teens &amp; Screens</a:t>
            </a:r>
            <a:endParaRPr/>
          </a:p>
        </p:txBody>
      </p:sp>
      <p:sp>
        <p:nvSpPr>
          <p:cNvPr id="67" name="Google Shape;67;p13"/>
          <p:cNvSpPr txBox="1">
            <a:spLocks noGrp="1"/>
          </p:cNvSpPr>
          <p:nvPr>
            <p:ph type="subTitle" idx="1"/>
          </p:nvPr>
        </p:nvSpPr>
        <p:spPr>
          <a:xfrm>
            <a:off x="2444250" y="1590675"/>
            <a:ext cx="4255500" cy="69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0000FF"/>
                </a:solidFill>
                <a:latin typeface="PT Sans Narrow"/>
                <a:ea typeface="PT Sans Narrow"/>
                <a:cs typeface="PT Sans Narrow"/>
                <a:sym typeface="PT Sans Narrow"/>
              </a:rPr>
              <a:t>Healthy Habits for Managing Increased Screen Time</a:t>
            </a:r>
            <a:endParaRPr sz="1000"/>
          </a:p>
        </p:txBody>
      </p:sp>
      <p:pic>
        <p:nvPicPr>
          <p:cNvPr id="68" name="Google Shape;68;p13"/>
          <p:cNvPicPr preferRelativeResize="0"/>
          <p:nvPr/>
        </p:nvPicPr>
        <p:blipFill>
          <a:blip r:embed="rId3">
            <a:alphaModFix/>
          </a:blip>
          <a:stretch>
            <a:fillRect/>
          </a:stretch>
        </p:blipFill>
        <p:spPr>
          <a:xfrm>
            <a:off x="167900" y="2571750"/>
            <a:ext cx="2052600" cy="2052600"/>
          </a:xfrm>
          <a:prstGeom prst="rect">
            <a:avLst/>
          </a:prstGeom>
          <a:noFill/>
          <a:ln>
            <a:noFill/>
          </a:ln>
        </p:spPr>
      </p:pic>
      <p:pic>
        <p:nvPicPr>
          <p:cNvPr id="69" name="Google Shape;69;p13"/>
          <p:cNvPicPr preferRelativeResize="0"/>
          <p:nvPr/>
        </p:nvPicPr>
        <p:blipFill>
          <a:blip r:embed="rId4">
            <a:alphaModFix/>
          </a:blip>
          <a:stretch>
            <a:fillRect/>
          </a:stretch>
        </p:blipFill>
        <p:spPr>
          <a:xfrm>
            <a:off x="7011600" y="2678900"/>
            <a:ext cx="2003825" cy="2003825"/>
          </a:xfrm>
          <a:prstGeom prst="rect">
            <a:avLst/>
          </a:prstGeom>
          <a:noFill/>
          <a:ln>
            <a:noFill/>
          </a:ln>
        </p:spPr>
      </p:pic>
      <p:sp>
        <p:nvSpPr>
          <p:cNvPr id="2" name="TextBox 1"/>
          <p:cNvSpPr txBox="1"/>
          <p:nvPr/>
        </p:nvSpPr>
        <p:spPr>
          <a:xfrm>
            <a:off x="3723409" y="4313393"/>
            <a:ext cx="1697181" cy="738664"/>
          </a:xfrm>
          <a:prstGeom prst="rect">
            <a:avLst/>
          </a:prstGeom>
          <a:noFill/>
        </p:spPr>
        <p:txBody>
          <a:bodyPr wrap="square" rtlCol="0">
            <a:spAutoFit/>
          </a:bodyPr>
          <a:lstStyle/>
          <a:p>
            <a:r>
              <a:rPr lang="en-US" dirty="0" smtClean="0"/>
              <a:t>Bridget Veale, RN</a:t>
            </a:r>
          </a:p>
          <a:p>
            <a:r>
              <a:rPr lang="en-US" dirty="0" smtClean="0"/>
              <a:t>Mindy Wade, RN </a:t>
            </a:r>
          </a:p>
          <a:p>
            <a:r>
              <a:rPr lang="en-US" dirty="0" smtClean="0"/>
              <a:t>October 14, 2020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11700" y="222900"/>
            <a:ext cx="85206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STAY POSITIVE - WE’RE IN THIS TOGETHER</a:t>
            </a:r>
            <a:endParaRPr/>
          </a:p>
        </p:txBody>
      </p:sp>
      <p:sp>
        <p:nvSpPr>
          <p:cNvPr id="165" name="Google Shape;165;p22"/>
          <p:cNvSpPr txBox="1">
            <a:spLocks noGrp="1"/>
          </p:cNvSpPr>
          <p:nvPr>
            <p:ph type="body" idx="1"/>
          </p:nvPr>
        </p:nvSpPr>
        <p:spPr>
          <a:xfrm>
            <a:off x="165225" y="831600"/>
            <a:ext cx="8616000" cy="37083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300">
                <a:solidFill>
                  <a:srgbClr val="000000"/>
                </a:solidFill>
                <a:latin typeface="Arial"/>
                <a:ea typeface="Arial"/>
                <a:cs typeface="Arial"/>
                <a:sym typeface="Arial"/>
              </a:rPr>
              <a:t>The entire </a:t>
            </a:r>
            <a:r>
              <a:rPr lang="en" sz="1300">
                <a:solidFill>
                  <a:srgbClr val="2E75B6"/>
                </a:solidFill>
                <a:latin typeface="Arial"/>
                <a:ea typeface="Arial"/>
                <a:cs typeface="Arial"/>
                <a:sym typeface="Arial"/>
              </a:rPr>
              <a:t>Keefe</a:t>
            </a:r>
            <a:r>
              <a:rPr lang="en" sz="1300">
                <a:solidFill>
                  <a:srgbClr val="000000"/>
                </a:solidFill>
                <a:latin typeface="Arial"/>
                <a:ea typeface="Arial"/>
                <a:cs typeface="Arial"/>
                <a:sym typeface="Arial"/>
              </a:rPr>
              <a:t> </a:t>
            </a:r>
            <a:r>
              <a:rPr lang="en" sz="1300">
                <a:solidFill>
                  <a:srgbClr val="FFC000"/>
                </a:solidFill>
                <a:latin typeface="Arial"/>
                <a:ea typeface="Arial"/>
                <a:cs typeface="Arial"/>
                <a:sym typeface="Arial"/>
              </a:rPr>
              <a:t>Community</a:t>
            </a:r>
            <a:r>
              <a:rPr lang="en" sz="1300">
                <a:solidFill>
                  <a:srgbClr val="000000"/>
                </a:solidFill>
                <a:latin typeface="Arial"/>
                <a:ea typeface="Arial"/>
                <a:cs typeface="Arial"/>
                <a:sym typeface="Arial"/>
              </a:rPr>
              <a:t> is facing a transition period due to COVID-19 and remote learning.  Together we are all adapting to new ways of learning and interacting with our world. </a:t>
            </a:r>
            <a:endParaRPr sz="1300">
              <a:solidFill>
                <a:srgbClr val="000000"/>
              </a:solidFill>
              <a:latin typeface="Arial"/>
              <a:ea typeface="Arial"/>
              <a:cs typeface="Arial"/>
              <a:sym typeface="Arial"/>
            </a:endParaRPr>
          </a:p>
          <a:p>
            <a:pPr marL="0" lvl="0" indent="0" algn="l" rtl="0">
              <a:spcBef>
                <a:spcPts val="1200"/>
              </a:spcBef>
              <a:spcAft>
                <a:spcPts val="0"/>
              </a:spcAft>
              <a:buNone/>
            </a:pPr>
            <a:r>
              <a:rPr lang="en" sz="800">
                <a:solidFill>
                  <a:srgbClr val="000000"/>
                </a:solidFill>
                <a:latin typeface="Arial"/>
                <a:ea typeface="Arial"/>
                <a:cs typeface="Arial"/>
                <a:sym typeface="Arial"/>
              </a:rPr>
              <a:t>This new way of life creates new challenges.  </a:t>
            </a:r>
            <a:r>
              <a:rPr lang="en" sz="1200">
                <a:solidFill>
                  <a:srgbClr val="000000"/>
                </a:solidFill>
                <a:highlight>
                  <a:srgbClr val="FFFF00"/>
                </a:highlight>
                <a:latin typeface="Arial"/>
                <a:ea typeface="Arial"/>
                <a:cs typeface="Arial"/>
                <a:sym typeface="Arial"/>
              </a:rPr>
              <a:t>As school nurses we’d like to help you face those mental and physical challenges as a team.</a:t>
            </a:r>
            <a:endParaRPr sz="1200">
              <a:solidFill>
                <a:srgbClr val="000000"/>
              </a:solidFill>
              <a:highlight>
                <a:srgbClr val="FFFF00"/>
              </a:highlight>
              <a:latin typeface="Arial"/>
              <a:ea typeface="Arial"/>
              <a:cs typeface="Arial"/>
              <a:sym typeface="Arial"/>
            </a:endParaRPr>
          </a:p>
          <a:p>
            <a:pPr marL="0" lvl="0" indent="0" algn="l" rtl="0">
              <a:spcBef>
                <a:spcPts val="1200"/>
              </a:spcBef>
              <a:spcAft>
                <a:spcPts val="0"/>
              </a:spcAft>
              <a:buNone/>
            </a:pPr>
            <a:r>
              <a:rPr lang="en" sz="800">
                <a:solidFill>
                  <a:srgbClr val="000000"/>
                </a:solidFill>
                <a:latin typeface="Arial"/>
                <a:ea typeface="Arial"/>
                <a:cs typeface="Arial"/>
                <a:sym typeface="Arial"/>
              </a:rPr>
              <a:t>Let’s look at our new remote-learning lifestyles from the perspective of a school nurse and try to diagnosis common problems that we’re all facing. </a:t>
            </a:r>
            <a:endParaRPr sz="800">
              <a:solidFill>
                <a:srgbClr val="000000"/>
              </a:solidFill>
              <a:latin typeface="Arial"/>
              <a:ea typeface="Arial"/>
              <a:cs typeface="Arial"/>
              <a:sym typeface="Arial"/>
            </a:endParaRPr>
          </a:p>
          <a:p>
            <a:pPr marL="0" lvl="0" indent="0" algn="l" rtl="0">
              <a:spcBef>
                <a:spcPts val="1200"/>
              </a:spcBef>
              <a:spcAft>
                <a:spcPts val="0"/>
              </a:spcAft>
              <a:buNone/>
            </a:pPr>
            <a:r>
              <a:rPr lang="en" sz="1900">
                <a:solidFill>
                  <a:srgbClr val="FF0000"/>
                </a:solidFill>
                <a:latin typeface="Arial"/>
                <a:ea typeface="Arial"/>
                <a:cs typeface="Arial"/>
                <a:sym typeface="Arial"/>
              </a:rPr>
              <a:t>Problem #1 </a:t>
            </a:r>
            <a:r>
              <a:rPr lang="en" sz="1900">
                <a:solidFill>
                  <a:srgbClr val="000000"/>
                </a:solidFill>
                <a:latin typeface="Arial"/>
                <a:ea typeface="Arial"/>
                <a:cs typeface="Arial"/>
                <a:sym typeface="Arial"/>
              </a:rPr>
              <a:t>Sedentary Lifestyle</a:t>
            </a:r>
            <a:r>
              <a:rPr lang="en" sz="800">
                <a:solidFill>
                  <a:srgbClr val="000000"/>
                </a:solidFill>
                <a:latin typeface="Arial"/>
                <a:ea typeface="Arial"/>
                <a:cs typeface="Arial"/>
                <a:sym typeface="Arial"/>
              </a:rPr>
              <a:t> due to </a:t>
            </a:r>
            <a:r>
              <a:rPr lang="en" sz="800">
                <a:solidFill>
                  <a:srgbClr val="000000"/>
                </a:solidFill>
                <a:highlight>
                  <a:srgbClr val="FFFF00"/>
                </a:highlight>
                <a:latin typeface="Arial"/>
                <a:ea typeface="Arial"/>
                <a:cs typeface="Arial"/>
                <a:sym typeface="Arial"/>
              </a:rPr>
              <a:t>increased screen time</a:t>
            </a:r>
            <a:r>
              <a:rPr lang="en" sz="800">
                <a:solidFill>
                  <a:srgbClr val="000000"/>
                </a:solidFill>
                <a:latin typeface="Arial"/>
                <a:ea typeface="Arial"/>
                <a:cs typeface="Arial"/>
                <a:sym typeface="Arial"/>
              </a:rPr>
              <a:t> sitting in one place at home all day, decreased/ lack of after school sports.  </a:t>
            </a:r>
            <a:endParaRPr sz="800">
              <a:solidFill>
                <a:srgbClr val="000000"/>
              </a:solidFill>
              <a:latin typeface="Arial"/>
              <a:ea typeface="Arial"/>
              <a:cs typeface="Arial"/>
              <a:sym typeface="Arial"/>
            </a:endParaRPr>
          </a:p>
          <a:p>
            <a:pPr marL="0" lvl="0" indent="0" algn="l" rtl="0">
              <a:spcBef>
                <a:spcPts val="1200"/>
              </a:spcBef>
              <a:spcAft>
                <a:spcPts val="0"/>
              </a:spcAft>
              <a:buNone/>
            </a:pPr>
            <a:r>
              <a:rPr lang="en" sz="1900">
                <a:solidFill>
                  <a:srgbClr val="FF0000"/>
                </a:solidFill>
                <a:latin typeface="Arial"/>
                <a:ea typeface="Arial"/>
                <a:cs typeface="Arial"/>
                <a:sym typeface="Arial"/>
              </a:rPr>
              <a:t>Problem #2</a:t>
            </a:r>
            <a:r>
              <a:rPr lang="en" sz="2200">
                <a:solidFill>
                  <a:srgbClr val="000000"/>
                </a:solidFill>
                <a:latin typeface="Arial"/>
                <a:ea typeface="Arial"/>
                <a:cs typeface="Arial"/>
                <a:sym typeface="Arial"/>
              </a:rPr>
              <a:t> Headaches/Mental Fatigue/Eye Strain</a:t>
            </a:r>
            <a:r>
              <a:rPr lang="en" sz="1100">
                <a:solidFill>
                  <a:srgbClr val="000000"/>
                </a:solidFill>
                <a:latin typeface="Arial"/>
                <a:ea typeface="Arial"/>
                <a:cs typeface="Arial"/>
                <a:sym typeface="Arial"/>
              </a:rPr>
              <a:t> due to </a:t>
            </a:r>
            <a:r>
              <a:rPr lang="en" sz="1100">
                <a:solidFill>
                  <a:srgbClr val="000000"/>
                </a:solidFill>
                <a:highlight>
                  <a:srgbClr val="FFFF00"/>
                </a:highlight>
                <a:latin typeface="Arial"/>
                <a:ea typeface="Arial"/>
                <a:cs typeface="Arial"/>
                <a:sym typeface="Arial"/>
              </a:rPr>
              <a:t>increased screen time</a:t>
            </a:r>
            <a:r>
              <a:rPr lang="en" sz="1100">
                <a:solidFill>
                  <a:srgbClr val="000000"/>
                </a:solidFill>
                <a:latin typeface="Arial"/>
                <a:ea typeface="Arial"/>
                <a:cs typeface="Arial"/>
                <a:sym typeface="Arial"/>
              </a:rPr>
              <a:t>, forgetting to take brain breaks, using cell phones/video games to connect with friends even after learning remotely all day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900">
                <a:solidFill>
                  <a:srgbClr val="FF0000"/>
                </a:solidFill>
                <a:latin typeface="Arial"/>
                <a:ea typeface="Arial"/>
                <a:cs typeface="Arial"/>
                <a:sym typeface="Arial"/>
              </a:rPr>
              <a:t>Problem #3</a:t>
            </a:r>
            <a:r>
              <a:rPr lang="en" sz="2400">
                <a:solidFill>
                  <a:srgbClr val="FF0000"/>
                </a:solidFill>
                <a:latin typeface="Arial"/>
                <a:ea typeface="Arial"/>
                <a:cs typeface="Arial"/>
                <a:sym typeface="Arial"/>
              </a:rPr>
              <a:t> </a:t>
            </a:r>
            <a:r>
              <a:rPr lang="en" sz="2400">
                <a:solidFill>
                  <a:srgbClr val="000000"/>
                </a:solidFill>
                <a:latin typeface="Arial"/>
                <a:ea typeface="Arial"/>
                <a:cs typeface="Arial"/>
                <a:sym typeface="Arial"/>
              </a:rPr>
              <a:t>Anxiety/Mood Swings</a:t>
            </a:r>
            <a:r>
              <a:rPr lang="en" sz="1100">
                <a:solidFill>
                  <a:srgbClr val="000000"/>
                </a:solidFill>
                <a:latin typeface="Arial"/>
                <a:ea typeface="Arial"/>
                <a:cs typeface="Arial"/>
                <a:sym typeface="Arial"/>
              </a:rPr>
              <a:t> due to change in schedule, not seeing friends/socializing during lunch/sports</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 What are some ways you can tackle these problems/challenges?</a:t>
            </a:r>
            <a:endParaRPr sz="11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Simple Tips </a:t>
            </a:r>
            <a:endParaRPr/>
          </a:p>
        </p:txBody>
      </p:sp>
      <p:sp>
        <p:nvSpPr>
          <p:cNvPr id="171" name="Google Shape;171;p23"/>
          <p:cNvSpPr txBox="1">
            <a:spLocks noGrp="1"/>
          </p:cNvSpPr>
          <p:nvPr>
            <p:ph type="body" idx="1"/>
          </p:nvPr>
        </p:nvSpPr>
        <p:spPr>
          <a:xfrm>
            <a:off x="311700" y="1266325"/>
            <a:ext cx="8520600" cy="3673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20-20-20 Rule</a:t>
            </a:r>
            <a:endParaRPr/>
          </a:p>
          <a:p>
            <a:pPr marL="914400" lvl="1" indent="-317500" algn="l" rtl="0">
              <a:spcBef>
                <a:spcPts val="0"/>
              </a:spcBef>
              <a:spcAft>
                <a:spcPts val="0"/>
              </a:spcAft>
              <a:buSzPts val="1400"/>
              <a:buChar char="○"/>
            </a:pPr>
            <a:r>
              <a:rPr lang="en"/>
              <a:t>Take a break from your screen every 20 minutes by looking at something 20 feet away for 20 seconds</a:t>
            </a:r>
            <a:endParaRPr/>
          </a:p>
          <a:p>
            <a:pPr marL="914400" lvl="1" indent="-317500" algn="l" rtl="0">
              <a:spcBef>
                <a:spcPts val="0"/>
              </a:spcBef>
              <a:spcAft>
                <a:spcPts val="0"/>
              </a:spcAft>
              <a:buSzPts val="1400"/>
              <a:buChar char="○"/>
            </a:pPr>
            <a:r>
              <a:rPr lang="en"/>
              <a:t>You can set a reminder on your chromebook for vision breaks </a:t>
            </a:r>
            <a:endParaRPr/>
          </a:p>
          <a:p>
            <a:pPr marL="457200" lvl="0" indent="-342900" algn="l" rtl="0">
              <a:spcBef>
                <a:spcPts val="0"/>
              </a:spcBef>
              <a:spcAft>
                <a:spcPts val="0"/>
              </a:spcAft>
              <a:buSzPts val="1800"/>
              <a:buChar char="●"/>
            </a:pPr>
            <a:r>
              <a:rPr lang="en"/>
              <a:t>Distance Matters!</a:t>
            </a:r>
            <a:endParaRPr/>
          </a:p>
          <a:p>
            <a:pPr marL="914400" lvl="1" indent="-317500" algn="l" rtl="0">
              <a:spcBef>
                <a:spcPts val="0"/>
              </a:spcBef>
              <a:spcAft>
                <a:spcPts val="0"/>
              </a:spcAft>
              <a:buSzPts val="1400"/>
              <a:buChar char="○"/>
            </a:pPr>
            <a:r>
              <a:rPr lang="en" sz="1400"/>
              <a:t>Aim to sit about 25 inches from your computer	</a:t>
            </a:r>
            <a:endParaRPr sz="1400"/>
          </a:p>
          <a:p>
            <a:pPr marL="457200" lvl="0" indent="-342900" algn="l" rtl="0">
              <a:spcBef>
                <a:spcPts val="0"/>
              </a:spcBef>
              <a:spcAft>
                <a:spcPts val="0"/>
              </a:spcAft>
              <a:buSzPts val="1800"/>
              <a:buChar char="●"/>
            </a:pPr>
            <a:r>
              <a:rPr lang="en"/>
              <a:t>Adjust the screen brightness and contrast to match the light around you.	</a:t>
            </a:r>
            <a:endParaRPr/>
          </a:p>
          <a:p>
            <a:pPr marL="914400" lvl="1" indent="-317500" algn="l" rtl="0">
              <a:spcBef>
                <a:spcPts val="0"/>
              </a:spcBef>
              <a:spcAft>
                <a:spcPts val="0"/>
              </a:spcAft>
              <a:buSzPts val="1400"/>
              <a:buChar char="○"/>
            </a:pPr>
            <a:r>
              <a:rPr lang="en"/>
              <a:t>A screen that’s brighter than your surrounding light can increase eye strain.</a:t>
            </a:r>
            <a:endParaRPr/>
          </a:p>
          <a:p>
            <a:pPr marL="914400" lvl="1" indent="-317500" algn="l" rtl="0">
              <a:spcBef>
                <a:spcPts val="0"/>
              </a:spcBef>
              <a:spcAft>
                <a:spcPts val="0"/>
              </a:spcAft>
              <a:buSzPts val="1400"/>
              <a:buChar char="○"/>
            </a:pPr>
            <a:r>
              <a:rPr lang="en"/>
              <a:t>Try to reduce the brightness of your screen by 50%. </a:t>
            </a:r>
            <a:endParaRPr/>
          </a:p>
          <a:p>
            <a:pPr marL="457200" lvl="0" indent="-342900" algn="l" rtl="0">
              <a:spcBef>
                <a:spcPts val="0"/>
              </a:spcBef>
              <a:spcAft>
                <a:spcPts val="0"/>
              </a:spcAft>
              <a:buSzPts val="1800"/>
              <a:buChar char="●"/>
            </a:pPr>
            <a:r>
              <a:rPr lang="en"/>
              <a:t>Reduce the blue light setting on your computer. Opt for a warmer setting, like pink tones. </a:t>
            </a:r>
            <a:endParaRPr/>
          </a:p>
          <a:p>
            <a:pPr marL="457200" lvl="0" indent="-342900" algn="l" rtl="0">
              <a:spcBef>
                <a:spcPts val="0"/>
              </a:spcBef>
              <a:spcAft>
                <a:spcPts val="0"/>
              </a:spcAft>
              <a:buSzPts val="1800"/>
              <a:buChar char="●"/>
            </a:pPr>
            <a:r>
              <a:rPr lang="en"/>
              <a:t>Try blue-light blocking glasses which can help reduce eye strain. </a:t>
            </a:r>
            <a:endParaRPr/>
          </a:p>
          <a:p>
            <a:pPr marL="457200" lvl="0" indent="0" algn="l" rtl="0">
              <a:spcBef>
                <a:spcPts val="1600"/>
              </a:spcBef>
              <a:spcAft>
                <a:spcPts val="0"/>
              </a:spcAft>
              <a:buNone/>
            </a:pPr>
            <a:endParaRPr/>
          </a:p>
          <a:p>
            <a:pPr marL="0" lvl="0" indent="0" algn="l" rtl="0">
              <a:spcBef>
                <a:spcPts val="1600"/>
              </a:spcBef>
              <a:spcAft>
                <a:spcPts val="0"/>
              </a:spcAft>
              <a:buNone/>
            </a:pPr>
            <a:endParaRPr/>
          </a:p>
          <a:p>
            <a:pPr marL="914400" lvl="0" indent="0" algn="l" rtl="0">
              <a:spcBef>
                <a:spcPts val="1600"/>
              </a:spcBef>
              <a:spcAft>
                <a:spcPts val="0"/>
              </a:spcAft>
              <a:buNone/>
            </a:pPr>
            <a:endParaRPr/>
          </a:p>
          <a:p>
            <a:pPr marL="914400" lvl="0" indent="0" algn="l" rtl="0">
              <a:spcBef>
                <a:spcPts val="1600"/>
              </a:spcBef>
              <a:spcAft>
                <a:spcPts val="0"/>
              </a:spcAft>
              <a:buNone/>
            </a:pPr>
            <a:endParaRPr/>
          </a:p>
          <a:p>
            <a:pPr marL="91440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72" name="Google Shape;172;p23"/>
          <p:cNvPicPr preferRelativeResize="0"/>
          <p:nvPr/>
        </p:nvPicPr>
        <p:blipFill>
          <a:blip r:embed="rId3">
            <a:alphaModFix/>
          </a:blip>
          <a:stretch>
            <a:fillRect/>
          </a:stretch>
        </p:blipFill>
        <p:spPr>
          <a:xfrm>
            <a:off x="6729421" y="276225"/>
            <a:ext cx="1890700" cy="1242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311700" y="521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Adjust Blue Light Settings	</a:t>
            </a:r>
            <a:endParaRPr/>
          </a:p>
        </p:txBody>
      </p:sp>
      <p:sp>
        <p:nvSpPr>
          <p:cNvPr id="178" name="Google Shape;178;p24"/>
          <p:cNvSpPr txBox="1">
            <a:spLocks noGrp="1"/>
          </p:cNvSpPr>
          <p:nvPr>
            <p:ph type="body" idx="1"/>
          </p:nvPr>
        </p:nvSpPr>
        <p:spPr>
          <a:xfrm>
            <a:off x="311700" y="595325"/>
            <a:ext cx="8520600" cy="397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222222"/>
                </a:solidFill>
                <a:highlight>
                  <a:srgbClr val="FFFFFF"/>
                </a:highlight>
                <a:latin typeface="Roboto"/>
                <a:ea typeface="Roboto"/>
                <a:cs typeface="Roboto"/>
                <a:sym typeface="Roboto"/>
              </a:rPr>
              <a:t>On your chromebook in your Settings, you can turn on Night Light Mode and then adjust the amount of blue light being displayed.</a:t>
            </a:r>
            <a:endParaRPr sz="1400">
              <a:solidFill>
                <a:srgbClr val="222222"/>
              </a:solidFill>
              <a:highlight>
                <a:srgbClr val="FFFFFF"/>
              </a:highlight>
              <a:latin typeface="Roboto"/>
              <a:ea typeface="Roboto"/>
              <a:cs typeface="Roboto"/>
              <a:sym typeface="Roboto"/>
            </a:endParaRPr>
          </a:p>
          <a:p>
            <a:pPr marL="457200" lvl="0" indent="-317500" algn="l" rtl="0">
              <a:spcBef>
                <a:spcPts val="300"/>
              </a:spcBef>
              <a:spcAft>
                <a:spcPts val="0"/>
              </a:spcAft>
              <a:buClr>
                <a:srgbClr val="222222"/>
              </a:buClr>
              <a:buSzPts val="1400"/>
              <a:buFont typeface="Roboto"/>
              <a:buAutoNum type="arabicPeriod"/>
            </a:pPr>
            <a:r>
              <a:rPr lang="en" sz="1400">
                <a:solidFill>
                  <a:srgbClr val="222222"/>
                </a:solidFill>
                <a:highlight>
                  <a:srgbClr val="FFFFFF"/>
                </a:highlight>
                <a:latin typeface="Roboto"/>
                <a:ea typeface="Roboto"/>
                <a:cs typeface="Roboto"/>
                <a:sym typeface="Roboto"/>
              </a:rPr>
              <a:t>Open the Start Menu.</a:t>
            </a:r>
            <a:endParaRPr sz="1400">
              <a:solidFill>
                <a:srgbClr val="222222"/>
              </a:solidFill>
              <a:highlight>
                <a:srgbClr val="FFFFFF"/>
              </a:highlight>
              <a:latin typeface="Roboto"/>
              <a:ea typeface="Roboto"/>
              <a:cs typeface="Roboto"/>
              <a:sym typeface="Roboto"/>
            </a:endParaRPr>
          </a:p>
          <a:p>
            <a:pPr marL="457200" lvl="0" indent="-317500" algn="l" rtl="0">
              <a:spcBef>
                <a:spcPts val="0"/>
              </a:spcBef>
              <a:spcAft>
                <a:spcPts val="0"/>
              </a:spcAft>
              <a:buClr>
                <a:srgbClr val="222222"/>
              </a:buClr>
              <a:buSzPts val="1400"/>
              <a:buFont typeface="Roboto"/>
              <a:buAutoNum type="arabicPeriod"/>
            </a:pPr>
            <a:r>
              <a:rPr lang="en" sz="1400">
                <a:solidFill>
                  <a:srgbClr val="222222"/>
                </a:solidFill>
                <a:highlight>
                  <a:srgbClr val="FFFFFF"/>
                </a:highlight>
                <a:latin typeface="Roboto"/>
                <a:ea typeface="Roboto"/>
                <a:cs typeface="Roboto"/>
                <a:sym typeface="Roboto"/>
              </a:rPr>
              <a:t>Click the gear icon to bring up the Settings Menu.</a:t>
            </a:r>
            <a:endParaRPr sz="1400">
              <a:solidFill>
                <a:srgbClr val="222222"/>
              </a:solidFill>
              <a:highlight>
                <a:srgbClr val="FFFFFF"/>
              </a:highlight>
              <a:latin typeface="Roboto"/>
              <a:ea typeface="Roboto"/>
              <a:cs typeface="Roboto"/>
              <a:sym typeface="Roboto"/>
            </a:endParaRPr>
          </a:p>
          <a:p>
            <a:pPr marL="457200" lvl="0" indent="-317500" algn="l" rtl="0">
              <a:spcBef>
                <a:spcPts val="0"/>
              </a:spcBef>
              <a:spcAft>
                <a:spcPts val="0"/>
              </a:spcAft>
              <a:buClr>
                <a:srgbClr val="222222"/>
              </a:buClr>
              <a:buSzPts val="1400"/>
              <a:buFont typeface="Roboto"/>
              <a:buAutoNum type="arabicPeriod"/>
            </a:pPr>
            <a:r>
              <a:rPr lang="en" sz="1400">
                <a:solidFill>
                  <a:srgbClr val="222222"/>
                </a:solidFill>
                <a:highlight>
                  <a:srgbClr val="FFFFFF"/>
                </a:highlight>
                <a:latin typeface="Roboto"/>
                <a:ea typeface="Roboto"/>
                <a:cs typeface="Roboto"/>
                <a:sym typeface="Roboto"/>
              </a:rPr>
              <a:t>Choose System.</a:t>
            </a:r>
            <a:endParaRPr sz="1400">
              <a:solidFill>
                <a:srgbClr val="222222"/>
              </a:solidFill>
              <a:highlight>
                <a:srgbClr val="FFFFFF"/>
              </a:highlight>
              <a:latin typeface="Roboto"/>
              <a:ea typeface="Roboto"/>
              <a:cs typeface="Roboto"/>
              <a:sym typeface="Roboto"/>
            </a:endParaRPr>
          </a:p>
          <a:p>
            <a:pPr marL="457200" lvl="0" indent="-317500" algn="l" rtl="0">
              <a:spcBef>
                <a:spcPts val="0"/>
              </a:spcBef>
              <a:spcAft>
                <a:spcPts val="0"/>
              </a:spcAft>
              <a:buClr>
                <a:srgbClr val="222222"/>
              </a:buClr>
              <a:buSzPts val="1400"/>
              <a:buFont typeface="Roboto"/>
              <a:buAutoNum type="arabicPeriod"/>
            </a:pPr>
            <a:r>
              <a:rPr lang="en" sz="1400">
                <a:solidFill>
                  <a:srgbClr val="222222"/>
                </a:solidFill>
                <a:highlight>
                  <a:srgbClr val="FFFFFF"/>
                </a:highlight>
                <a:latin typeface="Roboto"/>
                <a:ea typeface="Roboto"/>
                <a:cs typeface="Roboto"/>
                <a:sym typeface="Roboto"/>
              </a:rPr>
              <a:t>Select Display.</a:t>
            </a:r>
            <a:endParaRPr sz="1400">
              <a:solidFill>
                <a:srgbClr val="222222"/>
              </a:solidFill>
              <a:highlight>
                <a:srgbClr val="FFFFFF"/>
              </a:highlight>
              <a:latin typeface="Roboto"/>
              <a:ea typeface="Roboto"/>
              <a:cs typeface="Roboto"/>
              <a:sym typeface="Roboto"/>
            </a:endParaRPr>
          </a:p>
          <a:p>
            <a:pPr marL="457200" lvl="0" indent="-317500" algn="l" rtl="0">
              <a:spcBef>
                <a:spcPts val="0"/>
              </a:spcBef>
              <a:spcAft>
                <a:spcPts val="0"/>
              </a:spcAft>
              <a:buClr>
                <a:srgbClr val="222222"/>
              </a:buClr>
              <a:buSzPts val="1400"/>
              <a:buFont typeface="Roboto"/>
              <a:buAutoNum type="arabicPeriod"/>
            </a:pPr>
            <a:r>
              <a:rPr lang="en" sz="1400">
                <a:solidFill>
                  <a:srgbClr val="222222"/>
                </a:solidFill>
                <a:highlight>
                  <a:srgbClr val="FFFFFF"/>
                </a:highlight>
                <a:latin typeface="Roboto"/>
                <a:ea typeface="Roboto"/>
                <a:cs typeface="Roboto"/>
                <a:sym typeface="Roboto"/>
              </a:rPr>
              <a:t>Toggle the Night </a:t>
            </a:r>
            <a:r>
              <a:rPr lang="en" sz="1400" b="1">
                <a:solidFill>
                  <a:srgbClr val="222222"/>
                </a:solidFill>
                <a:highlight>
                  <a:srgbClr val="FFFFFF"/>
                </a:highlight>
                <a:latin typeface="Roboto"/>
                <a:ea typeface="Roboto"/>
                <a:cs typeface="Roboto"/>
                <a:sym typeface="Roboto"/>
              </a:rPr>
              <a:t>light</a:t>
            </a:r>
            <a:r>
              <a:rPr lang="en" sz="1400">
                <a:solidFill>
                  <a:srgbClr val="222222"/>
                </a:solidFill>
                <a:highlight>
                  <a:srgbClr val="FFFFFF"/>
                </a:highlight>
                <a:latin typeface="Roboto"/>
                <a:ea typeface="Roboto"/>
                <a:cs typeface="Roboto"/>
                <a:sym typeface="Roboto"/>
              </a:rPr>
              <a:t> switch to On.</a:t>
            </a:r>
            <a:endParaRPr sz="1400">
              <a:solidFill>
                <a:srgbClr val="222222"/>
              </a:solidFill>
              <a:highlight>
                <a:srgbClr val="FFFFFF"/>
              </a:highlight>
              <a:latin typeface="Roboto"/>
              <a:ea typeface="Roboto"/>
              <a:cs typeface="Roboto"/>
              <a:sym typeface="Roboto"/>
            </a:endParaRPr>
          </a:p>
          <a:p>
            <a:pPr marL="457200" lvl="0" indent="-317500" algn="l" rtl="0">
              <a:spcBef>
                <a:spcPts val="0"/>
              </a:spcBef>
              <a:spcAft>
                <a:spcPts val="0"/>
              </a:spcAft>
              <a:buClr>
                <a:srgbClr val="222222"/>
              </a:buClr>
              <a:buSzPts val="1400"/>
              <a:buFont typeface="Roboto"/>
              <a:buAutoNum type="arabicPeriod"/>
            </a:pPr>
            <a:r>
              <a:rPr lang="en" sz="1400">
                <a:solidFill>
                  <a:srgbClr val="222222"/>
                </a:solidFill>
                <a:highlight>
                  <a:srgbClr val="FFFFFF"/>
                </a:highlight>
                <a:latin typeface="Roboto"/>
                <a:ea typeface="Roboto"/>
                <a:cs typeface="Roboto"/>
                <a:sym typeface="Roboto"/>
              </a:rPr>
              <a:t>Click Night </a:t>
            </a:r>
            <a:r>
              <a:rPr lang="en" sz="1400" b="1">
                <a:solidFill>
                  <a:srgbClr val="222222"/>
                </a:solidFill>
                <a:highlight>
                  <a:srgbClr val="FFFFFF"/>
                </a:highlight>
                <a:latin typeface="Roboto"/>
                <a:ea typeface="Roboto"/>
                <a:cs typeface="Roboto"/>
                <a:sym typeface="Roboto"/>
              </a:rPr>
              <a:t>light</a:t>
            </a:r>
            <a:r>
              <a:rPr lang="en" sz="1400">
                <a:solidFill>
                  <a:srgbClr val="222222"/>
                </a:solidFill>
                <a:highlight>
                  <a:srgbClr val="FFFFFF"/>
                </a:highlight>
                <a:latin typeface="Roboto"/>
                <a:ea typeface="Roboto"/>
                <a:cs typeface="Roboto"/>
                <a:sym typeface="Roboto"/>
              </a:rPr>
              <a:t> settings to adjust the level of </a:t>
            </a:r>
            <a:r>
              <a:rPr lang="en" sz="1400" b="1">
                <a:solidFill>
                  <a:srgbClr val="222222"/>
                </a:solidFill>
                <a:highlight>
                  <a:srgbClr val="FFFFFF"/>
                </a:highlight>
                <a:latin typeface="Roboto"/>
                <a:ea typeface="Roboto"/>
                <a:cs typeface="Roboto"/>
                <a:sym typeface="Roboto"/>
              </a:rPr>
              <a:t>blue</a:t>
            </a:r>
            <a:r>
              <a:rPr lang="en" sz="1400">
                <a:solidFill>
                  <a:srgbClr val="222222"/>
                </a:solidFill>
                <a:highlight>
                  <a:srgbClr val="FFFFFF"/>
                </a:highlight>
                <a:latin typeface="Roboto"/>
                <a:ea typeface="Roboto"/>
                <a:cs typeface="Roboto"/>
                <a:sym typeface="Roboto"/>
              </a:rPr>
              <a:t> displayed, or determine the time for Night </a:t>
            </a:r>
            <a:r>
              <a:rPr lang="en" sz="1400" b="1">
                <a:solidFill>
                  <a:srgbClr val="222222"/>
                </a:solidFill>
                <a:highlight>
                  <a:srgbClr val="FFFFFF"/>
                </a:highlight>
                <a:latin typeface="Roboto"/>
                <a:ea typeface="Roboto"/>
                <a:cs typeface="Roboto"/>
                <a:sym typeface="Roboto"/>
              </a:rPr>
              <a:t>Light</a:t>
            </a:r>
            <a:r>
              <a:rPr lang="en" sz="1400">
                <a:solidFill>
                  <a:srgbClr val="222222"/>
                </a:solidFill>
                <a:highlight>
                  <a:srgbClr val="FFFFFF"/>
                </a:highlight>
                <a:latin typeface="Roboto"/>
                <a:ea typeface="Roboto"/>
                <a:cs typeface="Roboto"/>
                <a:sym typeface="Roboto"/>
              </a:rPr>
              <a:t> to activate automatically.</a:t>
            </a:r>
            <a:endParaRPr sz="1400">
              <a:solidFill>
                <a:srgbClr val="222222"/>
              </a:solidFill>
              <a:highlight>
                <a:srgbClr val="FFFFFF"/>
              </a:highlight>
              <a:latin typeface="Roboto"/>
              <a:ea typeface="Roboto"/>
              <a:cs typeface="Roboto"/>
              <a:sym typeface="Roboto"/>
            </a:endParaRPr>
          </a:p>
          <a:p>
            <a:pPr marL="0" lvl="0" indent="0" algn="l" rtl="0">
              <a:spcBef>
                <a:spcPts val="300"/>
              </a:spcBef>
              <a:spcAft>
                <a:spcPts val="0"/>
              </a:spcAft>
              <a:buNone/>
            </a:pPr>
            <a:r>
              <a:rPr lang="en" sz="1200" u="sng">
                <a:solidFill>
                  <a:schemeClr val="hlink"/>
                </a:solidFill>
                <a:highlight>
                  <a:srgbClr val="FFFFFF"/>
                </a:highlight>
                <a:latin typeface="Roboto"/>
                <a:ea typeface="Roboto"/>
                <a:cs typeface="Roboto"/>
                <a:sym typeface="Roboto"/>
                <a:hlinkClick r:id="rId3"/>
              </a:rPr>
              <a:t>https://support.google.com/chromebook/answer/9145848?hl=en</a:t>
            </a:r>
            <a:endParaRPr sz="1200">
              <a:solidFill>
                <a:srgbClr val="222222"/>
              </a:solidFill>
              <a:highlight>
                <a:srgbClr val="FFFFFF"/>
              </a:highlight>
              <a:latin typeface="Roboto"/>
              <a:ea typeface="Roboto"/>
              <a:cs typeface="Roboto"/>
              <a:sym typeface="Roboto"/>
            </a:endParaRPr>
          </a:p>
          <a:p>
            <a:pPr marL="0" lvl="0" indent="0" algn="l" rtl="0">
              <a:spcBef>
                <a:spcPts val="300"/>
              </a:spcBef>
              <a:spcAft>
                <a:spcPts val="1600"/>
              </a:spcAft>
              <a:buNone/>
            </a:pPr>
            <a:endParaRPr/>
          </a:p>
        </p:txBody>
      </p:sp>
      <p:pic>
        <p:nvPicPr>
          <p:cNvPr id="179" name="Google Shape;179;p24"/>
          <p:cNvPicPr preferRelativeResize="0"/>
          <p:nvPr/>
        </p:nvPicPr>
        <p:blipFill>
          <a:blip r:embed="rId4">
            <a:alphaModFix/>
          </a:blip>
          <a:stretch>
            <a:fillRect/>
          </a:stretch>
        </p:blipFill>
        <p:spPr>
          <a:xfrm>
            <a:off x="311697" y="3340897"/>
            <a:ext cx="1830989" cy="1466250"/>
          </a:xfrm>
          <a:prstGeom prst="rect">
            <a:avLst/>
          </a:prstGeom>
          <a:noFill/>
          <a:ln>
            <a:noFill/>
          </a:ln>
        </p:spPr>
      </p:pic>
      <p:pic>
        <p:nvPicPr>
          <p:cNvPr id="180" name="Google Shape;180;p24"/>
          <p:cNvPicPr preferRelativeResize="0"/>
          <p:nvPr/>
        </p:nvPicPr>
        <p:blipFill>
          <a:blip r:embed="rId5">
            <a:alphaModFix/>
          </a:blip>
          <a:stretch>
            <a:fillRect/>
          </a:stretch>
        </p:blipFill>
        <p:spPr>
          <a:xfrm>
            <a:off x="5803350" y="3316775"/>
            <a:ext cx="3028950" cy="1514475"/>
          </a:xfrm>
          <a:prstGeom prst="rect">
            <a:avLst/>
          </a:prstGeom>
          <a:noFill/>
          <a:ln>
            <a:noFill/>
          </a:ln>
        </p:spPr>
      </p:pic>
      <p:pic>
        <p:nvPicPr>
          <p:cNvPr id="181" name="Google Shape;181;p24"/>
          <p:cNvPicPr preferRelativeResize="0"/>
          <p:nvPr/>
        </p:nvPicPr>
        <p:blipFill>
          <a:blip r:embed="rId6">
            <a:alphaModFix/>
          </a:blip>
          <a:stretch>
            <a:fillRect/>
          </a:stretch>
        </p:blipFill>
        <p:spPr>
          <a:xfrm>
            <a:off x="3500450" y="3340900"/>
            <a:ext cx="1163683" cy="146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311700" y="878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Adjust the Brightness</a:t>
            </a:r>
            <a:endParaRPr/>
          </a:p>
        </p:txBody>
      </p:sp>
      <p:pic>
        <p:nvPicPr>
          <p:cNvPr id="187" name="Google Shape;187;p25"/>
          <p:cNvPicPr preferRelativeResize="0"/>
          <p:nvPr/>
        </p:nvPicPr>
        <p:blipFill>
          <a:blip r:embed="rId3">
            <a:alphaModFix/>
          </a:blip>
          <a:stretch>
            <a:fillRect/>
          </a:stretch>
        </p:blipFill>
        <p:spPr>
          <a:xfrm>
            <a:off x="153800" y="738200"/>
            <a:ext cx="5397501" cy="4048126"/>
          </a:xfrm>
          <a:prstGeom prst="rect">
            <a:avLst/>
          </a:prstGeom>
          <a:noFill/>
          <a:ln>
            <a:noFill/>
          </a:ln>
        </p:spPr>
      </p:pic>
      <p:sp>
        <p:nvSpPr>
          <p:cNvPr id="188" name="Google Shape;188;p25"/>
          <p:cNvSpPr txBox="1"/>
          <p:nvPr/>
        </p:nvSpPr>
        <p:spPr>
          <a:xfrm>
            <a:off x="5762625" y="1190600"/>
            <a:ext cx="2940900" cy="12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Open Sans"/>
                <a:ea typeface="Open Sans"/>
                <a:cs typeface="Open Sans"/>
                <a:sym typeface="Open Sans"/>
              </a:rPr>
              <a:t>Adjust the brightness on your chromebook using the brightness keys.</a:t>
            </a:r>
            <a:endParaRPr sz="1800">
              <a:latin typeface="Open Sans"/>
              <a:ea typeface="Open Sans"/>
              <a:cs typeface="Open Sans"/>
              <a:sym typeface="Open Sans"/>
            </a:endParaRPr>
          </a:p>
        </p:txBody>
      </p:sp>
      <p:pic>
        <p:nvPicPr>
          <p:cNvPr id="189" name="Google Shape;189;p25"/>
          <p:cNvPicPr preferRelativeResize="0"/>
          <p:nvPr/>
        </p:nvPicPr>
        <p:blipFill>
          <a:blip r:embed="rId4">
            <a:alphaModFix/>
          </a:blip>
          <a:stretch>
            <a:fillRect/>
          </a:stretch>
        </p:blipFill>
        <p:spPr>
          <a:xfrm>
            <a:off x="6090125" y="3182325"/>
            <a:ext cx="2613400" cy="146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240275" y="759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Simple Tips</a:t>
            </a:r>
            <a:endParaRPr/>
          </a:p>
        </p:txBody>
      </p:sp>
      <p:sp>
        <p:nvSpPr>
          <p:cNvPr id="195" name="Google Shape;195;p26"/>
          <p:cNvSpPr txBox="1">
            <a:spLocks noGrp="1"/>
          </p:cNvSpPr>
          <p:nvPr>
            <p:ph type="body" idx="1"/>
          </p:nvPr>
        </p:nvSpPr>
        <p:spPr>
          <a:xfrm>
            <a:off x="173250" y="676975"/>
            <a:ext cx="8797500" cy="4258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b="1"/>
              <a:t>Modify text size and color</a:t>
            </a:r>
            <a:r>
              <a:rPr lang="en" sz="1700"/>
              <a:t> </a:t>
            </a:r>
            <a:endParaRPr sz="1400"/>
          </a:p>
          <a:p>
            <a:pPr marL="914400" lvl="1" indent="-311150" algn="l" rtl="0">
              <a:spcBef>
                <a:spcPts val="0"/>
              </a:spcBef>
              <a:spcAft>
                <a:spcPts val="0"/>
              </a:spcAft>
              <a:buSzPts val="1300"/>
              <a:buChar char="○"/>
            </a:pPr>
            <a:r>
              <a:rPr lang="en" sz="1300"/>
              <a:t>Text size should ideally be 3x the smallest text you can read. </a:t>
            </a:r>
            <a:endParaRPr sz="1300"/>
          </a:p>
          <a:p>
            <a:pPr marL="1371600" lvl="2" indent="-317500" algn="l" rtl="0">
              <a:spcBef>
                <a:spcPts val="0"/>
              </a:spcBef>
              <a:spcAft>
                <a:spcPts val="0"/>
              </a:spcAft>
              <a:buSzPts val="1400"/>
              <a:buChar char="■"/>
            </a:pPr>
            <a:r>
              <a:rPr lang="en"/>
              <a:t>(</a:t>
            </a:r>
            <a:r>
              <a:rPr lang="en" sz="10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https://www.w3.org/WAI/meta/customize/</a:t>
            </a:r>
            <a:endParaRPr/>
          </a:p>
          <a:p>
            <a:pPr marL="1371600" lvl="2" indent="-317500" algn="l" rtl="0">
              <a:spcBef>
                <a:spcPts val="0"/>
              </a:spcBef>
              <a:spcAft>
                <a:spcPts val="0"/>
              </a:spcAft>
              <a:buSzPts val="1400"/>
              <a:buChar char="■"/>
            </a:pPr>
            <a:r>
              <a:rPr lang="en" sz="1000"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https://www.howtogeek.com/288986/how-to-increase-the-size-of-text-on-a-chromebook/</a:t>
            </a:r>
            <a:r>
              <a:rPr lang="en" sz="1000"/>
              <a:t>)</a:t>
            </a:r>
            <a:endParaRPr sz="1000"/>
          </a:p>
          <a:p>
            <a:pPr marL="0" lvl="0" indent="0" algn="l" rtl="0">
              <a:spcBef>
                <a:spcPts val="1600"/>
              </a:spcBef>
              <a:spcAft>
                <a:spcPts val="0"/>
              </a:spcAft>
              <a:buNone/>
            </a:pPr>
            <a:r>
              <a:rPr lang="en" sz="1200"/>
              <a:t>On your Chromebook you can try the following: </a:t>
            </a:r>
            <a:endParaRPr sz="1200"/>
          </a:p>
          <a:p>
            <a:pPr marL="457200" lvl="0" indent="-311150" algn="l" rtl="0">
              <a:spcBef>
                <a:spcPts val="1600"/>
              </a:spcBef>
              <a:spcAft>
                <a:spcPts val="0"/>
              </a:spcAft>
              <a:buClr>
                <a:srgbClr val="222222"/>
              </a:buClr>
              <a:buSzPts val="1300"/>
              <a:buFont typeface="Arial"/>
              <a:buAutoNum type="arabicPeriod"/>
            </a:pPr>
            <a:r>
              <a:rPr lang="en" sz="1300">
                <a:solidFill>
                  <a:srgbClr val="222222"/>
                </a:solidFill>
                <a:highlight>
                  <a:srgbClr val="FFFFFF"/>
                </a:highlight>
                <a:latin typeface="Arial"/>
                <a:ea typeface="Arial"/>
                <a:cs typeface="Arial"/>
                <a:sym typeface="Arial"/>
              </a:rPr>
              <a:t>Once signed in on a Chromebook, select the bubble around the time and wifi connection, which will bring up a pop-up.</a:t>
            </a:r>
            <a:endParaRPr sz="1300">
              <a:solidFill>
                <a:srgbClr val="222222"/>
              </a:solidFill>
              <a:highlight>
                <a:srgbClr val="FFFFFF"/>
              </a:highlight>
              <a:latin typeface="Arial"/>
              <a:ea typeface="Arial"/>
              <a:cs typeface="Arial"/>
              <a:sym typeface="Arial"/>
            </a:endParaRPr>
          </a:p>
          <a:p>
            <a:pPr marL="457200" lvl="0" indent="-311150" algn="l" rtl="0">
              <a:spcBef>
                <a:spcPts val="0"/>
              </a:spcBef>
              <a:spcAft>
                <a:spcPts val="0"/>
              </a:spcAft>
              <a:buClr>
                <a:srgbClr val="222222"/>
              </a:buClr>
              <a:buSzPts val="1300"/>
              <a:buFont typeface="Arial"/>
              <a:buAutoNum type="arabicPeriod"/>
            </a:pPr>
            <a:r>
              <a:rPr lang="en" sz="1300">
                <a:solidFill>
                  <a:srgbClr val="222222"/>
                </a:solidFill>
                <a:highlight>
                  <a:srgbClr val="FFFFFF"/>
                </a:highlight>
                <a:latin typeface="Arial"/>
                <a:ea typeface="Arial"/>
                <a:cs typeface="Arial"/>
                <a:sym typeface="Arial"/>
              </a:rPr>
              <a:t>On the top right of the pop-up, select the Gear icon to open settings.</a:t>
            </a:r>
            <a:endParaRPr sz="1300">
              <a:solidFill>
                <a:srgbClr val="222222"/>
              </a:solidFill>
              <a:highlight>
                <a:srgbClr val="FFFFFF"/>
              </a:highlight>
              <a:latin typeface="Arial"/>
              <a:ea typeface="Arial"/>
              <a:cs typeface="Arial"/>
              <a:sym typeface="Arial"/>
            </a:endParaRPr>
          </a:p>
          <a:p>
            <a:pPr marL="457200" lvl="0" indent="-311150" algn="l" rtl="0">
              <a:spcBef>
                <a:spcPts val="0"/>
              </a:spcBef>
              <a:spcAft>
                <a:spcPts val="0"/>
              </a:spcAft>
              <a:buClr>
                <a:srgbClr val="222222"/>
              </a:buClr>
              <a:buSzPts val="1300"/>
              <a:buFont typeface="Arial"/>
              <a:buAutoNum type="arabicPeriod"/>
            </a:pPr>
            <a:r>
              <a:rPr lang="en" sz="1300">
                <a:solidFill>
                  <a:srgbClr val="222222"/>
                </a:solidFill>
                <a:highlight>
                  <a:srgbClr val="FFFFFF"/>
                </a:highlight>
                <a:latin typeface="Arial"/>
                <a:ea typeface="Arial"/>
                <a:cs typeface="Arial"/>
                <a:sym typeface="Arial"/>
              </a:rPr>
              <a:t>Select Device on the left side of the screen, followed by Display. </a:t>
            </a:r>
            <a:endParaRPr sz="1300">
              <a:solidFill>
                <a:srgbClr val="222222"/>
              </a:solidFill>
              <a:highlight>
                <a:srgbClr val="FFFFFF"/>
              </a:highlight>
              <a:latin typeface="Arial"/>
              <a:ea typeface="Arial"/>
              <a:cs typeface="Arial"/>
              <a:sym typeface="Arial"/>
            </a:endParaRPr>
          </a:p>
          <a:p>
            <a:pPr marL="457200" lvl="0" indent="-311150" algn="l" rtl="0">
              <a:spcBef>
                <a:spcPts val="0"/>
              </a:spcBef>
              <a:spcAft>
                <a:spcPts val="0"/>
              </a:spcAft>
              <a:buClr>
                <a:srgbClr val="222222"/>
              </a:buClr>
              <a:buSzPts val="1300"/>
              <a:buFont typeface="Arial"/>
              <a:buAutoNum type="arabicPeriod"/>
            </a:pPr>
            <a:r>
              <a:rPr lang="en" sz="1300">
                <a:solidFill>
                  <a:srgbClr val="222222"/>
                </a:solidFill>
                <a:highlight>
                  <a:srgbClr val="FFFFFF"/>
                </a:highlight>
                <a:latin typeface="Arial"/>
                <a:ea typeface="Arial"/>
                <a:cs typeface="Arial"/>
                <a:sym typeface="Arial"/>
              </a:rPr>
              <a:t>Here, the Display Size and Night Light can be edited to the user's preference.</a:t>
            </a:r>
            <a:endParaRPr sz="1300">
              <a:solidFill>
                <a:srgbClr val="222222"/>
              </a:solidFill>
              <a:highlight>
                <a:srgbClr val="FFFFFF"/>
              </a:highlight>
              <a:latin typeface="Arial"/>
              <a:ea typeface="Arial"/>
              <a:cs typeface="Arial"/>
              <a:sym typeface="Arial"/>
            </a:endParaRPr>
          </a:p>
          <a:p>
            <a:pPr marL="457200" lvl="0" indent="-311150" algn="l" rtl="0">
              <a:spcBef>
                <a:spcPts val="0"/>
              </a:spcBef>
              <a:spcAft>
                <a:spcPts val="0"/>
              </a:spcAft>
              <a:buClr>
                <a:srgbClr val="222222"/>
              </a:buClr>
              <a:buSzPts val="1300"/>
              <a:buFont typeface="Arial"/>
              <a:buAutoNum type="arabicPeriod"/>
            </a:pPr>
            <a:r>
              <a:rPr lang="en" sz="1300">
                <a:solidFill>
                  <a:srgbClr val="222222"/>
                </a:solidFill>
                <a:highlight>
                  <a:srgbClr val="FFFFFF"/>
                </a:highlight>
                <a:latin typeface="Arial"/>
                <a:ea typeface="Arial"/>
                <a:cs typeface="Arial"/>
                <a:sym typeface="Arial"/>
              </a:rPr>
              <a:t>To edit Font size, open Chrome and enter chrome://settings/appearance. There the Font size and Page Zoom can be edited.</a:t>
            </a:r>
            <a:endParaRPr sz="1300">
              <a:solidFill>
                <a:srgbClr val="222222"/>
              </a:solidFill>
              <a:highlight>
                <a:srgbClr val="FFFFFF"/>
              </a:highlight>
              <a:latin typeface="Arial"/>
              <a:ea typeface="Arial"/>
              <a:cs typeface="Arial"/>
              <a:sym typeface="Arial"/>
            </a:endParaRPr>
          </a:p>
          <a:p>
            <a:pPr marL="0" lvl="0" indent="0" algn="l" rtl="0">
              <a:spcBef>
                <a:spcPts val="1600"/>
              </a:spcBef>
              <a:spcAft>
                <a:spcPts val="0"/>
              </a:spcAft>
              <a:buNone/>
            </a:pPr>
            <a:endParaRPr sz="1000"/>
          </a:p>
          <a:p>
            <a:pPr marL="0" lvl="0" indent="0" algn="l" rtl="0">
              <a:spcBef>
                <a:spcPts val="1600"/>
              </a:spcBef>
              <a:spcAft>
                <a:spcPts val="0"/>
              </a:spcAft>
              <a:buNone/>
            </a:pPr>
            <a:r>
              <a:rPr lang="en" sz="1000"/>
              <a:t> </a:t>
            </a:r>
            <a:endParaRPr sz="1300"/>
          </a:p>
          <a:p>
            <a:pPr marL="0" lvl="0" indent="0" algn="l" rtl="0">
              <a:spcBef>
                <a:spcPts val="1600"/>
              </a:spcBef>
              <a:spcAft>
                <a:spcPts val="0"/>
              </a:spcAft>
              <a:buNone/>
            </a:pPr>
            <a:endParaRPr/>
          </a:p>
          <a:p>
            <a:pPr marL="914400" lvl="0" indent="0" algn="l" rtl="0">
              <a:spcBef>
                <a:spcPts val="1600"/>
              </a:spcBef>
              <a:spcAft>
                <a:spcPts val="0"/>
              </a:spcAft>
              <a:buNone/>
            </a:pPr>
            <a:endParaRPr/>
          </a:p>
          <a:p>
            <a:pPr marL="0" lvl="0" indent="0" algn="l" rtl="0">
              <a:spcBef>
                <a:spcPts val="1600"/>
              </a:spcBef>
              <a:spcAft>
                <a:spcPts val="0"/>
              </a:spcAft>
              <a:buNone/>
            </a:pPr>
            <a:endParaRPr/>
          </a:p>
          <a:p>
            <a:pPr marL="914400" lvl="0" indent="0" algn="l" rtl="0">
              <a:spcBef>
                <a:spcPts val="1600"/>
              </a:spcBef>
              <a:spcAft>
                <a:spcPts val="1600"/>
              </a:spcAft>
              <a:buNone/>
            </a:pPr>
            <a:endParaRPr/>
          </a:p>
        </p:txBody>
      </p:sp>
      <p:pic>
        <p:nvPicPr>
          <p:cNvPr id="196" name="Google Shape;196;p26"/>
          <p:cNvPicPr preferRelativeResize="0"/>
          <p:nvPr/>
        </p:nvPicPr>
        <p:blipFill>
          <a:blip r:embed="rId5">
            <a:alphaModFix/>
          </a:blip>
          <a:stretch>
            <a:fillRect/>
          </a:stretch>
        </p:blipFill>
        <p:spPr>
          <a:xfrm>
            <a:off x="5941248" y="2571748"/>
            <a:ext cx="773875" cy="773875"/>
          </a:xfrm>
          <a:prstGeom prst="rect">
            <a:avLst/>
          </a:prstGeom>
          <a:noFill/>
          <a:ln>
            <a:noFill/>
          </a:ln>
        </p:spPr>
      </p:pic>
      <p:pic>
        <p:nvPicPr>
          <p:cNvPr id="197" name="Google Shape;197;p26"/>
          <p:cNvPicPr preferRelativeResize="0"/>
          <p:nvPr/>
        </p:nvPicPr>
        <p:blipFill>
          <a:blip r:embed="rId6">
            <a:alphaModFix/>
          </a:blip>
          <a:stretch>
            <a:fillRect/>
          </a:stretch>
        </p:blipFill>
        <p:spPr>
          <a:xfrm>
            <a:off x="440525" y="4087450"/>
            <a:ext cx="1947475" cy="847725"/>
          </a:xfrm>
          <a:prstGeom prst="rect">
            <a:avLst/>
          </a:prstGeom>
          <a:noFill/>
          <a:ln>
            <a:noFill/>
          </a:ln>
        </p:spPr>
      </p:pic>
      <p:pic>
        <p:nvPicPr>
          <p:cNvPr id="198" name="Google Shape;198;p26"/>
          <p:cNvPicPr preferRelativeResize="0"/>
          <p:nvPr/>
        </p:nvPicPr>
        <p:blipFill>
          <a:blip r:embed="rId7">
            <a:alphaModFix/>
          </a:blip>
          <a:stretch>
            <a:fillRect/>
          </a:stretch>
        </p:blipFill>
        <p:spPr>
          <a:xfrm>
            <a:off x="6810371" y="3813621"/>
            <a:ext cx="1685400" cy="1121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311700" y="759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Simple Tips</a:t>
            </a:r>
            <a:endParaRPr/>
          </a:p>
        </p:txBody>
      </p:sp>
      <p:sp>
        <p:nvSpPr>
          <p:cNvPr id="204" name="Google Shape;204;p27"/>
          <p:cNvSpPr txBox="1">
            <a:spLocks noGrp="1"/>
          </p:cNvSpPr>
          <p:nvPr>
            <p:ph type="body" idx="1"/>
          </p:nvPr>
        </p:nvSpPr>
        <p:spPr>
          <a:xfrm>
            <a:off x="228350" y="849600"/>
            <a:ext cx="8520600" cy="330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b="1"/>
              <a:t>Don’t lunch where you crunch!</a:t>
            </a:r>
            <a:r>
              <a:rPr lang="en" sz="1700"/>
              <a:t> </a:t>
            </a:r>
            <a:endParaRPr sz="1700"/>
          </a:p>
          <a:p>
            <a:pPr marL="914400" lvl="1" indent="-311150" algn="l" rtl="0">
              <a:spcBef>
                <a:spcPts val="0"/>
              </a:spcBef>
              <a:spcAft>
                <a:spcPts val="0"/>
              </a:spcAft>
              <a:buSzPts val="1300"/>
              <a:buChar char="○"/>
            </a:pPr>
            <a:r>
              <a:rPr lang="en" sz="1300"/>
              <a:t>Eating at your workspace can cause you to eat more and think less. With working from home, the lines between work and life are even more blurred. Make an effort to separate the two, take breaks when you need them, and break bad habits. </a:t>
            </a:r>
            <a:endParaRPr sz="1300"/>
          </a:p>
          <a:p>
            <a:pPr marL="457200" lvl="0" indent="0" algn="l" rtl="0">
              <a:spcBef>
                <a:spcPts val="1600"/>
              </a:spcBef>
              <a:spcAft>
                <a:spcPts val="0"/>
              </a:spcAft>
              <a:buNone/>
            </a:pPr>
            <a:endParaRPr sz="1300"/>
          </a:p>
          <a:p>
            <a:pPr marL="457200" lvl="0" indent="-336550" algn="l" rtl="0">
              <a:spcBef>
                <a:spcPts val="1600"/>
              </a:spcBef>
              <a:spcAft>
                <a:spcPts val="0"/>
              </a:spcAft>
              <a:buSzPts val="1700"/>
              <a:buChar char="●"/>
            </a:pPr>
            <a:r>
              <a:rPr lang="en" sz="1700" b="1"/>
              <a:t>Palming</a:t>
            </a:r>
            <a:endParaRPr sz="1700" b="1"/>
          </a:p>
          <a:p>
            <a:pPr marL="914400" lvl="1" indent="-311150" algn="l" rtl="0">
              <a:spcBef>
                <a:spcPts val="0"/>
              </a:spcBef>
              <a:spcAft>
                <a:spcPts val="0"/>
              </a:spcAft>
              <a:buSzPts val="1300"/>
              <a:buChar char="○"/>
            </a:pPr>
            <a:r>
              <a:rPr lang="en" sz="1300"/>
              <a:t>This is a simple relaxation technique for your eyes. You simply rub your palms together until they’re warm and then place them over your closed eyes. The warmth can help your eyes relax. </a:t>
            </a:r>
            <a:endParaRPr sz="1300"/>
          </a:p>
          <a:p>
            <a:pPr marL="457200" lvl="0" indent="-336550" algn="l" rtl="0">
              <a:spcBef>
                <a:spcPts val="0"/>
              </a:spcBef>
              <a:spcAft>
                <a:spcPts val="0"/>
              </a:spcAft>
              <a:buSzPts val="1700"/>
              <a:buChar char="●"/>
            </a:pPr>
            <a:r>
              <a:rPr lang="en" sz="1700" b="1"/>
              <a:t>Good ahead and roll your eyes</a:t>
            </a:r>
            <a:r>
              <a:rPr lang="en" sz="1700"/>
              <a:t> </a:t>
            </a:r>
            <a:r>
              <a:rPr lang="en" sz="1500" i="1"/>
              <a:t>(but not at your teachers!)</a:t>
            </a:r>
            <a:endParaRPr sz="1500" i="1"/>
          </a:p>
          <a:p>
            <a:pPr marL="914400" lvl="1" indent="-311150" algn="l" rtl="0">
              <a:spcBef>
                <a:spcPts val="0"/>
              </a:spcBef>
              <a:spcAft>
                <a:spcPts val="0"/>
              </a:spcAft>
              <a:buSzPts val="1300"/>
              <a:buChar char="○"/>
            </a:pPr>
            <a:r>
              <a:rPr lang="en" sz="1300"/>
              <a:t>This is a simple exercise you can do anywhere. Take a moment to move your eyes, left/right, up/down, and around 15-20 times</a:t>
            </a:r>
            <a:endParaRPr sz="1300"/>
          </a:p>
          <a:p>
            <a:pPr marL="457200" lvl="0" indent="-336550" algn="l" rtl="0">
              <a:spcBef>
                <a:spcPts val="0"/>
              </a:spcBef>
              <a:spcAft>
                <a:spcPts val="0"/>
              </a:spcAft>
              <a:buSzPts val="1700"/>
              <a:buChar char="●"/>
            </a:pPr>
            <a:r>
              <a:rPr lang="en" sz="1700" b="1"/>
              <a:t>Step away from your screen</a:t>
            </a:r>
            <a:endParaRPr sz="1700" b="1"/>
          </a:p>
          <a:p>
            <a:pPr marL="914400" lvl="1" indent="-311150" algn="l" rtl="0">
              <a:spcBef>
                <a:spcPts val="0"/>
              </a:spcBef>
              <a:spcAft>
                <a:spcPts val="0"/>
              </a:spcAft>
              <a:buSzPts val="1300"/>
              <a:buChar char="○"/>
            </a:pPr>
            <a:r>
              <a:rPr lang="en" sz="1300"/>
              <a:t>Just 5 minutes of physical activity outside has been shown to boost your productivity. </a:t>
            </a:r>
            <a:endParaRPr sz="1300"/>
          </a:p>
          <a:p>
            <a:pPr marL="0" lvl="0" indent="0" algn="l" rtl="0">
              <a:spcBef>
                <a:spcPts val="1600"/>
              </a:spcBef>
              <a:spcAft>
                <a:spcPts val="1600"/>
              </a:spcAft>
              <a:buNone/>
            </a:pPr>
            <a:endParaRPr/>
          </a:p>
        </p:txBody>
      </p:sp>
      <p:pic>
        <p:nvPicPr>
          <p:cNvPr id="205" name="Google Shape;205;p27"/>
          <p:cNvPicPr preferRelativeResize="0"/>
          <p:nvPr/>
        </p:nvPicPr>
        <p:blipFill>
          <a:blip r:embed="rId3">
            <a:alphaModFix/>
          </a:blip>
          <a:stretch>
            <a:fillRect/>
          </a:stretch>
        </p:blipFill>
        <p:spPr>
          <a:xfrm>
            <a:off x="7544025" y="1671369"/>
            <a:ext cx="990600" cy="1157288"/>
          </a:xfrm>
          <a:prstGeom prst="rect">
            <a:avLst/>
          </a:prstGeom>
          <a:noFill/>
          <a:ln>
            <a:noFill/>
          </a:ln>
        </p:spPr>
      </p:pic>
      <p:pic>
        <p:nvPicPr>
          <p:cNvPr id="206" name="Google Shape;206;p27"/>
          <p:cNvPicPr preferRelativeResize="0"/>
          <p:nvPr/>
        </p:nvPicPr>
        <p:blipFill>
          <a:blip r:embed="rId4">
            <a:alphaModFix/>
          </a:blip>
          <a:stretch>
            <a:fillRect/>
          </a:stretch>
        </p:blipFill>
        <p:spPr>
          <a:xfrm>
            <a:off x="5322093" y="1771518"/>
            <a:ext cx="1202525" cy="800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title"/>
          </p:nvPr>
        </p:nvSpPr>
        <p:spPr>
          <a:xfrm>
            <a:off x="311700" y="2069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Simple Tips	</a:t>
            </a:r>
            <a:endParaRPr/>
          </a:p>
        </p:txBody>
      </p:sp>
      <p:sp>
        <p:nvSpPr>
          <p:cNvPr id="212" name="Google Shape;212;p28"/>
          <p:cNvSpPr txBox="1">
            <a:spLocks noGrp="1"/>
          </p:cNvSpPr>
          <p:nvPr>
            <p:ph type="body" idx="1"/>
          </p:nvPr>
        </p:nvSpPr>
        <p:spPr>
          <a:xfrm>
            <a:off x="240250" y="837700"/>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Stick a matte filter onto your computer screen to reduce glare. </a:t>
            </a:r>
            <a:endParaRPr/>
          </a:p>
          <a:p>
            <a:pPr marL="457200" lvl="0" indent="-342900" algn="l" rtl="0">
              <a:spcBef>
                <a:spcPts val="0"/>
              </a:spcBef>
              <a:spcAft>
                <a:spcPts val="0"/>
              </a:spcAft>
              <a:buSzPts val="1800"/>
              <a:buChar char="●"/>
            </a:pPr>
            <a:r>
              <a:rPr lang="en"/>
              <a:t>Track your screen time.</a:t>
            </a:r>
            <a:endParaRPr/>
          </a:p>
          <a:p>
            <a:pPr marL="914400" lvl="1" indent="-317500" algn="l" rtl="0">
              <a:spcBef>
                <a:spcPts val="0"/>
              </a:spcBef>
              <a:spcAft>
                <a:spcPts val="0"/>
              </a:spcAft>
              <a:buSzPts val="1400"/>
              <a:buChar char="○"/>
            </a:pPr>
            <a:r>
              <a:rPr lang="en"/>
              <a:t>You might be surprised at home much time your spending on your phone and on certain apps/sites. Apps like </a:t>
            </a:r>
            <a:r>
              <a:rPr lang="en" i="1"/>
              <a:t>Moment</a:t>
            </a:r>
            <a:r>
              <a:rPr lang="en"/>
              <a:t> and </a:t>
            </a:r>
            <a:r>
              <a:rPr lang="en" i="1"/>
              <a:t>Offtime </a:t>
            </a:r>
            <a:r>
              <a:rPr lang="en"/>
              <a:t>can help you look into this. </a:t>
            </a:r>
            <a:endParaRPr/>
          </a:p>
          <a:p>
            <a:pPr marL="457200" lvl="0" indent="-342900" algn="l" rtl="0">
              <a:spcBef>
                <a:spcPts val="0"/>
              </a:spcBef>
              <a:spcAft>
                <a:spcPts val="0"/>
              </a:spcAft>
              <a:buSzPts val="1800"/>
              <a:buChar char="●"/>
            </a:pPr>
            <a:r>
              <a:rPr lang="en"/>
              <a:t>Add an app to your smartphone that blocks your use of social media or certain sites to help increase your productivity and limit excessive screen time, like </a:t>
            </a:r>
            <a:r>
              <a:rPr lang="en" i="1"/>
              <a:t>Flipd</a:t>
            </a:r>
            <a:r>
              <a:rPr lang="en"/>
              <a:t> or </a:t>
            </a:r>
            <a:r>
              <a:rPr lang="en" i="1"/>
              <a:t>AppBlock</a:t>
            </a:r>
            <a:endParaRPr i="1"/>
          </a:p>
          <a:p>
            <a:pPr marL="914400" lvl="1" indent="-317500" algn="l" rtl="0">
              <a:spcBef>
                <a:spcPts val="0"/>
              </a:spcBef>
              <a:spcAft>
                <a:spcPts val="0"/>
              </a:spcAft>
              <a:buSzPts val="1400"/>
              <a:buChar char="○"/>
            </a:pPr>
            <a:r>
              <a:rPr lang="en" sz="13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https://www.reviewed.com/smartphones/features/10-apps-that-block-social-media-so-you-can-stay-focused-and-be-more-productive</a:t>
            </a:r>
            <a:r>
              <a:rPr lang="en" sz="1300"/>
              <a:t>) </a:t>
            </a:r>
            <a:endParaRPr i="1"/>
          </a:p>
          <a:p>
            <a:pPr marL="457200" lvl="0" indent="-342900" algn="l" rtl="0">
              <a:spcBef>
                <a:spcPts val="0"/>
              </a:spcBef>
              <a:spcAft>
                <a:spcPts val="0"/>
              </a:spcAft>
              <a:buSzPts val="1800"/>
              <a:buChar char="●"/>
            </a:pPr>
            <a:r>
              <a:rPr lang="en"/>
              <a:t>Turn off your notifications so your phone isn’t always buzzing and drawing you back in</a:t>
            </a:r>
            <a:endParaRPr/>
          </a:p>
        </p:txBody>
      </p:sp>
      <p:pic>
        <p:nvPicPr>
          <p:cNvPr id="213" name="Google Shape;213;p28"/>
          <p:cNvPicPr preferRelativeResize="0"/>
          <p:nvPr/>
        </p:nvPicPr>
        <p:blipFill>
          <a:blip r:embed="rId4">
            <a:alphaModFix/>
          </a:blip>
          <a:stretch>
            <a:fillRect/>
          </a:stretch>
        </p:blipFill>
        <p:spPr>
          <a:xfrm>
            <a:off x="4202925" y="3770400"/>
            <a:ext cx="1741325" cy="1232600"/>
          </a:xfrm>
          <a:prstGeom prst="rect">
            <a:avLst/>
          </a:prstGeom>
          <a:noFill/>
          <a:ln>
            <a:noFill/>
          </a:ln>
        </p:spPr>
      </p:pic>
      <p:pic>
        <p:nvPicPr>
          <p:cNvPr id="214" name="Google Shape;214;p28"/>
          <p:cNvPicPr preferRelativeResize="0"/>
          <p:nvPr/>
        </p:nvPicPr>
        <p:blipFill>
          <a:blip r:embed="rId5">
            <a:alphaModFix/>
          </a:blip>
          <a:stretch>
            <a:fillRect/>
          </a:stretch>
        </p:blipFill>
        <p:spPr>
          <a:xfrm>
            <a:off x="7187204" y="3910450"/>
            <a:ext cx="1908722" cy="1092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121200" y="759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Simple Tips	</a:t>
            </a:r>
            <a:endParaRPr/>
          </a:p>
        </p:txBody>
      </p:sp>
      <p:sp>
        <p:nvSpPr>
          <p:cNvPr id="220" name="Google Shape;220;p29"/>
          <p:cNvSpPr txBox="1">
            <a:spLocks noGrp="1"/>
          </p:cNvSpPr>
          <p:nvPr>
            <p:ph type="body" idx="1"/>
          </p:nvPr>
        </p:nvSpPr>
        <p:spPr>
          <a:xfrm>
            <a:off x="-59525" y="694825"/>
            <a:ext cx="9084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Chair Yoga</a:t>
            </a:r>
            <a:endParaRPr b="1"/>
          </a:p>
          <a:p>
            <a:pPr marL="914400" lvl="1" indent="-317500" algn="l" rtl="0">
              <a:spcBef>
                <a:spcPts val="0"/>
              </a:spcBef>
              <a:spcAft>
                <a:spcPts val="0"/>
              </a:spcAft>
              <a:buSzPts val="1400"/>
              <a:buChar char="○"/>
            </a:pPr>
            <a:r>
              <a:rPr lang="en"/>
              <a:t>Incorporate some easy poses/stretches into your day. This could help your posture, muscle strains, and overall relaxation. </a:t>
            </a:r>
            <a:endParaRPr/>
          </a:p>
          <a:p>
            <a:pPr marL="0" lvl="0" indent="0" algn="l" rtl="0">
              <a:spcBef>
                <a:spcPts val="1600"/>
              </a:spcBef>
              <a:spcAft>
                <a:spcPts val="1600"/>
              </a:spcAft>
              <a:buNone/>
            </a:pPr>
            <a:endParaRPr sz="1200"/>
          </a:p>
        </p:txBody>
      </p:sp>
      <p:pic>
        <p:nvPicPr>
          <p:cNvPr id="221" name="Google Shape;221;p29"/>
          <p:cNvPicPr preferRelativeResize="0"/>
          <p:nvPr/>
        </p:nvPicPr>
        <p:blipFill>
          <a:blip r:embed="rId3">
            <a:alphaModFix/>
          </a:blip>
          <a:stretch>
            <a:fillRect/>
          </a:stretch>
        </p:blipFill>
        <p:spPr>
          <a:xfrm>
            <a:off x="428625" y="1697925"/>
            <a:ext cx="3302700" cy="3302700"/>
          </a:xfrm>
          <a:prstGeom prst="rect">
            <a:avLst/>
          </a:prstGeom>
          <a:noFill/>
          <a:ln>
            <a:noFill/>
          </a:ln>
        </p:spPr>
      </p:pic>
      <p:pic>
        <p:nvPicPr>
          <p:cNvPr id="222" name="Google Shape;222;p29"/>
          <p:cNvPicPr preferRelativeResize="0"/>
          <p:nvPr/>
        </p:nvPicPr>
        <p:blipFill>
          <a:blip r:embed="rId4">
            <a:alphaModFix/>
          </a:blip>
          <a:stretch>
            <a:fillRect/>
          </a:stretch>
        </p:blipFill>
        <p:spPr>
          <a:xfrm>
            <a:off x="6834175" y="1588375"/>
            <a:ext cx="2045725" cy="3412250"/>
          </a:xfrm>
          <a:prstGeom prst="rect">
            <a:avLst/>
          </a:prstGeom>
          <a:noFill/>
          <a:ln>
            <a:noFill/>
          </a:ln>
        </p:spPr>
      </p:pic>
      <p:sp>
        <p:nvSpPr>
          <p:cNvPr id="223" name="Google Shape;223;p29"/>
          <p:cNvSpPr txBox="1"/>
          <p:nvPr/>
        </p:nvSpPr>
        <p:spPr>
          <a:xfrm>
            <a:off x="3983750" y="3286125"/>
            <a:ext cx="2598000" cy="1666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Font typeface="Open Sans"/>
              <a:buChar char="●"/>
            </a:pPr>
            <a:r>
              <a:rPr lang="en" sz="1200" u="sng">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https://www.verywellfit.com/chair-yoga-poses-3567189</a:t>
            </a:r>
            <a:r>
              <a:rPr lang="en" sz="1200">
                <a:solidFill>
                  <a:schemeClr val="dk2"/>
                </a:solidFill>
                <a:latin typeface="Open Sans"/>
                <a:ea typeface="Open Sans"/>
                <a:cs typeface="Open Sans"/>
                <a:sym typeface="Open Sans"/>
              </a:rPr>
              <a:t> </a:t>
            </a:r>
            <a:endParaRPr sz="1200">
              <a:solidFill>
                <a:schemeClr val="dk2"/>
              </a:solidFill>
              <a:latin typeface="Open Sans"/>
              <a:ea typeface="Open Sans"/>
              <a:cs typeface="Open Sans"/>
              <a:sym typeface="Open Sans"/>
            </a:endParaRPr>
          </a:p>
          <a:p>
            <a:pPr marL="457200" lvl="0" indent="-304800" algn="l" rtl="0">
              <a:lnSpc>
                <a:spcPct val="115000"/>
              </a:lnSpc>
              <a:spcBef>
                <a:spcPts val="0"/>
              </a:spcBef>
              <a:spcAft>
                <a:spcPts val="0"/>
              </a:spcAft>
              <a:buSzPts val="1200"/>
              <a:buFont typeface="Open Sans"/>
              <a:buChar char="●"/>
            </a:pPr>
            <a:r>
              <a:rPr lang="en" sz="1200">
                <a:solidFill>
                  <a:schemeClr val="dk2"/>
                </a:solidFill>
                <a:latin typeface="Open Sans"/>
                <a:ea typeface="Open Sans"/>
                <a:cs typeface="Open Sans"/>
                <a:sym typeface="Open Sans"/>
              </a:rPr>
              <a:t> </a:t>
            </a:r>
            <a:r>
              <a:rPr lang="en" sz="1200" u="sng">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https://www.yogacirclestudio.com/wp-content/uploads/2015/01/Chair-Yoga-.pdf</a:t>
            </a:r>
            <a:endParaRPr>
              <a:latin typeface="Open Sans"/>
              <a:ea typeface="Open Sans"/>
              <a:cs typeface="Open Sans"/>
              <a:sym typeface="Open Sans"/>
            </a:endParaRPr>
          </a:p>
        </p:txBody>
      </p:sp>
      <p:pic>
        <p:nvPicPr>
          <p:cNvPr id="224" name="Google Shape;224;p29"/>
          <p:cNvPicPr preferRelativeResize="0"/>
          <p:nvPr/>
        </p:nvPicPr>
        <p:blipFill>
          <a:blip r:embed="rId7">
            <a:alphaModFix/>
          </a:blip>
          <a:stretch>
            <a:fillRect/>
          </a:stretch>
        </p:blipFill>
        <p:spPr>
          <a:xfrm>
            <a:off x="4274350" y="1902622"/>
            <a:ext cx="2178350" cy="1145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Simple Tips	</a:t>
            </a:r>
            <a:endParaRPr/>
          </a:p>
        </p:txBody>
      </p:sp>
      <p:sp>
        <p:nvSpPr>
          <p:cNvPr id="230" name="Google Shape;230;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Blink, Blink, Blink</a:t>
            </a:r>
            <a:endParaRPr/>
          </a:p>
          <a:p>
            <a:pPr marL="914400" lvl="1" indent="-317500" algn="l" rtl="0">
              <a:spcBef>
                <a:spcPts val="0"/>
              </a:spcBef>
              <a:spcAft>
                <a:spcPts val="0"/>
              </a:spcAft>
              <a:buSzPts val="1400"/>
              <a:buChar char="○"/>
            </a:pPr>
            <a:r>
              <a:rPr lang="en"/>
              <a:t>Blinking helps keep our eyes hydrated. Sometimes we get so overly focused on our screens and this can lead to dry eyes, so don’t forget to add some extra blinking into your routine. </a:t>
            </a:r>
            <a:endParaRPr/>
          </a:p>
          <a:p>
            <a:pPr marL="457200" lvl="0" indent="-342900" algn="l" rtl="0">
              <a:spcBef>
                <a:spcPts val="0"/>
              </a:spcBef>
              <a:spcAft>
                <a:spcPts val="0"/>
              </a:spcAft>
              <a:buSzPts val="1800"/>
              <a:buChar char="●"/>
            </a:pPr>
            <a:r>
              <a:rPr lang="en"/>
              <a:t>Clean that Screen! </a:t>
            </a:r>
            <a:endParaRPr/>
          </a:p>
          <a:p>
            <a:pPr marL="914400" lvl="1" indent="-317500" algn="l" rtl="0">
              <a:spcBef>
                <a:spcPts val="0"/>
              </a:spcBef>
              <a:spcAft>
                <a:spcPts val="0"/>
              </a:spcAft>
              <a:buSzPts val="1400"/>
              <a:buChar char="○"/>
            </a:pPr>
            <a:r>
              <a:rPr lang="en"/>
              <a:t>Dust and fingerprints can affect how light is reflected to your eyes. </a:t>
            </a:r>
            <a:endParaRPr/>
          </a:p>
          <a:p>
            <a:pPr marL="914400" lvl="0" indent="0" algn="l" rtl="0">
              <a:spcBef>
                <a:spcPts val="1600"/>
              </a:spcBef>
              <a:spcAft>
                <a:spcPts val="0"/>
              </a:spcAft>
              <a:buNone/>
            </a:pPr>
            <a:endParaRPr/>
          </a:p>
          <a:p>
            <a:pPr marL="914400" lvl="0" indent="0" algn="l" rtl="0">
              <a:spcBef>
                <a:spcPts val="1600"/>
              </a:spcBef>
              <a:spcAft>
                <a:spcPts val="1600"/>
              </a:spcAft>
              <a:buNone/>
            </a:pPr>
            <a:endParaRPr/>
          </a:p>
        </p:txBody>
      </p:sp>
      <p:pic>
        <p:nvPicPr>
          <p:cNvPr id="231" name="Google Shape;231;p30"/>
          <p:cNvPicPr preferRelativeResize="0"/>
          <p:nvPr/>
        </p:nvPicPr>
        <p:blipFill>
          <a:blip r:embed="rId3">
            <a:alphaModFix/>
          </a:blip>
          <a:stretch>
            <a:fillRect/>
          </a:stretch>
        </p:blipFill>
        <p:spPr>
          <a:xfrm>
            <a:off x="369122" y="3090872"/>
            <a:ext cx="1906300" cy="1373975"/>
          </a:xfrm>
          <a:prstGeom prst="rect">
            <a:avLst/>
          </a:prstGeom>
          <a:noFill/>
          <a:ln>
            <a:noFill/>
          </a:ln>
        </p:spPr>
      </p:pic>
      <p:pic>
        <p:nvPicPr>
          <p:cNvPr id="232" name="Google Shape;232;p30"/>
          <p:cNvPicPr preferRelativeResize="0"/>
          <p:nvPr/>
        </p:nvPicPr>
        <p:blipFill>
          <a:blip r:embed="rId4">
            <a:alphaModFix/>
          </a:blip>
          <a:stretch>
            <a:fillRect/>
          </a:stretch>
        </p:blipFill>
        <p:spPr>
          <a:xfrm>
            <a:off x="6607973" y="3090873"/>
            <a:ext cx="2166950" cy="1442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311700" y="1128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Simple Tips </a:t>
            </a:r>
            <a:endParaRPr/>
          </a:p>
        </p:txBody>
      </p:sp>
      <p:sp>
        <p:nvSpPr>
          <p:cNvPr id="238" name="Google Shape;238;p31"/>
          <p:cNvSpPr txBox="1">
            <a:spLocks noGrp="1"/>
          </p:cNvSpPr>
          <p:nvPr>
            <p:ph type="body" idx="1"/>
          </p:nvPr>
        </p:nvSpPr>
        <p:spPr>
          <a:xfrm>
            <a:off x="323850" y="735750"/>
            <a:ext cx="8496300" cy="3974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Arial"/>
              <a:buChar char="●"/>
            </a:pPr>
            <a:r>
              <a:rPr lang="en" sz="1400">
                <a:solidFill>
                  <a:srgbClr val="333333"/>
                </a:solidFill>
                <a:highlight>
                  <a:srgbClr val="FFFFFF"/>
                </a:highlight>
                <a:latin typeface="Arial"/>
                <a:ea typeface="Arial"/>
                <a:cs typeface="Arial"/>
                <a:sym typeface="Arial"/>
              </a:rPr>
              <a:t>Have Screen-Free spaces to help you be more present in your day-today and also reduce the urge to pick up that smart phone. </a:t>
            </a:r>
            <a:endParaRPr sz="1400">
              <a:solidFill>
                <a:srgbClr val="333333"/>
              </a:solidFill>
              <a:highlight>
                <a:srgbClr val="FFFFFF"/>
              </a:highlight>
              <a:latin typeface="Arial"/>
              <a:ea typeface="Arial"/>
              <a:cs typeface="Arial"/>
              <a:sym typeface="Arial"/>
            </a:endParaRPr>
          </a:p>
          <a:p>
            <a:pPr marL="457200" lvl="0" indent="-317500" algn="l" rtl="0">
              <a:spcBef>
                <a:spcPts val="0"/>
              </a:spcBef>
              <a:spcAft>
                <a:spcPts val="0"/>
              </a:spcAft>
              <a:buSzPts val="1400"/>
              <a:buFont typeface="Arial"/>
              <a:buChar char="●"/>
            </a:pPr>
            <a:r>
              <a:rPr lang="en" sz="1400">
                <a:solidFill>
                  <a:srgbClr val="333333"/>
                </a:solidFill>
                <a:highlight>
                  <a:srgbClr val="FFFFFF"/>
                </a:highlight>
                <a:latin typeface="Arial"/>
                <a:ea typeface="Arial"/>
                <a:cs typeface="Arial"/>
                <a:sym typeface="Arial"/>
              </a:rPr>
              <a:t>Encourage kids to </a:t>
            </a:r>
            <a:r>
              <a:rPr lang="en" sz="1400">
                <a:solidFill>
                  <a:srgbClr val="FF0000"/>
                </a:solidFill>
                <a:highlight>
                  <a:srgbClr val="FFFF00"/>
                </a:highlight>
                <a:latin typeface="Arial"/>
                <a:ea typeface="Arial"/>
                <a:cs typeface="Arial"/>
                <a:sym typeface="Arial"/>
              </a:rPr>
              <a:t>turn off their electronics at least an hour before bed</a:t>
            </a:r>
            <a:r>
              <a:rPr lang="en" sz="1400">
                <a:solidFill>
                  <a:srgbClr val="333333"/>
                </a:solidFill>
                <a:highlight>
                  <a:srgbClr val="FFFFFF"/>
                </a:highlight>
                <a:latin typeface="Arial"/>
                <a:ea typeface="Arial"/>
                <a:cs typeface="Arial"/>
                <a:sym typeface="Arial"/>
              </a:rPr>
              <a:t>.  A good night’s sleep does wonders for mood and anxiety.  –  </a:t>
            </a:r>
            <a:r>
              <a:rPr lang="en" sz="1400" i="1">
                <a:solidFill>
                  <a:srgbClr val="333333"/>
                </a:solidFill>
                <a:highlight>
                  <a:srgbClr val="FFFFFF"/>
                </a:highlight>
                <a:latin typeface="Arial"/>
                <a:ea typeface="Arial"/>
                <a:cs typeface="Arial"/>
                <a:sym typeface="Arial"/>
              </a:rPr>
              <a:t>Dr. Dale Peeples, Associate Professor at the Medical College of Georgia at Augusta University</a:t>
            </a:r>
            <a:endParaRPr sz="1400" i="1">
              <a:solidFill>
                <a:srgbClr val="333333"/>
              </a:solidFill>
              <a:highlight>
                <a:srgbClr val="FFFFFF"/>
              </a:highlight>
              <a:latin typeface="Arial"/>
              <a:ea typeface="Arial"/>
              <a:cs typeface="Arial"/>
              <a:sym typeface="Arial"/>
            </a:endParaRPr>
          </a:p>
          <a:p>
            <a:pPr marL="457200" lvl="0" indent="-317500" algn="l" rtl="0">
              <a:spcBef>
                <a:spcPts val="0"/>
              </a:spcBef>
              <a:spcAft>
                <a:spcPts val="0"/>
              </a:spcAft>
              <a:buSzPts val="1400"/>
              <a:buFont typeface="Arial"/>
              <a:buChar char="●"/>
            </a:pPr>
            <a:r>
              <a:rPr lang="en" sz="1400">
                <a:solidFill>
                  <a:srgbClr val="FF0000"/>
                </a:solidFill>
                <a:highlight>
                  <a:srgbClr val="FFFF00"/>
                </a:highlight>
                <a:latin typeface="Arial"/>
                <a:ea typeface="Arial"/>
                <a:cs typeface="Arial"/>
                <a:sym typeface="Arial"/>
              </a:rPr>
              <a:t>Parents should insist on regular breaks, both for their kids and themselves. </a:t>
            </a:r>
            <a:r>
              <a:rPr lang="en" sz="1400">
                <a:solidFill>
                  <a:srgbClr val="333333"/>
                </a:solidFill>
                <a:highlight>
                  <a:srgbClr val="FFFFFF"/>
                </a:highlight>
                <a:latin typeface="Arial"/>
                <a:ea typeface="Arial"/>
                <a:cs typeface="Arial"/>
                <a:sym typeface="Arial"/>
              </a:rPr>
              <a:t>– </a:t>
            </a:r>
            <a:r>
              <a:rPr lang="en" sz="1400" i="1">
                <a:solidFill>
                  <a:srgbClr val="333333"/>
                </a:solidFill>
                <a:highlight>
                  <a:srgbClr val="FFFFFF"/>
                </a:highlight>
                <a:latin typeface="Arial"/>
                <a:ea typeface="Arial"/>
                <a:cs typeface="Arial"/>
                <a:sym typeface="Arial"/>
              </a:rPr>
              <a:t>Professor Patti M. Valkenburg, University of Amsterdam</a:t>
            </a:r>
            <a:endParaRPr sz="1400" i="1">
              <a:solidFill>
                <a:srgbClr val="333333"/>
              </a:solidFill>
              <a:highlight>
                <a:srgbClr val="FFFFFF"/>
              </a:highlight>
              <a:latin typeface="Arial"/>
              <a:ea typeface="Arial"/>
              <a:cs typeface="Arial"/>
              <a:sym typeface="Arial"/>
            </a:endParaRPr>
          </a:p>
          <a:p>
            <a:pPr marL="914400" lvl="1" indent="-320675" algn="l" rtl="0">
              <a:spcBef>
                <a:spcPts val="0"/>
              </a:spcBef>
              <a:spcAft>
                <a:spcPts val="0"/>
              </a:spcAft>
              <a:buClr>
                <a:srgbClr val="333333"/>
              </a:buClr>
              <a:buSzPts val="1450"/>
              <a:buFont typeface="Arial"/>
              <a:buChar char="○"/>
            </a:pPr>
            <a:r>
              <a:rPr lang="en" sz="1250" i="1">
                <a:solidFill>
                  <a:srgbClr val="222222"/>
                </a:solidFill>
                <a:latin typeface="Arial"/>
                <a:ea typeface="Arial"/>
                <a:cs typeface="Arial"/>
                <a:sym typeface="Arial"/>
              </a:rPr>
              <a:t>“Roughly nine-in-ten teens view spending too much time online as a problem facing people their age, including 60% who say it is a major problem.”</a:t>
            </a:r>
            <a:endParaRPr sz="1450" i="1">
              <a:solidFill>
                <a:srgbClr val="333333"/>
              </a:solidFill>
              <a:latin typeface="Arial"/>
              <a:ea typeface="Arial"/>
              <a:cs typeface="Arial"/>
              <a:sym typeface="Arial"/>
            </a:endParaRPr>
          </a:p>
          <a:p>
            <a:pPr marL="457200" lvl="0" indent="-317500" algn="l" rtl="0">
              <a:spcBef>
                <a:spcPts val="0"/>
              </a:spcBef>
              <a:spcAft>
                <a:spcPts val="0"/>
              </a:spcAft>
              <a:buClr>
                <a:srgbClr val="333333"/>
              </a:buClr>
              <a:buSzPts val="1400"/>
              <a:buFont typeface="Arial"/>
              <a:buChar char="●"/>
            </a:pPr>
            <a:r>
              <a:rPr lang="en" sz="1400">
                <a:solidFill>
                  <a:srgbClr val="222222"/>
                </a:solidFill>
                <a:latin typeface="Arial"/>
                <a:ea typeface="Arial"/>
                <a:cs typeface="Arial"/>
                <a:sym typeface="Arial"/>
              </a:rPr>
              <a:t>Set a YouTube app on your phone so that YouTube automatically shuts off after watching for 15 minutes</a:t>
            </a:r>
            <a:endParaRPr sz="1400">
              <a:solidFill>
                <a:srgbClr val="222222"/>
              </a:solidFill>
              <a:latin typeface="Arial"/>
              <a:ea typeface="Arial"/>
              <a:cs typeface="Arial"/>
              <a:sym typeface="Arial"/>
            </a:endParaRPr>
          </a:p>
          <a:p>
            <a:pPr marL="457200" lvl="0" indent="-317500" algn="l" rtl="0">
              <a:spcBef>
                <a:spcPts val="0"/>
              </a:spcBef>
              <a:spcAft>
                <a:spcPts val="0"/>
              </a:spcAft>
              <a:buClr>
                <a:srgbClr val="333333"/>
              </a:buClr>
              <a:buSzPts val="1400"/>
              <a:buFont typeface="Arial"/>
              <a:buChar char="●"/>
            </a:pPr>
            <a:r>
              <a:rPr lang="en" sz="1400">
                <a:solidFill>
                  <a:srgbClr val="333333"/>
                </a:solidFill>
                <a:highlight>
                  <a:srgbClr val="FFFFFF"/>
                </a:highlight>
                <a:latin typeface="Arial"/>
                <a:ea typeface="Arial"/>
                <a:cs typeface="Arial"/>
                <a:sym typeface="Arial"/>
              </a:rPr>
              <a:t>Set up mental speed bumps so you are forced to think for a second before engaging with your phone. Put a rubber band around the device, for example, and changed the lock screen to one that showed three questions to ask before unlocking: “What for? Why now? What else?”</a:t>
            </a:r>
            <a:endParaRPr sz="1400">
              <a:solidFill>
                <a:srgbClr val="222222"/>
              </a:solidFill>
              <a:highlight>
                <a:srgbClr val="FCFCFC"/>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64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 Time during the COVID-19 Pandemic	</a:t>
            </a:r>
            <a:endParaRPr/>
          </a:p>
        </p:txBody>
      </p:sp>
      <p:sp>
        <p:nvSpPr>
          <p:cNvPr id="75" name="Google Shape;75;p14"/>
          <p:cNvSpPr txBox="1">
            <a:spLocks noGrp="1"/>
          </p:cNvSpPr>
          <p:nvPr>
            <p:ph type="body" idx="1"/>
          </p:nvPr>
        </p:nvSpPr>
        <p:spPr>
          <a:xfrm>
            <a:off x="311700" y="920400"/>
            <a:ext cx="8520600" cy="330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Studies have reported that screen time has increased as much as </a:t>
            </a:r>
            <a:r>
              <a:rPr lang="en" sz="2300" b="1"/>
              <a:t>500% </a:t>
            </a:r>
            <a:r>
              <a:rPr lang="en"/>
              <a:t>during the pandemic!! Yikes! </a:t>
            </a:r>
            <a:endParaRPr/>
          </a:p>
          <a:p>
            <a:pPr marL="0" lvl="0" indent="0" algn="l" rtl="0">
              <a:lnSpc>
                <a:spcPct val="100000"/>
              </a:lnSpc>
              <a:spcBef>
                <a:spcPts val="1600"/>
              </a:spcBef>
              <a:spcAft>
                <a:spcPts val="0"/>
              </a:spcAft>
              <a:buNone/>
            </a:pPr>
            <a:r>
              <a:rPr lang="en" b="1" u="sng"/>
              <a:t>Some Potential Causes</a:t>
            </a:r>
            <a:r>
              <a:rPr lang="en" b="1"/>
              <a:t>:</a:t>
            </a:r>
            <a:endParaRPr b="1"/>
          </a:p>
          <a:p>
            <a:pPr marL="457200" lvl="0" indent="-342900" algn="l" rtl="0">
              <a:lnSpc>
                <a:spcPct val="100000"/>
              </a:lnSpc>
              <a:spcBef>
                <a:spcPts val="1600"/>
              </a:spcBef>
              <a:spcAft>
                <a:spcPts val="0"/>
              </a:spcAft>
              <a:buSzPts val="1800"/>
              <a:buChar char="●"/>
            </a:pPr>
            <a:r>
              <a:rPr lang="en"/>
              <a:t>Quarantining at home, boredom, cabin fever </a:t>
            </a:r>
            <a:endParaRPr/>
          </a:p>
          <a:p>
            <a:pPr marL="457200" lvl="0" indent="-342900" algn="l" rtl="0">
              <a:lnSpc>
                <a:spcPct val="100000"/>
              </a:lnSpc>
              <a:spcBef>
                <a:spcPts val="0"/>
              </a:spcBef>
              <a:spcAft>
                <a:spcPts val="0"/>
              </a:spcAft>
              <a:buSzPts val="1800"/>
              <a:buChar char="●"/>
            </a:pPr>
            <a:r>
              <a:rPr lang="en"/>
              <a:t>Remote/Online Learning </a:t>
            </a:r>
            <a:endParaRPr/>
          </a:p>
          <a:p>
            <a:pPr marL="457200" lvl="0" indent="-342900" algn="l" rtl="0">
              <a:lnSpc>
                <a:spcPct val="100000"/>
              </a:lnSpc>
              <a:spcBef>
                <a:spcPts val="0"/>
              </a:spcBef>
              <a:spcAft>
                <a:spcPts val="0"/>
              </a:spcAft>
              <a:buSzPts val="1800"/>
              <a:buChar char="●"/>
            </a:pPr>
            <a:r>
              <a:rPr lang="en"/>
              <a:t>Limited in-person social opportunities </a:t>
            </a:r>
            <a:endParaRPr/>
          </a:p>
          <a:p>
            <a:pPr marL="457200" lvl="0" indent="-342900" algn="l" rtl="0">
              <a:lnSpc>
                <a:spcPct val="100000"/>
              </a:lnSpc>
              <a:spcBef>
                <a:spcPts val="0"/>
              </a:spcBef>
              <a:spcAft>
                <a:spcPts val="0"/>
              </a:spcAft>
              <a:buSzPts val="1800"/>
              <a:buChar char="●"/>
            </a:pPr>
            <a:r>
              <a:rPr lang="en"/>
              <a:t>Less access to extracurricular activities </a:t>
            </a:r>
            <a:endParaRPr/>
          </a:p>
          <a:p>
            <a:pPr marL="457200" lvl="0" indent="-342900" algn="l" rtl="0">
              <a:lnSpc>
                <a:spcPct val="100000"/>
              </a:lnSpc>
              <a:spcBef>
                <a:spcPts val="0"/>
              </a:spcBef>
              <a:spcAft>
                <a:spcPts val="0"/>
              </a:spcAft>
              <a:buSzPts val="1800"/>
              <a:buChar char="●"/>
            </a:pPr>
            <a:r>
              <a:rPr lang="en"/>
              <a:t>Unprecedented access to media </a:t>
            </a:r>
            <a:endParaRPr/>
          </a:p>
        </p:txBody>
      </p:sp>
      <p:pic>
        <p:nvPicPr>
          <p:cNvPr id="76" name="Google Shape;76;p14"/>
          <p:cNvPicPr preferRelativeResize="0"/>
          <p:nvPr/>
        </p:nvPicPr>
        <p:blipFill>
          <a:blip r:embed="rId3">
            <a:alphaModFix/>
          </a:blip>
          <a:stretch>
            <a:fillRect/>
          </a:stretch>
        </p:blipFill>
        <p:spPr>
          <a:xfrm>
            <a:off x="6881577" y="1404925"/>
            <a:ext cx="1867400" cy="1245526"/>
          </a:xfrm>
          <a:prstGeom prst="rect">
            <a:avLst/>
          </a:prstGeom>
          <a:noFill/>
          <a:ln>
            <a:noFill/>
          </a:ln>
        </p:spPr>
      </p:pic>
      <p:pic>
        <p:nvPicPr>
          <p:cNvPr id="77" name="Google Shape;77;p14"/>
          <p:cNvPicPr preferRelativeResize="0"/>
          <p:nvPr/>
        </p:nvPicPr>
        <p:blipFill>
          <a:blip r:embed="rId4">
            <a:alphaModFix/>
          </a:blip>
          <a:stretch>
            <a:fillRect/>
          </a:stretch>
        </p:blipFill>
        <p:spPr>
          <a:xfrm>
            <a:off x="6500823" y="3569700"/>
            <a:ext cx="2471725" cy="1414775"/>
          </a:xfrm>
          <a:prstGeom prst="rect">
            <a:avLst/>
          </a:prstGeom>
          <a:noFill/>
          <a:ln>
            <a:noFill/>
          </a:ln>
        </p:spPr>
      </p:pic>
      <p:pic>
        <p:nvPicPr>
          <p:cNvPr id="78" name="Google Shape;78;p14"/>
          <p:cNvPicPr preferRelativeResize="0"/>
          <p:nvPr/>
        </p:nvPicPr>
        <p:blipFill>
          <a:blip r:embed="rId5">
            <a:alphaModFix/>
          </a:blip>
          <a:stretch>
            <a:fillRect/>
          </a:stretch>
        </p:blipFill>
        <p:spPr>
          <a:xfrm>
            <a:off x="311700" y="3881450"/>
            <a:ext cx="1741400" cy="1000125"/>
          </a:xfrm>
          <a:prstGeom prst="rect">
            <a:avLst/>
          </a:prstGeom>
          <a:noFill/>
          <a:ln>
            <a:noFill/>
          </a:ln>
        </p:spPr>
      </p:pic>
      <p:pic>
        <p:nvPicPr>
          <p:cNvPr id="79" name="Google Shape;79;p14"/>
          <p:cNvPicPr preferRelativeResize="0"/>
          <p:nvPr/>
        </p:nvPicPr>
        <p:blipFill>
          <a:blip r:embed="rId6">
            <a:alphaModFix/>
          </a:blip>
          <a:stretch>
            <a:fillRect/>
          </a:stretch>
        </p:blipFill>
        <p:spPr>
          <a:xfrm>
            <a:off x="3675925" y="3984350"/>
            <a:ext cx="1502917" cy="1000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129450" y="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some teens are saying </a:t>
            </a:r>
            <a:endParaRPr/>
          </a:p>
        </p:txBody>
      </p:sp>
      <p:sp>
        <p:nvSpPr>
          <p:cNvPr id="244" name="Google Shape;244;p32"/>
          <p:cNvSpPr txBox="1">
            <a:spLocks noGrp="1"/>
          </p:cNvSpPr>
          <p:nvPr>
            <p:ph type="body" idx="1"/>
          </p:nvPr>
        </p:nvSpPr>
        <p:spPr>
          <a:xfrm>
            <a:off x="-51225" y="581025"/>
            <a:ext cx="8786700" cy="45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I have a cell phone….</a:t>
            </a:r>
            <a:endParaRPr/>
          </a:p>
          <a:p>
            <a:pPr marL="0" lvl="0" indent="0" algn="l" rtl="0">
              <a:spcBef>
                <a:spcPts val="1600"/>
              </a:spcBef>
              <a:spcAft>
                <a:spcPts val="0"/>
              </a:spcAft>
              <a:buNone/>
            </a:pPr>
            <a:r>
              <a:rPr lang="en" sz="1500">
                <a:solidFill>
                  <a:srgbClr val="FF00FF"/>
                </a:solidFill>
              </a:rPr>
              <a:t>“I will be cool and if I have a cell phone I can look busy in awkward situations.”</a:t>
            </a:r>
            <a:endParaRPr sz="1500">
              <a:solidFill>
                <a:srgbClr val="FF00FF"/>
              </a:solidFill>
            </a:endParaRPr>
          </a:p>
          <a:p>
            <a:pPr marL="0" lvl="0" indent="0" algn="l" rtl="0">
              <a:spcBef>
                <a:spcPts val="1600"/>
              </a:spcBef>
              <a:spcAft>
                <a:spcPts val="0"/>
              </a:spcAft>
              <a:buNone/>
            </a:pPr>
            <a:r>
              <a:rPr lang="en" sz="1500">
                <a:solidFill>
                  <a:srgbClr val="FF00FF"/>
                </a:solidFill>
                <a:highlight>
                  <a:srgbClr val="FFFFFF"/>
                </a:highlight>
              </a:rPr>
              <a:t>“If I’m always looking at my screen I can avoid things”</a:t>
            </a:r>
            <a:endParaRPr sz="1500">
              <a:solidFill>
                <a:srgbClr val="FFFFFF"/>
              </a:solidFill>
              <a:highlight>
                <a:srgbClr val="FFFFFF"/>
              </a:highlight>
            </a:endParaRPr>
          </a:p>
          <a:p>
            <a:pPr marL="0" lvl="0" indent="0" algn="l" rtl="0">
              <a:spcBef>
                <a:spcPts val="1600"/>
              </a:spcBef>
              <a:spcAft>
                <a:spcPts val="0"/>
              </a:spcAft>
              <a:buNone/>
            </a:pPr>
            <a:r>
              <a:rPr lang="en" sz="1100">
                <a:solidFill>
                  <a:srgbClr val="FF0000"/>
                </a:solidFill>
              </a:rPr>
              <a:t>** leads to reduced eye contact</a:t>
            </a:r>
            <a:endParaRPr sz="1100">
              <a:solidFill>
                <a:srgbClr val="FF0000"/>
              </a:solidFill>
            </a:endParaRPr>
          </a:p>
          <a:p>
            <a:pPr marL="0" lvl="0" indent="0" algn="l" rtl="0">
              <a:spcBef>
                <a:spcPts val="1600"/>
              </a:spcBef>
              <a:spcAft>
                <a:spcPts val="0"/>
              </a:spcAft>
              <a:buNone/>
            </a:pPr>
            <a:r>
              <a:rPr lang="en" sz="1100">
                <a:solidFill>
                  <a:srgbClr val="FF0000"/>
                </a:solidFill>
              </a:rPr>
              <a:t>**reduced genuine conversations with people</a:t>
            </a:r>
            <a:endParaRPr sz="1100">
              <a:solidFill>
                <a:srgbClr val="FF0000"/>
              </a:solidFill>
            </a:endParaRPr>
          </a:p>
          <a:p>
            <a:pPr marL="0" lvl="0" indent="0" algn="l" rtl="0">
              <a:spcBef>
                <a:spcPts val="1600"/>
              </a:spcBef>
              <a:spcAft>
                <a:spcPts val="0"/>
              </a:spcAft>
              <a:buNone/>
            </a:pPr>
            <a:r>
              <a:rPr lang="en" sz="1600"/>
              <a:t>Growing up in a digital age is not easy. Gaining self-control and responsible, balanced habits now with screen time will help you manage on your own someday in the workplace.</a:t>
            </a:r>
            <a:endParaRPr sz="1600"/>
          </a:p>
          <a:p>
            <a:pPr marL="0" lvl="0" indent="0" algn="l" rtl="0">
              <a:spcBef>
                <a:spcPts val="1600"/>
              </a:spcBef>
              <a:spcAft>
                <a:spcPts val="0"/>
              </a:spcAft>
              <a:buNone/>
            </a:pPr>
            <a:r>
              <a:rPr lang="en" sz="1600"/>
              <a:t>Be more present in your personal life.</a:t>
            </a:r>
            <a:endParaRPr sz="1600"/>
          </a:p>
          <a:p>
            <a:pPr marL="0" lvl="0" indent="0" algn="l" rtl="0">
              <a:spcBef>
                <a:spcPts val="1600"/>
              </a:spcBef>
              <a:spcAft>
                <a:spcPts val="0"/>
              </a:spcAft>
              <a:buNone/>
            </a:pPr>
            <a:r>
              <a:rPr lang="en" sz="1600"/>
              <a:t>Set a good example for the little ones in your family. </a:t>
            </a:r>
            <a:endParaRPr sz="1600"/>
          </a:p>
          <a:p>
            <a:pPr marL="0" lvl="0" indent="0" algn="l" rtl="0">
              <a:spcBef>
                <a:spcPts val="1600"/>
              </a:spcBef>
              <a:spcAft>
                <a:spcPts val="0"/>
              </a:spcAft>
              <a:buNone/>
            </a:pPr>
            <a:r>
              <a:rPr lang="en" sz="1600"/>
              <a:t>Plus, think about how it affects your developing brain!   </a:t>
            </a:r>
            <a:endParaRPr sz="1600"/>
          </a:p>
          <a:p>
            <a:pPr marL="0" lvl="0" indent="0" algn="l" rtl="0">
              <a:spcBef>
                <a:spcPts val="1600"/>
              </a:spcBef>
              <a:spcAft>
                <a:spcPts val="0"/>
              </a:spcAft>
              <a:buNone/>
            </a:pPr>
            <a:endParaRPr sz="160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45" name="Google Shape;245;p32"/>
          <p:cNvPicPr preferRelativeResize="0"/>
          <p:nvPr/>
        </p:nvPicPr>
        <p:blipFill>
          <a:blip r:embed="rId3">
            <a:alphaModFix/>
          </a:blip>
          <a:stretch>
            <a:fillRect/>
          </a:stretch>
        </p:blipFill>
        <p:spPr>
          <a:xfrm>
            <a:off x="6529875" y="3553425"/>
            <a:ext cx="1700651" cy="1416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title"/>
          </p:nvPr>
        </p:nvSpPr>
        <p:spPr>
          <a:xfrm>
            <a:off x="311700" y="914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Useful Resources</a:t>
            </a:r>
            <a:endParaRPr/>
          </a:p>
        </p:txBody>
      </p:sp>
      <p:sp>
        <p:nvSpPr>
          <p:cNvPr id="251" name="Google Shape;251;p33"/>
          <p:cNvSpPr txBox="1">
            <a:spLocks noGrp="1"/>
          </p:cNvSpPr>
          <p:nvPr>
            <p:ph type="body" idx="1"/>
          </p:nvPr>
        </p:nvSpPr>
        <p:spPr>
          <a:xfrm>
            <a:off x="53575" y="698400"/>
            <a:ext cx="8926200" cy="43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Screenagers</a:t>
            </a:r>
            <a:r>
              <a:rPr lang="en"/>
              <a:t>: </a:t>
            </a:r>
            <a:r>
              <a:rPr lang="en" u="sng">
                <a:solidFill>
                  <a:schemeClr val="hlink"/>
                </a:solidFill>
                <a:hlinkClick r:id="rId3"/>
              </a:rPr>
              <a:t>https://www.screenagersmovie.com/</a:t>
            </a:r>
            <a:endParaRPr/>
          </a:p>
          <a:p>
            <a:pPr marL="457200" lvl="0" indent="-342900" algn="l" rtl="0">
              <a:spcBef>
                <a:spcPts val="1600"/>
              </a:spcBef>
              <a:spcAft>
                <a:spcPts val="0"/>
              </a:spcAft>
              <a:buSzPts val="1800"/>
              <a:buChar char="●"/>
            </a:pPr>
            <a:r>
              <a:rPr lang="en"/>
              <a:t>Documentary about teens and screen time. Their website has lots of resources on topics like screen balance, sleep, mindfulness, skills for anxiety/depression, and a weekly blog you can sign up for. </a:t>
            </a:r>
            <a:endParaRPr/>
          </a:p>
          <a:p>
            <a:pPr marL="0" lvl="0" indent="0" algn="l" rtl="0">
              <a:spcBef>
                <a:spcPts val="1600"/>
              </a:spcBef>
              <a:spcAft>
                <a:spcPts val="0"/>
              </a:spcAft>
              <a:buNone/>
            </a:pPr>
            <a:r>
              <a:rPr lang="en" b="1"/>
              <a:t>Internet Matters:</a:t>
            </a:r>
            <a:r>
              <a:rPr lang="en"/>
              <a:t> </a:t>
            </a:r>
            <a:r>
              <a:rPr lang="en" u="sng">
                <a:solidFill>
                  <a:schemeClr val="accent5"/>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https://www.internetmatters.org/resources/screen-time-tips-to-support-teens/</a:t>
            </a:r>
            <a:endParaRPr/>
          </a:p>
          <a:p>
            <a:pPr marL="0" lvl="0" indent="0" algn="l" rtl="0">
              <a:spcBef>
                <a:spcPts val="1600"/>
              </a:spcBef>
              <a:spcAft>
                <a:spcPts val="0"/>
              </a:spcAft>
              <a:buNone/>
            </a:pPr>
            <a:r>
              <a:rPr lang="en" b="1"/>
              <a:t>Unicef</a:t>
            </a:r>
            <a:r>
              <a:rPr lang="en"/>
              <a:t>: Strategies for teens to support mental health during COVID-19 </a:t>
            </a:r>
            <a:r>
              <a:rPr lang="en" u="sng">
                <a:solidFill>
                  <a:schemeClr val="hlink"/>
                </a:solidFill>
                <a:hlinkClick r:id="rId5"/>
              </a:rPr>
              <a:t>https://www.unicef.org/coronavirus/how-teenagers-can-protect-their-mental-health-during-coronavirus-covid-19</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311700" y="914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57" name="Google Shape;257;p34"/>
          <p:cNvSpPr txBox="1">
            <a:spLocks noGrp="1"/>
          </p:cNvSpPr>
          <p:nvPr>
            <p:ph type="body" idx="1"/>
          </p:nvPr>
        </p:nvSpPr>
        <p:spPr>
          <a:xfrm>
            <a:off x="311700" y="660075"/>
            <a:ext cx="8520600" cy="356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Harvard Medical School - Screen Time &amp; the Brain: </a:t>
            </a:r>
            <a:r>
              <a:rPr lang="en" sz="1200" u="sng">
                <a:solidFill>
                  <a:schemeClr val="hlink"/>
                </a:solidFill>
                <a:hlinkClick r:id="rId3"/>
              </a:rPr>
              <a:t>https://hms.harvard.edu/news/screen-time-brain</a:t>
            </a:r>
            <a:endParaRPr sz="1200"/>
          </a:p>
          <a:p>
            <a:pPr marL="0" lvl="0" indent="0" algn="l" rtl="0">
              <a:spcBef>
                <a:spcPts val="1600"/>
              </a:spcBef>
              <a:spcAft>
                <a:spcPts val="0"/>
              </a:spcAft>
              <a:buNone/>
            </a:pPr>
            <a:r>
              <a:rPr lang="en" sz="1200"/>
              <a:t>NIMH 7 Things to Know about the Teen Brain: </a:t>
            </a:r>
            <a:r>
              <a:rPr lang="en" sz="1200" u="sng">
                <a:solidFill>
                  <a:schemeClr val="hlink"/>
                </a:solidFill>
                <a:hlinkClick r:id="rId4"/>
              </a:rPr>
              <a:t>https://www.nimh.nih.gov/health/publications/the-teen-brain-7-things-to-know/index.shtml</a:t>
            </a:r>
            <a:endParaRPr sz="1200"/>
          </a:p>
          <a:p>
            <a:pPr marL="0" lvl="0" indent="0" algn="l" rtl="0">
              <a:spcBef>
                <a:spcPts val="1600"/>
              </a:spcBef>
              <a:spcAft>
                <a:spcPts val="0"/>
              </a:spcAft>
              <a:buNone/>
            </a:pPr>
            <a:r>
              <a:rPr lang="en" sz="1200"/>
              <a:t>Technology Addiction: </a:t>
            </a:r>
            <a:r>
              <a:rPr lang="en" sz="1200" u="sng">
                <a:solidFill>
                  <a:schemeClr val="hlink"/>
                </a:solidFill>
                <a:hlinkClick r:id="rId5"/>
              </a:rPr>
              <a:t>https://www.hazeldenbettyford.org/articles/fcd/teen-technology-addiction</a:t>
            </a:r>
            <a:endParaRPr sz="1200"/>
          </a:p>
          <a:p>
            <a:pPr marL="0" lvl="0" indent="0" algn="l" rtl="0">
              <a:spcBef>
                <a:spcPts val="1600"/>
              </a:spcBef>
              <a:spcAft>
                <a:spcPts val="0"/>
              </a:spcAft>
              <a:buNone/>
            </a:pPr>
            <a:r>
              <a:rPr lang="en" sz="1200"/>
              <a:t>Health Matters - Screen Time &amp; Children’s Brains: </a:t>
            </a:r>
            <a:r>
              <a:rPr lang="en" sz="1200" u="sng">
                <a:solidFill>
                  <a:schemeClr val="hlink"/>
                </a:solidFill>
                <a:hlinkClick r:id="rId6"/>
              </a:rPr>
              <a:t>https://healthmatters.nyp.org/what-does-too-much-screen-time-do-to-childrens-brains/</a:t>
            </a:r>
            <a:endParaRPr sz="1200"/>
          </a:p>
          <a:p>
            <a:pPr marL="0" lvl="0" indent="0" algn="l" rtl="0">
              <a:spcBef>
                <a:spcPts val="1600"/>
              </a:spcBef>
              <a:spcAft>
                <a:spcPts val="0"/>
              </a:spcAft>
              <a:buNone/>
            </a:pPr>
            <a:r>
              <a:rPr lang="en" sz="1200"/>
              <a:t>KidsHealth - Screen Time Guidelines for Teens: </a:t>
            </a:r>
            <a:r>
              <a:rPr lang="en" sz="1200" u="sng">
                <a:solidFill>
                  <a:schemeClr val="hlink"/>
                </a:solidFill>
                <a:hlinkClick r:id="rId7"/>
              </a:rPr>
              <a:t>https://kidshealth.org/en/parents/screentime-teens.html</a:t>
            </a:r>
            <a:endParaRPr sz="1200"/>
          </a:p>
          <a:p>
            <a:pPr marL="0" lvl="0" indent="0" algn="l" rtl="0">
              <a:spcBef>
                <a:spcPts val="1600"/>
              </a:spcBef>
              <a:spcAft>
                <a:spcPts val="0"/>
              </a:spcAft>
              <a:buNone/>
            </a:pPr>
            <a:r>
              <a:rPr lang="en" sz="1200"/>
              <a:t>American Academy of Ophthalmology: </a:t>
            </a:r>
            <a:r>
              <a:rPr lang="en" sz="1200" u="sng">
                <a:solidFill>
                  <a:schemeClr val="hlink"/>
                </a:solidFill>
                <a:hlinkClick r:id="rId8"/>
              </a:rPr>
              <a:t>https://www.aao.org/eye-health/tips-prevention/screen-use-kids</a:t>
            </a:r>
            <a:endParaRPr sz="1200"/>
          </a:p>
          <a:p>
            <a:pPr marL="0" lvl="0" indent="0" algn="l" rtl="0">
              <a:spcBef>
                <a:spcPts val="1600"/>
              </a:spcBef>
              <a:spcAft>
                <a:spcPts val="0"/>
              </a:spcAft>
              <a:buNone/>
            </a:pPr>
            <a:r>
              <a:rPr lang="en" sz="1200"/>
              <a:t>Harvard Pilgrim - How to Handle Screen Time during the COVID-19 Pandemic: </a:t>
            </a:r>
            <a:r>
              <a:rPr lang="en" sz="1150" u="sng">
                <a:solidFill>
                  <a:schemeClr val="hlink"/>
                </a:solidFill>
                <a:highlight>
                  <a:srgbClr val="FCFCFC"/>
                </a:highlight>
                <a:latin typeface="Arial"/>
                <a:ea typeface="Arial"/>
                <a:cs typeface="Arial"/>
                <a:sym typeface="Arial"/>
                <a:hlinkClick r:id="rId9"/>
              </a:rPr>
              <a:t>https://www.harvardpilgrim.org/hapiguide/how-to-handle-screen-time-during-the-covid-19-pandemic/</a:t>
            </a:r>
            <a:endParaRPr sz="1150">
              <a:solidFill>
                <a:srgbClr val="222222"/>
              </a:solidFill>
              <a:highlight>
                <a:srgbClr val="FCFCFC"/>
              </a:highlight>
              <a:latin typeface="Arial"/>
              <a:ea typeface="Arial"/>
              <a:cs typeface="Arial"/>
              <a:sym typeface="Arial"/>
            </a:endParaRPr>
          </a:p>
          <a:p>
            <a:pPr marL="0" lvl="0" indent="0" algn="l" rtl="0">
              <a:spcBef>
                <a:spcPts val="1600"/>
              </a:spcBef>
              <a:spcAft>
                <a:spcPts val="0"/>
              </a:spcAft>
              <a:buNone/>
            </a:pPr>
            <a:r>
              <a:rPr lang="en" sz="1150">
                <a:solidFill>
                  <a:srgbClr val="222222"/>
                </a:solidFill>
                <a:highlight>
                  <a:srgbClr val="FCFCFC"/>
                </a:highlight>
                <a:latin typeface="Arial"/>
                <a:ea typeface="Arial"/>
                <a:cs typeface="Arial"/>
                <a:sym typeface="Arial"/>
              </a:rPr>
              <a:t>Children and Screens - 12 Tips from Experts for Parenting Teens on Screens during COVID-19: </a:t>
            </a:r>
            <a:r>
              <a:rPr lang="en" sz="1150" u="sng">
                <a:solidFill>
                  <a:schemeClr val="hlink"/>
                </a:solidFill>
                <a:highlight>
                  <a:srgbClr val="FCFCFC"/>
                </a:highlight>
                <a:latin typeface="Arial"/>
                <a:ea typeface="Arial"/>
                <a:cs typeface="Arial"/>
                <a:sym typeface="Arial"/>
                <a:hlinkClick r:id="rId10"/>
              </a:rPr>
              <a:t>https://www.childrenandscreens.com/media/press-releases/12-tips-from-the-experts-for-parenting-teens-on-screens-during-covid-19/</a:t>
            </a:r>
            <a:endParaRPr sz="1150">
              <a:solidFill>
                <a:srgbClr val="222222"/>
              </a:solidFill>
              <a:highlight>
                <a:srgbClr val="FCFCFC"/>
              </a:highlight>
              <a:latin typeface="Arial"/>
              <a:ea typeface="Arial"/>
              <a:cs typeface="Arial"/>
              <a:sym typeface="Arial"/>
            </a:endParaRPr>
          </a:p>
          <a:p>
            <a:pPr marL="0" lvl="0" indent="0" algn="l" rtl="0">
              <a:spcBef>
                <a:spcPts val="1600"/>
              </a:spcBef>
              <a:spcAft>
                <a:spcPts val="0"/>
              </a:spcAft>
              <a:buNone/>
            </a:pPr>
            <a:endParaRPr sz="1150">
              <a:solidFill>
                <a:srgbClr val="222222"/>
              </a:solidFill>
              <a:highlight>
                <a:srgbClr val="FCFCFC"/>
              </a:highlight>
              <a:latin typeface="Arial"/>
              <a:ea typeface="Arial"/>
              <a:cs typeface="Arial"/>
              <a:sym typeface="Arial"/>
            </a:endParaRPr>
          </a:p>
          <a:p>
            <a:pPr marL="0" lvl="0" indent="0" algn="l" rtl="0">
              <a:spcBef>
                <a:spcPts val="1600"/>
              </a:spcBef>
              <a:spcAft>
                <a:spcPts val="0"/>
              </a:spcAft>
              <a:buNone/>
            </a:pPr>
            <a:endParaRPr sz="1150">
              <a:solidFill>
                <a:srgbClr val="222222"/>
              </a:solidFill>
              <a:highlight>
                <a:srgbClr val="FCFCFC"/>
              </a:highlight>
              <a:latin typeface="Arial"/>
              <a:ea typeface="Arial"/>
              <a:cs typeface="Arial"/>
              <a:sym typeface="Arial"/>
            </a:endParaRPr>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0"/>
              </a:spcAft>
              <a:buNone/>
            </a:pPr>
            <a:endParaRPr sz="1200"/>
          </a:p>
          <a:p>
            <a:pPr marL="0" lvl="0" indent="0" algn="l" rtl="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311700" y="1235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263" name="Google Shape;263;p35"/>
          <p:cNvSpPr txBox="1">
            <a:spLocks noGrp="1"/>
          </p:cNvSpPr>
          <p:nvPr>
            <p:ph type="body" idx="1"/>
          </p:nvPr>
        </p:nvSpPr>
        <p:spPr>
          <a:xfrm>
            <a:off x="227250" y="830950"/>
            <a:ext cx="8689500" cy="37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American Academy of Child &amp; Adolescent Psychiatry - Media Habits during COVID-19: Children &amp; Teens on Screens in Quarantine: </a:t>
            </a:r>
            <a:r>
              <a:rPr lang="en" sz="1200" u="sng">
                <a:solidFill>
                  <a:schemeClr val="hlink"/>
                </a:solidFill>
                <a:hlinkClick r:id="rId3"/>
              </a:rPr>
              <a:t>https://www.aacap.org/App_Themes/AACAP/Docs/resource_libraries/covid-19/Screen-Time-During-COVID.pdf</a:t>
            </a:r>
            <a:endParaRPr sz="1200"/>
          </a:p>
          <a:p>
            <a:pPr marL="0" lvl="0" indent="0" algn="l" rtl="0">
              <a:spcBef>
                <a:spcPts val="1600"/>
              </a:spcBef>
              <a:spcAft>
                <a:spcPts val="0"/>
              </a:spcAft>
              <a:buNone/>
            </a:pPr>
            <a:r>
              <a:rPr lang="en" sz="1200"/>
              <a:t>Center for Parent and Teen Communication - Teens and Screens, the Latest Research: </a:t>
            </a:r>
            <a:r>
              <a:rPr lang="en" sz="1200" u="sng">
                <a:solidFill>
                  <a:schemeClr val="hlink"/>
                </a:solidFill>
                <a:hlinkClick r:id="rId4"/>
              </a:rPr>
              <a:t>https://parentandteen.com/teens-and-screen-time-the-latest-research/#:~:text=Here%20are%20some%20of%20the,YouTube%20and%20Twitch</a:t>
            </a:r>
            <a:r>
              <a:rPr lang="en" sz="1200"/>
              <a:t>)%20every%20day.</a:t>
            </a:r>
            <a:endParaRPr sz="1200"/>
          </a:p>
          <a:p>
            <a:pPr marL="0" lvl="0" indent="0" algn="l" rtl="0">
              <a:spcBef>
                <a:spcPts val="1600"/>
              </a:spcBef>
              <a:spcAft>
                <a:spcPts val="0"/>
              </a:spcAft>
              <a:buNone/>
            </a:pPr>
            <a:r>
              <a:rPr lang="en" sz="1200"/>
              <a:t>Greater Good Science Center, University of California, Berkeley: Is Screen Time Toxic for Teenagers?: </a:t>
            </a:r>
            <a:r>
              <a:rPr lang="en" sz="1200" u="sng">
                <a:solidFill>
                  <a:schemeClr val="hlink"/>
                </a:solidFill>
                <a:hlinkClick r:id="rId5"/>
              </a:rPr>
              <a:t>https://greatergood.berkeley.edu/article/item/is_screen_time_toxic_for_teenagers</a:t>
            </a:r>
            <a:endParaRPr sz="1200"/>
          </a:p>
          <a:p>
            <a:pPr marL="0" lvl="0" indent="0" algn="l" rtl="0">
              <a:spcBef>
                <a:spcPts val="1600"/>
              </a:spcBef>
              <a:spcAft>
                <a:spcPts val="0"/>
              </a:spcAft>
              <a:buNone/>
            </a:pPr>
            <a:r>
              <a:rPr lang="en" sz="1200"/>
              <a:t>Johns Hopkins - Screen Time Guidelines for Teens: </a:t>
            </a:r>
            <a:r>
              <a:rPr lang="en" sz="1200" u="sng">
                <a:solidFill>
                  <a:schemeClr val="hlink"/>
                </a:solidFill>
                <a:hlinkClick r:id="rId6"/>
              </a:rPr>
              <a:t>https://www.hopkinsallchildrens.org/Patients-Families/Health-Library/HealthDocNew/Screen-Time-Guidelines-for-Teens</a:t>
            </a:r>
            <a:endParaRPr sz="1200"/>
          </a:p>
          <a:p>
            <a:pPr marL="0" lvl="0" indent="0" algn="l" rtl="0">
              <a:spcBef>
                <a:spcPts val="1600"/>
              </a:spcBef>
              <a:spcAft>
                <a:spcPts val="0"/>
              </a:spcAft>
              <a:buNone/>
            </a:pPr>
            <a:r>
              <a:rPr lang="en" sz="1200"/>
              <a:t>Twenge &amp; Campbell research article (2018), Preventive Medicine Reports, Associations between screen time and lower psychological well-being among children and adolescents: </a:t>
            </a:r>
            <a:r>
              <a:rPr lang="en" sz="1200" u="sng">
                <a:solidFill>
                  <a:schemeClr val="hlink"/>
                </a:solidFill>
                <a:hlinkClick r:id="rId7"/>
              </a:rPr>
              <a:t>https://www.sciencedirect.com/science/article/pii/S2211335518301827</a:t>
            </a:r>
            <a:endParaRPr sz="1200"/>
          </a:p>
          <a:p>
            <a:pPr marL="0" lvl="0" indent="0" algn="l" rtl="0">
              <a:spcBef>
                <a:spcPts val="1600"/>
              </a:spcBef>
              <a:spcAft>
                <a:spcPts val="0"/>
              </a:spcAft>
              <a:buNone/>
            </a:pPr>
            <a:endParaRPr sz="1500"/>
          </a:p>
          <a:p>
            <a:pPr marL="0" lvl="0" indent="0" algn="l" rtl="0">
              <a:spcBef>
                <a:spcPts val="1600"/>
              </a:spcBef>
              <a:spcAft>
                <a:spcPts val="0"/>
              </a:spcAft>
              <a:buNone/>
            </a:pPr>
            <a:endParaRPr sz="1500"/>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00975" y="0"/>
            <a:ext cx="46602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Typical Screen Time Habits</a:t>
            </a:r>
            <a:endParaRPr/>
          </a:p>
        </p:txBody>
      </p:sp>
      <p:sp>
        <p:nvSpPr>
          <p:cNvPr id="85" name="Google Shape;85;p15"/>
          <p:cNvSpPr txBox="1">
            <a:spLocks noGrp="1"/>
          </p:cNvSpPr>
          <p:nvPr>
            <p:ph type="body" idx="1"/>
          </p:nvPr>
        </p:nvSpPr>
        <p:spPr>
          <a:xfrm>
            <a:off x="160800" y="484100"/>
            <a:ext cx="8822400" cy="330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Prior to COVID-19, </a:t>
            </a:r>
            <a:r>
              <a:rPr lang="en" b="1"/>
              <a:t>teens typically used screen media for over 7 hours a day</a:t>
            </a:r>
            <a:r>
              <a:rPr lang="en"/>
              <a:t>, not necessarily including time spent for school activities. That’s a lot of time! And you’re spending way more time now on screens now with online learning. </a:t>
            </a:r>
            <a:endParaRPr/>
          </a:p>
          <a:p>
            <a:pPr marL="457200" lvl="0" indent="-317500" algn="l" rtl="0">
              <a:lnSpc>
                <a:spcPct val="100000"/>
              </a:lnSpc>
              <a:spcBef>
                <a:spcPts val="1600"/>
              </a:spcBef>
              <a:spcAft>
                <a:spcPts val="0"/>
              </a:spcAft>
              <a:buSzPts val="1400"/>
              <a:buChar char="●"/>
            </a:pPr>
            <a:r>
              <a:rPr lang="en" sz="1400"/>
              <a:t>Cell phone alone use is so common! As of 2019, 20% of 8-year-olds had smartphones and by age 12 over 70% of kids had smartphones. </a:t>
            </a:r>
            <a:endParaRPr sz="1400"/>
          </a:p>
          <a:p>
            <a:pPr marL="0" lvl="0" indent="0" algn="l" rtl="0">
              <a:spcBef>
                <a:spcPts val="1600"/>
              </a:spcBef>
              <a:spcAft>
                <a:spcPts val="1600"/>
              </a:spcAft>
              <a:buNone/>
            </a:pPr>
            <a:endParaRPr/>
          </a:p>
        </p:txBody>
      </p:sp>
      <p:graphicFrame>
        <p:nvGraphicFramePr>
          <p:cNvPr id="86" name="Google Shape;86;p15"/>
          <p:cNvGraphicFramePr/>
          <p:nvPr/>
        </p:nvGraphicFramePr>
        <p:xfrm>
          <a:off x="300963" y="2145525"/>
          <a:ext cx="3000000" cy="3000000"/>
        </p:xfrm>
        <a:graphic>
          <a:graphicData uri="http://schemas.openxmlformats.org/drawingml/2006/table">
            <a:tbl>
              <a:tblPr>
                <a:noFill/>
                <a:tableStyleId>{708A977C-B205-41D6-A275-DE73CD63AF69}</a:tableStyleId>
              </a:tblPr>
              <a:tblGrid>
                <a:gridCol w="1271075">
                  <a:extLst>
                    <a:ext uri="{9D8B030D-6E8A-4147-A177-3AD203B41FA5}">
                      <a16:colId xmlns:a16="http://schemas.microsoft.com/office/drawing/2014/main" val="20000"/>
                    </a:ext>
                  </a:extLst>
                </a:gridCol>
                <a:gridCol w="4614375">
                  <a:extLst>
                    <a:ext uri="{9D8B030D-6E8A-4147-A177-3AD203B41FA5}">
                      <a16:colId xmlns:a16="http://schemas.microsoft.com/office/drawing/2014/main" val="20001"/>
                    </a:ext>
                  </a:extLst>
                </a:gridCol>
                <a:gridCol w="1474625">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1000" b="1"/>
                        <a:t>Age</a:t>
                      </a:r>
                      <a:endParaRPr sz="1000" b="1"/>
                    </a:p>
                  </a:txBody>
                  <a:tcPr marL="91425" marR="91425" marT="91425" marB="91425"/>
                </a:tc>
                <a:tc>
                  <a:txBody>
                    <a:bodyPr/>
                    <a:lstStyle/>
                    <a:p>
                      <a:pPr marL="0" lvl="0" indent="0" algn="l" rtl="0">
                        <a:spcBef>
                          <a:spcPts val="0"/>
                        </a:spcBef>
                        <a:spcAft>
                          <a:spcPts val="0"/>
                        </a:spcAft>
                        <a:buNone/>
                      </a:pPr>
                      <a:r>
                        <a:rPr lang="en" sz="1000" b="1"/>
                        <a:t>Max Screen Time Recommendations</a:t>
                      </a:r>
                      <a:endParaRPr sz="1000" b="1"/>
                    </a:p>
                  </a:txBody>
                  <a:tcPr marL="91425" marR="91425" marT="91425" marB="91425"/>
                </a:tc>
                <a:tc>
                  <a:txBody>
                    <a:bodyPr/>
                    <a:lstStyle/>
                    <a:p>
                      <a:pPr marL="0" lvl="0" indent="0" algn="l" rtl="0">
                        <a:spcBef>
                          <a:spcPts val="0"/>
                        </a:spcBef>
                        <a:spcAft>
                          <a:spcPts val="0"/>
                        </a:spcAft>
                        <a:buNone/>
                      </a:pPr>
                      <a:r>
                        <a:rPr lang="en" sz="1000" b="1"/>
                        <a:t>Real Life Screen Use</a:t>
                      </a:r>
                      <a:endParaRPr sz="1000"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000"/>
                        <a:t>0-18 months</a:t>
                      </a:r>
                      <a:endParaRPr sz="1000"/>
                    </a:p>
                  </a:txBody>
                  <a:tcPr marL="91425" marR="91425" marT="91425" marB="91425"/>
                </a:tc>
                <a:tc>
                  <a:txBody>
                    <a:bodyPr/>
                    <a:lstStyle/>
                    <a:p>
                      <a:pPr marL="0" lvl="0" indent="0" algn="l" rtl="0">
                        <a:spcBef>
                          <a:spcPts val="0"/>
                        </a:spcBef>
                        <a:spcAft>
                          <a:spcPts val="0"/>
                        </a:spcAft>
                        <a:buNone/>
                      </a:pPr>
                      <a:r>
                        <a:rPr lang="en" sz="1000"/>
                        <a:t>none* (video chatting can be ok in small doses)</a:t>
                      </a:r>
                      <a:endParaRPr sz="1000"/>
                    </a:p>
                  </a:txBody>
                  <a:tcPr marL="91425" marR="91425" marT="91425" marB="91425"/>
                </a:tc>
                <a:tc>
                  <a:txBody>
                    <a:bodyPr/>
                    <a:lstStyle/>
                    <a:p>
                      <a:pPr marL="0" lvl="0" indent="0" algn="l" rtl="0">
                        <a:spcBef>
                          <a:spcPts val="0"/>
                        </a:spcBef>
                        <a:spcAft>
                          <a:spcPts val="0"/>
                        </a:spcAft>
                        <a:buNone/>
                      </a:pPr>
                      <a:r>
                        <a:rPr lang="en" sz="1000"/>
                        <a:t>42 minutes</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000"/>
                        <a:t>18-24 months</a:t>
                      </a:r>
                      <a:endParaRPr sz="1000"/>
                    </a:p>
                  </a:txBody>
                  <a:tcPr marL="91425" marR="91425" marT="91425" marB="91425"/>
                </a:tc>
                <a:tc>
                  <a:txBody>
                    <a:bodyPr/>
                    <a:lstStyle/>
                    <a:p>
                      <a:pPr marL="0" lvl="0" indent="0" algn="l" rtl="0">
                        <a:spcBef>
                          <a:spcPts val="0"/>
                        </a:spcBef>
                        <a:spcAft>
                          <a:spcPts val="0"/>
                        </a:spcAft>
                        <a:buNone/>
                      </a:pPr>
                      <a:r>
                        <a:rPr lang="en" sz="1000"/>
                        <a:t>Very Limited use as long as parent is joining in</a:t>
                      </a:r>
                      <a:endParaRPr sz="1000"/>
                    </a:p>
                  </a:txBody>
                  <a:tcPr marL="91425" marR="91425" marT="91425" marB="91425"/>
                </a:tc>
                <a:tc>
                  <a:txBody>
                    <a:bodyPr/>
                    <a:lstStyle/>
                    <a:p>
                      <a:pPr marL="0" lvl="0" indent="0" algn="l" rtl="0">
                        <a:spcBef>
                          <a:spcPts val="0"/>
                        </a:spcBef>
                        <a:spcAft>
                          <a:spcPts val="0"/>
                        </a:spcAft>
                        <a:buNone/>
                      </a:pPr>
                      <a:r>
                        <a:rPr lang="en" sz="1000"/>
                        <a:t>42 minutes</a:t>
                      </a: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000"/>
                        <a:t>2-5 years</a:t>
                      </a:r>
                      <a:endParaRPr sz="1000"/>
                    </a:p>
                  </a:txBody>
                  <a:tcPr marL="91425" marR="91425" marT="91425" marB="91425"/>
                </a:tc>
                <a:tc>
                  <a:txBody>
                    <a:bodyPr/>
                    <a:lstStyle/>
                    <a:p>
                      <a:pPr marL="0" lvl="0" indent="0" algn="l" rtl="0">
                        <a:spcBef>
                          <a:spcPts val="0"/>
                        </a:spcBef>
                        <a:spcAft>
                          <a:spcPts val="0"/>
                        </a:spcAft>
                        <a:buNone/>
                      </a:pPr>
                      <a:r>
                        <a:rPr lang="en" sz="1000"/>
                        <a:t>Less than 1 hour daily</a:t>
                      </a:r>
                      <a:endParaRPr sz="1000"/>
                    </a:p>
                  </a:txBody>
                  <a:tcPr marL="91425" marR="91425" marT="91425" marB="91425"/>
                </a:tc>
                <a:tc>
                  <a:txBody>
                    <a:bodyPr/>
                    <a:lstStyle/>
                    <a:p>
                      <a:pPr marL="0" lvl="0" indent="0" algn="l" rtl="0">
                        <a:spcBef>
                          <a:spcPts val="0"/>
                        </a:spcBef>
                        <a:spcAft>
                          <a:spcPts val="0"/>
                        </a:spcAft>
                        <a:buNone/>
                      </a:pPr>
                      <a:r>
                        <a:rPr lang="en" sz="1000"/>
                        <a:t>2 hours, 39 minutes</a:t>
                      </a:r>
                      <a:endParaRPr sz="10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000"/>
                        <a:t>6-8 years</a:t>
                      </a:r>
                      <a:endParaRPr sz="1000"/>
                    </a:p>
                  </a:txBody>
                  <a:tcPr marL="91425" marR="91425" marT="91425" marB="91425"/>
                </a:tc>
                <a:tc>
                  <a:txBody>
                    <a:bodyPr/>
                    <a:lstStyle/>
                    <a:p>
                      <a:pPr marL="0" lvl="0" indent="0" algn="l" rtl="0">
                        <a:spcBef>
                          <a:spcPts val="0"/>
                        </a:spcBef>
                        <a:spcAft>
                          <a:spcPts val="0"/>
                        </a:spcAft>
                        <a:buNone/>
                      </a:pPr>
                      <a:r>
                        <a:rPr lang="en" sz="1000"/>
                        <a:t>No specific limit as long as it doesn’t interfere with physical activity and sleep</a:t>
                      </a:r>
                      <a:endParaRPr sz="1000"/>
                    </a:p>
                  </a:txBody>
                  <a:tcPr marL="91425" marR="91425" marT="91425" marB="91425"/>
                </a:tc>
                <a:tc>
                  <a:txBody>
                    <a:bodyPr/>
                    <a:lstStyle/>
                    <a:p>
                      <a:pPr marL="0" lvl="0" indent="0" algn="l" rtl="0">
                        <a:spcBef>
                          <a:spcPts val="0"/>
                        </a:spcBef>
                        <a:spcAft>
                          <a:spcPts val="0"/>
                        </a:spcAft>
                        <a:buNone/>
                      </a:pPr>
                      <a:r>
                        <a:rPr lang="en" sz="1000"/>
                        <a:t>~3 hours</a:t>
                      </a:r>
                      <a:endParaRPr sz="100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000"/>
                        <a:t>8-12 years</a:t>
                      </a:r>
                      <a:endParaRPr sz="1000"/>
                    </a:p>
                  </a:txBody>
                  <a:tcPr marL="91425" marR="91425" marT="91425" marB="91425"/>
                </a:tc>
                <a:tc>
                  <a:txBody>
                    <a:bodyPr/>
                    <a:lstStyle/>
                    <a:p>
                      <a:pPr marL="0" lvl="0" indent="0" algn="l" rtl="0">
                        <a:spcBef>
                          <a:spcPts val="0"/>
                        </a:spcBef>
                        <a:spcAft>
                          <a:spcPts val="0"/>
                        </a:spcAft>
                        <a:buNone/>
                      </a:pPr>
                      <a:r>
                        <a:rPr lang="en" sz="1000"/>
                        <a:t>No specific limit as long as it doesn’t interfere with physical activity and sleep</a:t>
                      </a:r>
                      <a:endParaRPr sz="1000"/>
                    </a:p>
                  </a:txBody>
                  <a:tcPr marL="91425" marR="91425" marT="91425" marB="91425"/>
                </a:tc>
                <a:tc>
                  <a:txBody>
                    <a:bodyPr/>
                    <a:lstStyle/>
                    <a:p>
                      <a:pPr marL="0" lvl="0" indent="0" algn="l" rtl="0">
                        <a:spcBef>
                          <a:spcPts val="0"/>
                        </a:spcBef>
                        <a:spcAft>
                          <a:spcPts val="0"/>
                        </a:spcAft>
                        <a:buNone/>
                      </a:pPr>
                      <a:r>
                        <a:rPr lang="en" sz="1000"/>
                        <a:t>~5 hours</a:t>
                      </a:r>
                      <a:endParaRPr sz="1000"/>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sz="1000"/>
                        <a:t>13-18 years</a:t>
                      </a:r>
                      <a:endParaRPr sz="1000"/>
                    </a:p>
                  </a:txBody>
                  <a:tcPr marL="91425" marR="91425" marT="91425" marB="91425"/>
                </a:tc>
                <a:tc>
                  <a:txBody>
                    <a:bodyPr/>
                    <a:lstStyle/>
                    <a:p>
                      <a:pPr marL="0" lvl="0" indent="0" algn="l" rtl="0">
                        <a:spcBef>
                          <a:spcPts val="0"/>
                        </a:spcBef>
                        <a:spcAft>
                          <a:spcPts val="0"/>
                        </a:spcAft>
                        <a:buNone/>
                      </a:pPr>
                      <a:r>
                        <a:rPr lang="en" sz="1000"/>
                        <a:t>No specific limit as long as it doesn’t interfere with physical activity and sleep</a:t>
                      </a:r>
                      <a:endParaRPr sz="1000"/>
                    </a:p>
                  </a:txBody>
                  <a:tcPr marL="91425" marR="91425" marT="91425" marB="91425"/>
                </a:tc>
                <a:tc>
                  <a:txBody>
                    <a:bodyPr/>
                    <a:lstStyle/>
                    <a:p>
                      <a:pPr marL="0" lvl="0" indent="0" algn="l" rtl="0">
                        <a:spcBef>
                          <a:spcPts val="0"/>
                        </a:spcBef>
                        <a:spcAft>
                          <a:spcPts val="0"/>
                        </a:spcAft>
                        <a:buNone/>
                      </a:pPr>
                      <a:r>
                        <a:rPr lang="en" sz="1000"/>
                        <a:t>&gt;7 hours </a:t>
                      </a:r>
                      <a:endParaRPr sz="1000"/>
                    </a:p>
                  </a:txBody>
                  <a:tcPr marL="91425" marR="91425" marT="91425" marB="91425"/>
                </a:tc>
                <a:extLst>
                  <a:ext uri="{0D108BD9-81ED-4DB2-BD59-A6C34878D82A}">
                    <a16:rowId xmlns:a16="http://schemas.microsoft.com/office/drawing/2014/main" val="10006"/>
                  </a:ext>
                </a:extLst>
              </a:tr>
            </a:tbl>
          </a:graphicData>
        </a:graphic>
      </p:graphicFrame>
      <p:sp>
        <p:nvSpPr>
          <p:cNvPr id="87" name="Google Shape;87;p15"/>
          <p:cNvSpPr txBox="1"/>
          <p:nvPr/>
        </p:nvSpPr>
        <p:spPr>
          <a:xfrm>
            <a:off x="130975" y="4737500"/>
            <a:ext cx="6536700" cy="2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Open Sans"/>
                <a:ea typeface="Open Sans"/>
                <a:cs typeface="Open Sans"/>
                <a:sym typeface="Open Sans"/>
              </a:rPr>
              <a:t>As Recommended by the American Academy of Pediatrics, 2017</a:t>
            </a:r>
            <a:endParaRPr sz="11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311700" y="1128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Effects of Too Much Screen Time </a:t>
            </a:r>
            <a:endParaRPr/>
          </a:p>
        </p:txBody>
      </p:sp>
      <p:sp>
        <p:nvSpPr>
          <p:cNvPr id="93" name="Google Shape;93;p16"/>
          <p:cNvSpPr txBox="1">
            <a:spLocks noGrp="1"/>
          </p:cNvSpPr>
          <p:nvPr>
            <p:ph type="body" idx="1"/>
          </p:nvPr>
        </p:nvSpPr>
        <p:spPr>
          <a:xfrm>
            <a:off x="268825" y="773400"/>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Vision Issues: eye strain, dry eyes, blurred vision, headaches</a:t>
            </a:r>
            <a:endParaRPr/>
          </a:p>
          <a:p>
            <a:pPr marL="457200" lvl="0" indent="-342900" algn="l" rtl="0">
              <a:spcBef>
                <a:spcPts val="0"/>
              </a:spcBef>
              <a:spcAft>
                <a:spcPts val="0"/>
              </a:spcAft>
              <a:buSzPts val="1800"/>
              <a:buChar char="●"/>
            </a:pPr>
            <a:r>
              <a:rPr lang="en"/>
              <a:t>Chronic neck and/or back pain </a:t>
            </a:r>
            <a:endParaRPr/>
          </a:p>
          <a:p>
            <a:pPr marL="457200" lvl="0" indent="-342900" algn="l" rtl="0">
              <a:spcBef>
                <a:spcPts val="0"/>
              </a:spcBef>
              <a:spcAft>
                <a:spcPts val="0"/>
              </a:spcAft>
              <a:buSzPts val="1800"/>
              <a:buChar char="●"/>
            </a:pPr>
            <a:r>
              <a:rPr lang="en"/>
              <a:t>Social-Emotional and psychological health concerns </a:t>
            </a:r>
            <a:endParaRPr/>
          </a:p>
          <a:p>
            <a:pPr marL="457200" lvl="0" indent="-342900" algn="l" rtl="0">
              <a:spcBef>
                <a:spcPts val="0"/>
              </a:spcBef>
              <a:spcAft>
                <a:spcPts val="0"/>
              </a:spcAft>
              <a:buSzPts val="1800"/>
              <a:buChar char="●"/>
            </a:pPr>
            <a:r>
              <a:rPr lang="en"/>
              <a:t>Weight gain &amp; obesity</a:t>
            </a:r>
            <a:endParaRPr/>
          </a:p>
          <a:p>
            <a:pPr marL="914400" lvl="1" indent="-317500" algn="l" rtl="0">
              <a:spcBef>
                <a:spcPts val="0"/>
              </a:spcBef>
              <a:spcAft>
                <a:spcPts val="0"/>
              </a:spcAft>
              <a:buSzPts val="1400"/>
              <a:buChar char="○"/>
            </a:pPr>
            <a:r>
              <a:rPr lang="en"/>
              <a:t>Increased screen time can contribute to a sedentary lifestyle and increased health risks for developing diabetes and cardiovascular issues.  </a:t>
            </a:r>
            <a:endParaRPr/>
          </a:p>
          <a:p>
            <a:pPr marL="457200" lvl="0" indent="-342900" algn="l" rtl="0">
              <a:spcBef>
                <a:spcPts val="0"/>
              </a:spcBef>
              <a:spcAft>
                <a:spcPts val="0"/>
              </a:spcAft>
              <a:buSzPts val="1800"/>
              <a:buChar char="●"/>
            </a:pPr>
            <a:r>
              <a:rPr lang="en"/>
              <a:t>Poor sleep </a:t>
            </a:r>
            <a:endParaRPr/>
          </a:p>
          <a:p>
            <a:pPr marL="914400" lvl="1" indent="-317500" algn="l" rtl="0">
              <a:spcBef>
                <a:spcPts val="0"/>
              </a:spcBef>
              <a:spcAft>
                <a:spcPts val="0"/>
              </a:spcAft>
              <a:buSzPts val="1400"/>
              <a:buChar char="○"/>
            </a:pPr>
            <a:r>
              <a:rPr lang="en"/>
              <a:t>The blue light from digital devices can suppress the sleep-promoting hormone, melatonin, and can therefore interfere with your ability to get restful sleep. </a:t>
            </a:r>
            <a:endParaRPr/>
          </a:p>
          <a:p>
            <a:pPr marL="457200" lvl="0" indent="-342900" algn="l" rtl="0">
              <a:spcBef>
                <a:spcPts val="0"/>
              </a:spcBef>
              <a:spcAft>
                <a:spcPts val="0"/>
              </a:spcAft>
              <a:buSzPts val="1800"/>
              <a:buChar char="●"/>
            </a:pPr>
            <a:r>
              <a:rPr lang="en"/>
              <a:t>Impaired cognitive function </a:t>
            </a:r>
            <a:endParaRPr/>
          </a:p>
          <a:p>
            <a:pPr marL="914400" lvl="1" indent="-317500" algn="l" rtl="0">
              <a:spcBef>
                <a:spcPts val="0"/>
              </a:spcBef>
              <a:spcAft>
                <a:spcPts val="0"/>
              </a:spcAft>
              <a:buSzPts val="1400"/>
              <a:buChar char="○"/>
            </a:pPr>
            <a:r>
              <a:rPr lang="en"/>
              <a:t>Less healthy or overuse of screens can affect how the brain functions </a:t>
            </a:r>
            <a:endParaRPr/>
          </a:p>
          <a:p>
            <a:pPr marL="457200" lvl="0" indent="-342900" algn="l" rtl="0">
              <a:spcBef>
                <a:spcPts val="0"/>
              </a:spcBef>
              <a:spcAft>
                <a:spcPts val="0"/>
              </a:spcAft>
              <a:buSzPts val="1800"/>
              <a:buChar char="●"/>
            </a:pPr>
            <a:r>
              <a:rPr lang="en"/>
              <a:t>Long-term health risks. </a:t>
            </a:r>
            <a:endParaRPr/>
          </a:p>
          <a:p>
            <a:pPr marL="914400" lvl="1" indent="-317500" algn="l" rtl="0">
              <a:spcBef>
                <a:spcPts val="0"/>
              </a:spcBef>
              <a:spcAft>
                <a:spcPts val="0"/>
              </a:spcAft>
              <a:buSzPts val="1400"/>
              <a:buChar char="○"/>
            </a:pPr>
            <a:r>
              <a:rPr lang="en"/>
              <a:t>Significant screen time has been associated with negative effects cardiovascular health and increased mortality risk. </a:t>
            </a:r>
            <a:endParaRPr/>
          </a:p>
        </p:txBody>
      </p:sp>
      <p:pic>
        <p:nvPicPr>
          <p:cNvPr id="94" name="Google Shape;94;p16"/>
          <p:cNvPicPr preferRelativeResize="0"/>
          <p:nvPr/>
        </p:nvPicPr>
        <p:blipFill>
          <a:blip r:embed="rId3">
            <a:alphaModFix/>
          </a:blip>
          <a:stretch>
            <a:fillRect/>
          </a:stretch>
        </p:blipFill>
        <p:spPr>
          <a:xfrm>
            <a:off x="7442800" y="485750"/>
            <a:ext cx="1346625" cy="1346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86675" y="160725"/>
            <a:ext cx="8892900" cy="67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Screen Time, Psychological Health, and Effects on the Brain </a:t>
            </a:r>
            <a:endParaRPr sz="2800"/>
          </a:p>
        </p:txBody>
      </p:sp>
      <p:sp>
        <p:nvSpPr>
          <p:cNvPr id="100" name="Google Shape;100;p17"/>
          <p:cNvSpPr txBox="1">
            <a:spLocks noGrp="1"/>
          </p:cNvSpPr>
          <p:nvPr>
            <p:ph type="body" idx="1"/>
          </p:nvPr>
        </p:nvSpPr>
        <p:spPr>
          <a:xfrm>
            <a:off x="161675" y="601325"/>
            <a:ext cx="8742900" cy="4146900"/>
          </a:xfrm>
          <a:prstGeom prst="rect">
            <a:avLst/>
          </a:prstGeom>
        </p:spPr>
        <p:txBody>
          <a:bodyPr spcFirstLastPara="1" wrap="square" lIns="91425" tIns="91425" rIns="91425" bIns="91425" anchor="t" anchorCtr="0">
            <a:noAutofit/>
          </a:bodyPr>
          <a:lstStyle/>
          <a:p>
            <a:pPr marL="91440" lvl="0" indent="-107950" algn="l" rtl="0">
              <a:spcBef>
                <a:spcPts val="0"/>
              </a:spcBef>
              <a:spcAft>
                <a:spcPts val="0"/>
              </a:spcAft>
              <a:buSzPts val="1700"/>
              <a:buChar char="●"/>
            </a:pPr>
            <a:r>
              <a:rPr lang="en" sz="1700"/>
              <a:t>There isn’t a linear, direct relationship between technology and mental health. </a:t>
            </a:r>
            <a:endParaRPr sz="1700"/>
          </a:p>
          <a:p>
            <a:pPr marL="91440" lvl="1" indent="-82550" algn="l" rtl="0">
              <a:spcBef>
                <a:spcPts val="0"/>
              </a:spcBef>
              <a:spcAft>
                <a:spcPts val="0"/>
              </a:spcAft>
              <a:buSzPts val="1300"/>
              <a:buChar char="○"/>
            </a:pPr>
            <a:r>
              <a:rPr lang="en" sz="1300"/>
              <a:t>“Bidirectional relationship,” just one factor that can affect an individual </a:t>
            </a:r>
            <a:endParaRPr sz="1300"/>
          </a:p>
          <a:p>
            <a:pPr marL="91440" lvl="0" indent="-107950" algn="l" rtl="0">
              <a:spcBef>
                <a:spcPts val="0"/>
              </a:spcBef>
              <a:spcAft>
                <a:spcPts val="0"/>
              </a:spcAft>
              <a:buSzPts val="1700"/>
              <a:buChar char="●"/>
            </a:pPr>
            <a:r>
              <a:rPr lang="en" sz="1700"/>
              <a:t>Increased screen time has been associated with higher incidences of depression, anxiety, and lower self-esteem</a:t>
            </a:r>
            <a:endParaRPr sz="1700"/>
          </a:p>
          <a:p>
            <a:pPr marL="91440" lvl="1" indent="-82550" algn="l" rtl="0">
              <a:spcBef>
                <a:spcPts val="0"/>
              </a:spcBef>
              <a:spcAft>
                <a:spcPts val="0"/>
              </a:spcAft>
              <a:buSzPts val="1300"/>
              <a:buChar char="○"/>
            </a:pPr>
            <a:r>
              <a:rPr lang="en" sz="1300"/>
              <a:t>Social media can invite comparison which can affect self-image and anxiety levels </a:t>
            </a:r>
            <a:endParaRPr sz="1300"/>
          </a:p>
          <a:p>
            <a:pPr marL="91440" lvl="0" indent="-107950" algn="l" rtl="0">
              <a:spcBef>
                <a:spcPts val="0"/>
              </a:spcBef>
              <a:spcAft>
                <a:spcPts val="0"/>
              </a:spcAft>
              <a:buSzPts val="1700"/>
              <a:buChar char="●"/>
            </a:pPr>
            <a:r>
              <a:rPr lang="en" sz="1700"/>
              <a:t>Screen time can affect how neural pathways develop</a:t>
            </a:r>
            <a:endParaRPr sz="1700"/>
          </a:p>
          <a:p>
            <a:pPr marL="91440" lvl="1" indent="-82550" algn="l" rtl="0">
              <a:spcBef>
                <a:spcPts val="0"/>
              </a:spcBef>
              <a:spcAft>
                <a:spcPts val="0"/>
              </a:spcAft>
              <a:buSzPts val="1300"/>
              <a:buChar char="○"/>
            </a:pPr>
            <a:r>
              <a:rPr lang="en" sz="1300"/>
              <a:t>You need a healthy combo of online and offline experiences for healthy brain development. Creativity and Imagination happen when your brain can wander. It’s ok to embrace the boredom sometimes! </a:t>
            </a:r>
            <a:endParaRPr sz="1300"/>
          </a:p>
          <a:p>
            <a:pPr marL="91440" lvl="0" indent="-107950" algn="l" rtl="0">
              <a:spcBef>
                <a:spcPts val="0"/>
              </a:spcBef>
              <a:spcAft>
                <a:spcPts val="0"/>
              </a:spcAft>
              <a:buSzPts val="1700"/>
              <a:buChar char="●"/>
            </a:pPr>
            <a:r>
              <a:rPr lang="en" sz="1700"/>
              <a:t>Good sleep affects how your brain develops.</a:t>
            </a:r>
            <a:endParaRPr sz="1700"/>
          </a:p>
          <a:p>
            <a:pPr marL="91440" lvl="0" indent="-107950" algn="l" rtl="0">
              <a:spcBef>
                <a:spcPts val="0"/>
              </a:spcBef>
              <a:spcAft>
                <a:spcPts val="0"/>
              </a:spcAft>
              <a:buSzPts val="1700"/>
              <a:buChar char="●"/>
            </a:pPr>
            <a:r>
              <a:rPr lang="en" sz="1700"/>
              <a:t>Teen brains may be more sensitive to stress. </a:t>
            </a:r>
            <a:endParaRPr sz="1700"/>
          </a:p>
          <a:p>
            <a:pPr marL="91440" lvl="0" indent="-107950" algn="l" rtl="0">
              <a:spcBef>
                <a:spcPts val="0"/>
              </a:spcBef>
              <a:spcAft>
                <a:spcPts val="0"/>
              </a:spcAft>
              <a:buSzPts val="1700"/>
              <a:buChar char="●"/>
            </a:pPr>
            <a:r>
              <a:rPr lang="en" sz="1700"/>
              <a:t>Your brain keeps developing and maturing into your mid to late 20’s </a:t>
            </a:r>
            <a:endParaRPr sz="1700"/>
          </a:p>
          <a:p>
            <a:pPr marL="0" lvl="0" indent="0" algn="l" rtl="0">
              <a:spcBef>
                <a:spcPts val="1600"/>
              </a:spcBef>
              <a:spcAft>
                <a:spcPts val="0"/>
              </a:spcAft>
              <a:buNone/>
            </a:pPr>
            <a:endParaRPr/>
          </a:p>
          <a:p>
            <a:pPr marL="914400" lvl="1" indent="-317500" algn="l" rtl="0">
              <a:spcBef>
                <a:spcPts val="1600"/>
              </a:spcBef>
              <a:spcAft>
                <a:spcPts val="0"/>
              </a:spcAft>
              <a:buSzPts val="1400"/>
              <a:buChar char="○"/>
            </a:pPr>
            <a:endParaRPr/>
          </a:p>
          <a:p>
            <a:pPr marL="914400" lvl="0" indent="0" algn="l" rtl="0">
              <a:spcBef>
                <a:spcPts val="1600"/>
              </a:spcBef>
              <a:spcAft>
                <a:spcPts val="1600"/>
              </a:spcAft>
              <a:buNone/>
            </a:pPr>
            <a:endParaRPr/>
          </a:p>
        </p:txBody>
      </p:sp>
      <p:pic>
        <p:nvPicPr>
          <p:cNvPr id="101" name="Google Shape;101;p17" descr="www.needpix.com"/>
          <p:cNvPicPr preferRelativeResize="0"/>
          <p:nvPr/>
        </p:nvPicPr>
        <p:blipFill>
          <a:blip r:embed="rId3">
            <a:alphaModFix/>
          </a:blip>
          <a:stretch>
            <a:fillRect/>
          </a:stretch>
        </p:blipFill>
        <p:spPr>
          <a:xfrm>
            <a:off x="11789575" y="2767025"/>
            <a:ext cx="2452687" cy="1104900"/>
          </a:xfrm>
          <a:prstGeom prst="rect">
            <a:avLst/>
          </a:prstGeom>
          <a:noFill/>
          <a:ln>
            <a:noFill/>
          </a:ln>
        </p:spPr>
      </p:pic>
      <p:pic>
        <p:nvPicPr>
          <p:cNvPr id="102" name="Google Shape;102;p17" descr="commons.wikimedia.org"/>
          <p:cNvPicPr preferRelativeResize="0"/>
          <p:nvPr/>
        </p:nvPicPr>
        <p:blipFill>
          <a:blip r:embed="rId4">
            <a:alphaModFix/>
          </a:blip>
          <a:stretch>
            <a:fillRect/>
          </a:stretch>
        </p:blipFill>
        <p:spPr>
          <a:xfrm>
            <a:off x="11941975" y="2919425"/>
            <a:ext cx="2452688" cy="1200150"/>
          </a:xfrm>
          <a:prstGeom prst="rect">
            <a:avLst/>
          </a:prstGeom>
          <a:noFill/>
          <a:ln>
            <a:noFill/>
          </a:ln>
        </p:spPr>
      </p:pic>
      <p:pic>
        <p:nvPicPr>
          <p:cNvPr id="103" name="Google Shape;103;p17" descr="www.pikist.com"/>
          <p:cNvPicPr preferRelativeResize="0"/>
          <p:nvPr/>
        </p:nvPicPr>
        <p:blipFill>
          <a:blip r:embed="rId5">
            <a:alphaModFix/>
          </a:blip>
          <a:stretch>
            <a:fillRect/>
          </a:stretch>
        </p:blipFill>
        <p:spPr>
          <a:xfrm>
            <a:off x="12094375" y="3071825"/>
            <a:ext cx="2452688" cy="1190625"/>
          </a:xfrm>
          <a:prstGeom prst="rect">
            <a:avLst/>
          </a:prstGeom>
          <a:noFill/>
          <a:ln>
            <a:noFill/>
          </a:ln>
        </p:spPr>
      </p:pic>
      <p:pic>
        <p:nvPicPr>
          <p:cNvPr id="104" name="Google Shape;104;p17" descr="www.piqsels.com"/>
          <p:cNvPicPr preferRelativeResize="0"/>
          <p:nvPr/>
        </p:nvPicPr>
        <p:blipFill>
          <a:blip r:embed="rId6">
            <a:alphaModFix/>
          </a:blip>
          <a:stretch>
            <a:fillRect/>
          </a:stretch>
        </p:blipFill>
        <p:spPr>
          <a:xfrm>
            <a:off x="12246775" y="3224225"/>
            <a:ext cx="1333500" cy="1162050"/>
          </a:xfrm>
          <a:prstGeom prst="rect">
            <a:avLst/>
          </a:prstGeom>
          <a:noFill/>
          <a:ln>
            <a:noFill/>
          </a:ln>
        </p:spPr>
      </p:pic>
      <p:pic>
        <p:nvPicPr>
          <p:cNvPr id="105" name="Google Shape;105;p17" descr="pixabay.com"/>
          <p:cNvPicPr preferRelativeResize="0"/>
          <p:nvPr/>
        </p:nvPicPr>
        <p:blipFill>
          <a:blip r:embed="rId7">
            <a:alphaModFix/>
          </a:blip>
          <a:stretch>
            <a:fillRect/>
          </a:stretch>
        </p:blipFill>
        <p:spPr>
          <a:xfrm>
            <a:off x="12399175" y="3376625"/>
            <a:ext cx="1076325" cy="1162050"/>
          </a:xfrm>
          <a:prstGeom prst="rect">
            <a:avLst/>
          </a:prstGeom>
          <a:noFill/>
          <a:ln>
            <a:noFill/>
          </a:ln>
        </p:spPr>
      </p:pic>
      <p:pic>
        <p:nvPicPr>
          <p:cNvPr id="106" name="Google Shape;106;p17" descr="www.maxpixel.net"/>
          <p:cNvPicPr preferRelativeResize="0"/>
          <p:nvPr/>
        </p:nvPicPr>
        <p:blipFill>
          <a:blip r:embed="rId8">
            <a:alphaModFix/>
          </a:blip>
          <a:stretch>
            <a:fillRect/>
          </a:stretch>
        </p:blipFill>
        <p:spPr>
          <a:xfrm>
            <a:off x="12551575" y="3529025"/>
            <a:ext cx="828675" cy="1295400"/>
          </a:xfrm>
          <a:prstGeom prst="rect">
            <a:avLst/>
          </a:prstGeom>
          <a:noFill/>
          <a:ln>
            <a:noFill/>
          </a:ln>
        </p:spPr>
      </p:pic>
      <p:pic>
        <p:nvPicPr>
          <p:cNvPr id="107" name="Google Shape;107;p17" descr="www.needpix.com"/>
          <p:cNvPicPr preferRelativeResize="0"/>
          <p:nvPr/>
        </p:nvPicPr>
        <p:blipFill>
          <a:blip r:embed="rId9">
            <a:alphaModFix/>
          </a:blip>
          <a:stretch>
            <a:fillRect/>
          </a:stretch>
        </p:blipFill>
        <p:spPr>
          <a:xfrm>
            <a:off x="12703975" y="3681425"/>
            <a:ext cx="1581150" cy="1295400"/>
          </a:xfrm>
          <a:prstGeom prst="rect">
            <a:avLst/>
          </a:prstGeom>
          <a:noFill/>
          <a:ln>
            <a:noFill/>
          </a:ln>
        </p:spPr>
      </p:pic>
      <p:pic>
        <p:nvPicPr>
          <p:cNvPr id="108" name="Google Shape;108;p17" descr="www.scott.af.mil"/>
          <p:cNvPicPr preferRelativeResize="0"/>
          <p:nvPr/>
        </p:nvPicPr>
        <p:blipFill>
          <a:blip r:embed="rId10">
            <a:alphaModFix/>
          </a:blip>
          <a:stretch>
            <a:fillRect/>
          </a:stretch>
        </p:blipFill>
        <p:spPr>
          <a:xfrm>
            <a:off x="12856375" y="3833825"/>
            <a:ext cx="1276350" cy="828675"/>
          </a:xfrm>
          <a:prstGeom prst="rect">
            <a:avLst/>
          </a:prstGeom>
          <a:noFill/>
          <a:ln>
            <a:noFill/>
          </a:ln>
        </p:spPr>
      </p:pic>
      <p:pic>
        <p:nvPicPr>
          <p:cNvPr id="109" name="Google Shape;109;p17" descr="commons.wikimedia.org"/>
          <p:cNvPicPr preferRelativeResize="0"/>
          <p:nvPr/>
        </p:nvPicPr>
        <p:blipFill>
          <a:blip r:embed="rId11">
            <a:alphaModFix/>
          </a:blip>
          <a:stretch>
            <a:fillRect/>
          </a:stretch>
        </p:blipFill>
        <p:spPr>
          <a:xfrm>
            <a:off x="13008775" y="3986225"/>
            <a:ext cx="1133475" cy="828675"/>
          </a:xfrm>
          <a:prstGeom prst="rect">
            <a:avLst/>
          </a:prstGeom>
          <a:noFill/>
          <a:ln>
            <a:noFill/>
          </a:ln>
        </p:spPr>
      </p:pic>
      <p:pic>
        <p:nvPicPr>
          <p:cNvPr id="110" name="Google Shape;110;p17" descr="pxhere.com"/>
          <p:cNvPicPr preferRelativeResize="0"/>
          <p:nvPr/>
        </p:nvPicPr>
        <p:blipFill>
          <a:blip r:embed="rId12">
            <a:alphaModFix/>
          </a:blip>
          <a:stretch>
            <a:fillRect/>
          </a:stretch>
        </p:blipFill>
        <p:spPr>
          <a:xfrm>
            <a:off x="13161175" y="4138625"/>
            <a:ext cx="1200150" cy="1162050"/>
          </a:xfrm>
          <a:prstGeom prst="rect">
            <a:avLst/>
          </a:prstGeom>
          <a:noFill/>
          <a:ln>
            <a:noFill/>
          </a:ln>
        </p:spPr>
      </p:pic>
      <p:pic>
        <p:nvPicPr>
          <p:cNvPr id="111" name="Google Shape;111;p17" descr="www.flickr.com"/>
          <p:cNvPicPr preferRelativeResize="0"/>
          <p:nvPr/>
        </p:nvPicPr>
        <p:blipFill>
          <a:blip r:embed="rId13">
            <a:alphaModFix/>
          </a:blip>
          <a:stretch>
            <a:fillRect/>
          </a:stretch>
        </p:blipFill>
        <p:spPr>
          <a:xfrm>
            <a:off x="13313575" y="4291025"/>
            <a:ext cx="1214437" cy="1162050"/>
          </a:xfrm>
          <a:prstGeom prst="rect">
            <a:avLst/>
          </a:prstGeom>
          <a:noFill/>
          <a:ln>
            <a:noFill/>
          </a:ln>
        </p:spPr>
      </p:pic>
      <p:pic>
        <p:nvPicPr>
          <p:cNvPr id="112" name="Google Shape;112;p17" descr="www.pikist.com"/>
          <p:cNvPicPr preferRelativeResize="0"/>
          <p:nvPr/>
        </p:nvPicPr>
        <p:blipFill>
          <a:blip r:embed="rId14">
            <a:alphaModFix/>
          </a:blip>
          <a:stretch>
            <a:fillRect/>
          </a:stretch>
        </p:blipFill>
        <p:spPr>
          <a:xfrm>
            <a:off x="13465975" y="4443425"/>
            <a:ext cx="2452687" cy="1219200"/>
          </a:xfrm>
          <a:prstGeom prst="rect">
            <a:avLst/>
          </a:prstGeom>
          <a:noFill/>
          <a:ln>
            <a:noFill/>
          </a:ln>
        </p:spPr>
      </p:pic>
      <p:pic>
        <p:nvPicPr>
          <p:cNvPr id="113" name="Google Shape;113;p17" descr="www.flickr.com"/>
          <p:cNvPicPr preferRelativeResize="0"/>
          <p:nvPr/>
        </p:nvPicPr>
        <p:blipFill>
          <a:blip r:embed="rId15">
            <a:alphaModFix/>
          </a:blip>
          <a:stretch>
            <a:fillRect/>
          </a:stretch>
        </p:blipFill>
        <p:spPr>
          <a:xfrm>
            <a:off x="13618375" y="4595825"/>
            <a:ext cx="2452687" cy="1228725"/>
          </a:xfrm>
          <a:prstGeom prst="rect">
            <a:avLst/>
          </a:prstGeom>
          <a:noFill/>
          <a:ln>
            <a:noFill/>
          </a:ln>
        </p:spPr>
      </p:pic>
      <p:pic>
        <p:nvPicPr>
          <p:cNvPr id="114" name="Google Shape;114;p17" descr="www.needpix.com"/>
          <p:cNvPicPr preferRelativeResize="0"/>
          <p:nvPr/>
        </p:nvPicPr>
        <p:blipFill>
          <a:blip r:embed="rId16">
            <a:alphaModFix/>
          </a:blip>
          <a:stretch>
            <a:fillRect/>
          </a:stretch>
        </p:blipFill>
        <p:spPr>
          <a:xfrm>
            <a:off x="13770775" y="4748225"/>
            <a:ext cx="1352550" cy="981075"/>
          </a:xfrm>
          <a:prstGeom prst="rect">
            <a:avLst/>
          </a:prstGeom>
          <a:noFill/>
          <a:ln>
            <a:noFill/>
          </a:ln>
        </p:spPr>
      </p:pic>
      <p:pic>
        <p:nvPicPr>
          <p:cNvPr id="115" name="Google Shape;115;p17" descr="vimeo.com"/>
          <p:cNvPicPr preferRelativeResize="0"/>
          <p:nvPr/>
        </p:nvPicPr>
        <p:blipFill>
          <a:blip r:embed="rId17">
            <a:alphaModFix/>
          </a:blip>
          <a:stretch>
            <a:fillRect/>
          </a:stretch>
        </p:blipFill>
        <p:spPr>
          <a:xfrm>
            <a:off x="13923175" y="4900625"/>
            <a:ext cx="1062037" cy="981075"/>
          </a:xfrm>
          <a:prstGeom prst="rect">
            <a:avLst/>
          </a:prstGeom>
          <a:noFill/>
          <a:ln>
            <a:noFill/>
          </a:ln>
        </p:spPr>
      </p:pic>
      <p:pic>
        <p:nvPicPr>
          <p:cNvPr id="116" name="Google Shape;116;p17" descr="www.maxpixel.net"/>
          <p:cNvPicPr preferRelativeResize="0"/>
          <p:nvPr/>
        </p:nvPicPr>
        <p:blipFill>
          <a:blip r:embed="rId18">
            <a:alphaModFix/>
          </a:blip>
          <a:stretch>
            <a:fillRect/>
          </a:stretch>
        </p:blipFill>
        <p:spPr>
          <a:xfrm>
            <a:off x="14075575" y="5053025"/>
            <a:ext cx="2452687" cy="1228725"/>
          </a:xfrm>
          <a:prstGeom prst="rect">
            <a:avLst/>
          </a:prstGeom>
          <a:noFill/>
          <a:ln>
            <a:noFill/>
          </a:ln>
        </p:spPr>
      </p:pic>
      <p:pic>
        <p:nvPicPr>
          <p:cNvPr id="117" name="Google Shape;117;p17" descr="pixabay.com"/>
          <p:cNvPicPr preferRelativeResize="0"/>
          <p:nvPr/>
        </p:nvPicPr>
        <p:blipFill>
          <a:blip r:embed="rId19">
            <a:alphaModFix/>
          </a:blip>
          <a:stretch>
            <a:fillRect/>
          </a:stretch>
        </p:blipFill>
        <p:spPr>
          <a:xfrm>
            <a:off x="14227975" y="5205425"/>
            <a:ext cx="1438275" cy="1076325"/>
          </a:xfrm>
          <a:prstGeom prst="rect">
            <a:avLst/>
          </a:prstGeom>
          <a:noFill/>
          <a:ln>
            <a:noFill/>
          </a:ln>
        </p:spPr>
      </p:pic>
      <p:pic>
        <p:nvPicPr>
          <p:cNvPr id="118" name="Google Shape;118;p17" descr="www.pxfuel.com"/>
          <p:cNvPicPr preferRelativeResize="0"/>
          <p:nvPr/>
        </p:nvPicPr>
        <p:blipFill>
          <a:blip r:embed="rId20">
            <a:alphaModFix/>
          </a:blip>
          <a:stretch>
            <a:fillRect/>
          </a:stretch>
        </p:blipFill>
        <p:spPr>
          <a:xfrm>
            <a:off x="14380375" y="5357825"/>
            <a:ext cx="976313" cy="1076325"/>
          </a:xfrm>
          <a:prstGeom prst="rect">
            <a:avLst/>
          </a:prstGeom>
          <a:noFill/>
          <a:ln>
            <a:noFill/>
          </a:ln>
        </p:spPr>
      </p:pic>
      <p:pic>
        <p:nvPicPr>
          <p:cNvPr id="119" name="Google Shape;119;p17" descr="pxhere.com"/>
          <p:cNvPicPr preferRelativeResize="0"/>
          <p:nvPr/>
        </p:nvPicPr>
        <p:blipFill>
          <a:blip r:embed="rId21">
            <a:alphaModFix/>
          </a:blip>
          <a:stretch>
            <a:fillRect/>
          </a:stretch>
        </p:blipFill>
        <p:spPr>
          <a:xfrm>
            <a:off x="14532775" y="5510225"/>
            <a:ext cx="914400" cy="1228725"/>
          </a:xfrm>
          <a:prstGeom prst="rect">
            <a:avLst/>
          </a:prstGeom>
          <a:noFill/>
          <a:ln>
            <a:noFill/>
          </a:ln>
        </p:spPr>
      </p:pic>
      <p:pic>
        <p:nvPicPr>
          <p:cNvPr id="120" name="Google Shape;120;p17" descr="commons.wikimedia.org"/>
          <p:cNvPicPr preferRelativeResize="0"/>
          <p:nvPr/>
        </p:nvPicPr>
        <p:blipFill>
          <a:blip r:embed="rId22">
            <a:alphaModFix/>
          </a:blip>
          <a:stretch>
            <a:fillRect/>
          </a:stretch>
        </p:blipFill>
        <p:spPr>
          <a:xfrm>
            <a:off x="14685175" y="5662625"/>
            <a:ext cx="1495425" cy="1228725"/>
          </a:xfrm>
          <a:prstGeom prst="rect">
            <a:avLst/>
          </a:prstGeom>
          <a:noFill/>
          <a:ln>
            <a:noFill/>
          </a:ln>
        </p:spPr>
      </p:pic>
      <p:pic>
        <p:nvPicPr>
          <p:cNvPr id="121" name="Google Shape;121;p17" descr="pixnio.com"/>
          <p:cNvPicPr preferRelativeResize="0"/>
          <p:nvPr/>
        </p:nvPicPr>
        <p:blipFill>
          <a:blip r:embed="rId23">
            <a:alphaModFix/>
          </a:blip>
          <a:stretch>
            <a:fillRect/>
          </a:stretch>
        </p:blipFill>
        <p:spPr>
          <a:xfrm>
            <a:off x="14837575" y="5815025"/>
            <a:ext cx="2452687" cy="1162050"/>
          </a:xfrm>
          <a:prstGeom prst="rect">
            <a:avLst/>
          </a:prstGeom>
          <a:noFill/>
          <a:ln>
            <a:noFill/>
          </a:ln>
        </p:spPr>
      </p:pic>
      <p:pic>
        <p:nvPicPr>
          <p:cNvPr id="122" name="Google Shape;122;p17" descr="www.pickpik.com"/>
          <p:cNvPicPr preferRelativeResize="0"/>
          <p:nvPr/>
        </p:nvPicPr>
        <p:blipFill>
          <a:blip r:embed="rId24">
            <a:alphaModFix/>
          </a:blip>
          <a:stretch>
            <a:fillRect/>
          </a:stretch>
        </p:blipFill>
        <p:spPr>
          <a:xfrm>
            <a:off x="14989975" y="5967425"/>
            <a:ext cx="2452687" cy="1257300"/>
          </a:xfrm>
          <a:prstGeom prst="rect">
            <a:avLst/>
          </a:prstGeom>
          <a:noFill/>
          <a:ln>
            <a:noFill/>
          </a:ln>
        </p:spPr>
      </p:pic>
      <p:pic>
        <p:nvPicPr>
          <p:cNvPr id="123" name="Google Shape;123;p17" descr="www.maxpixel.net"/>
          <p:cNvPicPr preferRelativeResize="0"/>
          <p:nvPr/>
        </p:nvPicPr>
        <p:blipFill>
          <a:blip r:embed="rId25">
            <a:alphaModFix/>
          </a:blip>
          <a:stretch>
            <a:fillRect/>
          </a:stretch>
        </p:blipFill>
        <p:spPr>
          <a:xfrm>
            <a:off x="15142375" y="6119825"/>
            <a:ext cx="2452687" cy="1190625"/>
          </a:xfrm>
          <a:prstGeom prst="rect">
            <a:avLst/>
          </a:prstGeom>
          <a:noFill/>
          <a:ln>
            <a:noFill/>
          </a:ln>
        </p:spPr>
      </p:pic>
      <p:pic>
        <p:nvPicPr>
          <p:cNvPr id="124" name="Google Shape;124;p17" descr="www.needpix.com"/>
          <p:cNvPicPr preferRelativeResize="0"/>
          <p:nvPr/>
        </p:nvPicPr>
        <p:blipFill>
          <a:blip r:embed="rId26">
            <a:alphaModFix/>
          </a:blip>
          <a:stretch>
            <a:fillRect/>
          </a:stretch>
        </p:blipFill>
        <p:spPr>
          <a:xfrm>
            <a:off x="15294775" y="6272225"/>
            <a:ext cx="2452688" cy="1104900"/>
          </a:xfrm>
          <a:prstGeom prst="rect">
            <a:avLst/>
          </a:prstGeom>
          <a:noFill/>
          <a:ln>
            <a:noFill/>
          </a:ln>
        </p:spPr>
      </p:pic>
      <p:pic>
        <p:nvPicPr>
          <p:cNvPr id="125" name="Google Shape;125;p17" descr="www.piqsels.com"/>
          <p:cNvPicPr preferRelativeResize="0"/>
          <p:nvPr/>
        </p:nvPicPr>
        <p:blipFill>
          <a:blip r:embed="rId27">
            <a:alphaModFix/>
          </a:blip>
          <a:stretch>
            <a:fillRect/>
          </a:stretch>
        </p:blipFill>
        <p:spPr>
          <a:xfrm>
            <a:off x="15447175" y="6424625"/>
            <a:ext cx="1457325" cy="1152525"/>
          </a:xfrm>
          <a:prstGeom prst="rect">
            <a:avLst/>
          </a:prstGeom>
          <a:noFill/>
          <a:ln>
            <a:noFill/>
          </a:ln>
        </p:spPr>
      </p:pic>
      <p:pic>
        <p:nvPicPr>
          <p:cNvPr id="126" name="Google Shape;126;p17" descr="freesvg.org"/>
          <p:cNvPicPr preferRelativeResize="0"/>
          <p:nvPr/>
        </p:nvPicPr>
        <p:blipFill>
          <a:blip r:embed="rId28">
            <a:alphaModFix/>
          </a:blip>
          <a:stretch>
            <a:fillRect/>
          </a:stretch>
        </p:blipFill>
        <p:spPr>
          <a:xfrm>
            <a:off x="15599575" y="6577025"/>
            <a:ext cx="957263" cy="1152525"/>
          </a:xfrm>
          <a:prstGeom prst="rect">
            <a:avLst/>
          </a:prstGeom>
          <a:noFill/>
          <a:ln>
            <a:noFill/>
          </a:ln>
        </p:spPr>
      </p:pic>
      <p:pic>
        <p:nvPicPr>
          <p:cNvPr id="127" name="Google Shape;127;p17" descr="en.m.wikipedia.org"/>
          <p:cNvPicPr preferRelativeResize="0"/>
          <p:nvPr/>
        </p:nvPicPr>
        <p:blipFill>
          <a:blip r:embed="rId29">
            <a:alphaModFix/>
          </a:blip>
          <a:stretch>
            <a:fillRect/>
          </a:stretch>
        </p:blipFill>
        <p:spPr>
          <a:xfrm>
            <a:off x="15751975" y="6729425"/>
            <a:ext cx="962025" cy="819150"/>
          </a:xfrm>
          <a:prstGeom prst="rect">
            <a:avLst/>
          </a:prstGeom>
          <a:noFill/>
          <a:ln>
            <a:noFill/>
          </a:ln>
        </p:spPr>
      </p:pic>
      <p:pic>
        <p:nvPicPr>
          <p:cNvPr id="128" name="Google Shape;128;p17" descr="commons.wikimedia.org"/>
          <p:cNvPicPr preferRelativeResize="0"/>
          <p:nvPr/>
        </p:nvPicPr>
        <p:blipFill>
          <a:blip r:embed="rId30">
            <a:alphaModFix/>
          </a:blip>
          <a:stretch>
            <a:fillRect/>
          </a:stretch>
        </p:blipFill>
        <p:spPr>
          <a:xfrm>
            <a:off x="15904375" y="6881825"/>
            <a:ext cx="1447800" cy="819150"/>
          </a:xfrm>
          <a:prstGeom prst="rect">
            <a:avLst/>
          </a:prstGeom>
          <a:noFill/>
          <a:ln>
            <a:noFill/>
          </a:ln>
        </p:spPr>
      </p:pic>
      <p:sp>
        <p:nvSpPr>
          <p:cNvPr id="129" name="Google Shape;129;p17"/>
          <p:cNvSpPr txBox="1"/>
          <p:nvPr/>
        </p:nvSpPr>
        <p:spPr>
          <a:xfrm>
            <a:off x="16056775" y="7034225"/>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a:p>
            <a:pPr marL="215900" marR="63500" lvl="0" indent="0" algn="ctr" rtl="0">
              <a:lnSpc>
                <a:spcPct val="115000"/>
              </a:lnSpc>
              <a:spcBef>
                <a:spcPts val="0"/>
              </a:spcBef>
              <a:spcAft>
                <a:spcPts val="0"/>
              </a:spcAft>
              <a:buNone/>
            </a:pPr>
            <a:endParaRPr sz="1200">
              <a:highlight>
                <a:srgbClr val="FFFFFF"/>
              </a:highlight>
              <a:latin typeface="Roboto"/>
              <a:ea typeface="Roboto"/>
              <a:cs typeface="Roboto"/>
              <a:sym typeface="Roboto"/>
            </a:endParaRPr>
          </a:p>
        </p:txBody>
      </p:sp>
      <p:pic>
        <p:nvPicPr>
          <p:cNvPr id="130" name="Google Shape;130;p17"/>
          <p:cNvPicPr preferRelativeResize="0"/>
          <p:nvPr/>
        </p:nvPicPr>
        <p:blipFill>
          <a:blip r:embed="rId31">
            <a:alphaModFix/>
          </a:blip>
          <a:stretch>
            <a:fillRect/>
          </a:stretch>
        </p:blipFill>
        <p:spPr>
          <a:xfrm>
            <a:off x="270825" y="3833822"/>
            <a:ext cx="2155689" cy="1133475"/>
          </a:xfrm>
          <a:prstGeom prst="rect">
            <a:avLst/>
          </a:prstGeom>
          <a:noFill/>
          <a:ln>
            <a:noFill/>
          </a:ln>
        </p:spPr>
      </p:pic>
      <p:pic>
        <p:nvPicPr>
          <p:cNvPr id="131" name="Google Shape;131;p17"/>
          <p:cNvPicPr preferRelativeResize="0"/>
          <p:nvPr/>
        </p:nvPicPr>
        <p:blipFill>
          <a:blip r:embed="rId32">
            <a:alphaModFix/>
          </a:blip>
          <a:stretch>
            <a:fillRect/>
          </a:stretch>
        </p:blipFill>
        <p:spPr>
          <a:xfrm>
            <a:off x="6671263" y="3700472"/>
            <a:ext cx="2245178" cy="125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35"/>
        <p:cNvGrpSpPr/>
        <p:nvPr/>
      </p:nvGrpSpPr>
      <p:grpSpPr>
        <a:xfrm>
          <a:off x="0" y="0"/>
          <a:ext cx="0" cy="0"/>
          <a:chOff x="0" y="0"/>
          <a:chExt cx="0" cy="0"/>
        </a:xfrm>
      </p:grpSpPr>
      <p:pic>
        <p:nvPicPr>
          <p:cNvPr id="136" name="Google Shape;136;p18"/>
          <p:cNvPicPr preferRelativeResize="0"/>
          <p:nvPr/>
        </p:nvPicPr>
        <p:blipFill>
          <a:blip r:embed="rId3">
            <a:alphaModFix/>
          </a:blip>
          <a:stretch>
            <a:fillRect/>
          </a:stretch>
        </p:blipFill>
        <p:spPr>
          <a:xfrm>
            <a:off x="1833663" y="0"/>
            <a:ext cx="5476671" cy="5143501"/>
          </a:xfrm>
          <a:prstGeom prst="rect">
            <a:avLst/>
          </a:prstGeom>
          <a:noFill/>
          <a:ln>
            <a:noFill/>
          </a:ln>
        </p:spPr>
      </p:pic>
      <p:sp>
        <p:nvSpPr>
          <p:cNvPr id="137" name="Google Shape;137;p18"/>
          <p:cNvSpPr txBox="1"/>
          <p:nvPr/>
        </p:nvSpPr>
        <p:spPr>
          <a:xfrm>
            <a:off x="7465225" y="3760000"/>
            <a:ext cx="1571700" cy="12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latin typeface="Open Sans"/>
                <a:ea typeface="Open Sans"/>
                <a:cs typeface="Open Sans"/>
                <a:sym typeface="Open Sans"/>
                <a:hlinkClick r:id="rId4"/>
              </a:rPr>
              <a:t>https://www.digitalinformationworld.com/2019/02/too-much-screen-time-affects-our-bodies-and-brains.html</a:t>
            </a:r>
            <a:endParaRPr sz="1100">
              <a:latin typeface="Open Sans"/>
              <a:ea typeface="Open Sans"/>
              <a:cs typeface="Open Sans"/>
              <a:sym typeface="Open Sans"/>
            </a:endParaRPr>
          </a:p>
          <a:p>
            <a:pPr marL="0" lvl="0" indent="0" algn="l" rtl="0">
              <a:spcBef>
                <a:spcPts val="0"/>
              </a:spcBef>
              <a:spcAft>
                <a:spcPts val="0"/>
              </a:spcAft>
              <a:buNone/>
            </a:pPr>
            <a:endParaRPr sz="11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9"/>
          <p:cNvPicPr preferRelativeResize="0"/>
          <p:nvPr/>
        </p:nvPicPr>
        <p:blipFill>
          <a:blip r:embed="rId3">
            <a:alphaModFix/>
          </a:blip>
          <a:stretch>
            <a:fillRect/>
          </a:stretch>
        </p:blipFill>
        <p:spPr>
          <a:xfrm>
            <a:off x="152400" y="79000"/>
            <a:ext cx="4479124" cy="4912100"/>
          </a:xfrm>
          <a:prstGeom prst="rect">
            <a:avLst/>
          </a:prstGeom>
          <a:noFill/>
          <a:ln>
            <a:noFill/>
          </a:ln>
        </p:spPr>
      </p:pic>
      <p:sp>
        <p:nvSpPr>
          <p:cNvPr id="143" name="Google Shape;143;p19"/>
          <p:cNvSpPr txBox="1"/>
          <p:nvPr/>
        </p:nvSpPr>
        <p:spPr>
          <a:xfrm>
            <a:off x="4631525" y="79000"/>
            <a:ext cx="4310100" cy="499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solidFill>
                  <a:srgbClr val="0000FF"/>
                </a:solidFill>
                <a:latin typeface="Open Sans"/>
                <a:ea typeface="Open Sans"/>
                <a:cs typeface="Open Sans"/>
                <a:sym typeface="Open Sans"/>
              </a:rPr>
              <a:t>How does your device use affect you?</a:t>
            </a:r>
            <a:endParaRPr sz="1600" b="1" i="1">
              <a:solidFill>
                <a:srgbClr val="0000FF"/>
              </a:solidFill>
              <a:latin typeface="Open Sans"/>
              <a:ea typeface="Open Sans"/>
              <a:cs typeface="Open Sans"/>
              <a:sym typeface="Open Sans"/>
            </a:endParaRPr>
          </a:p>
          <a:p>
            <a:pPr marL="0" lvl="0" indent="0" algn="l" rtl="0">
              <a:spcBef>
                <a:spcPts val="0"/>
              </a:spcBef>
              <a:spcAft>
                <a:spcPts val="0"/>
              </a:spcAft>
              <a:buNone/>
            </a:pPr>
            <a:endParaRPr sz="1600" b="1" i="1">
              <a:solidFill>
                <a:srgbClr val="0000FF"/>
              </a:solidFill>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Are you having physical symptoms from too much screen time?</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Do you have a hard time paying attention to others because you’re too drawn into your on-screen activities?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Do they affect how much time you’re spending with others?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Are you getting enough physical activity during the day?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Do you have an emotional reaction to too much time on-screen/scrolling?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Are you getting enough sleep?</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Are you making real connections with friends too?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Are you making good media choices?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Does your use of technology negatively affect your life?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Are you having a hard time controlling, regulating, or limiting your use of technology? </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47"/>
        <p:cNvGrpSpPr/>
        <p:nvPr/>
      </p:nvGrpSpPr>
      <p:grpSpPr>
        <a:xfrm>
          <a:off x="0" y="0"/>
          <a:ext cx="0" cy="0"/>
          <a:chOff x="0" y="0"/>
          <a:chExt cx="0" cy="0"/>
        </a:xfrm>
      </p:grpSpPr>
      <p:sp>
        <p:nvSpPr>
          <p:cNvPr id="148" name="Google Shape;148;p20"/>
          <p:cNvSpPr txBox="1">
            <a:spLocks noGrp="1"/>
          </p:cNvSpPr>
          <p:nvPr>
            <p:ph type="body" idx="1"/>
          </p:nvPr>
        </p:nvSpPr>
        <p:spPr>
          <a:xfrm>
            <a:off x="133100" y="170800"/>
            <a:ext cx="3999900" cy="3746400"/>
          </a:xfrm>
          <a:prstGeom prst="rect">
            <a:avLst/>
          </a:prstGeom>
          <a:ln w="28575" cap="flat" cmpd="sng">
            <a:solidFill>
              <a:srgbClr val="EAD1D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Technology use has become such a major component of our everyday lives, especially with cell phone use. We often do not realize how much we use our phone and the effects it has on our lives and personal connections with others. </a:t>
            </a:r>
            <a:endParaRPr/>
          </a:p>
          <a:p>
            <a:pPr marL="0" lvl="0" indent="0" algn="l" rtl="0">
              <a:spcBef>
                <a:spcPts val="1600"/>
              </a:spcBef>
              <a:spcAft>
                <a:spcPts val="0"/>
              </a:spcAft>
              <a:buNone/>
            </a:pPr>
            <a:r>
              <a:rPr lang="en"/>
              <a:t>Photographer, Eric Pickersgill, created a photo series called “Removed” in which he edited out cell phones from the hands of people to demonstrate how disconnected we can become from our real lives.</a:t>
            </a:r>
            <a:endParaRPr/>
          </a:p>
          <a:p>
            <a:pPr marL="0" lvl="0" indent="0" algn="l" rtl="0">
              <a:spcBef>
                <a:spcPts val="1600"/>
              </a:spcBef>
              <a:spcAft>
                <a:spcPts val="0"/>
              </a:spcAft>
              <a:buNone/>
            </a:pPr>
            <a:r>
              <a:rPr lang="en" sz="1100" u="sng">
                <a:solidFill>
                  <a:schemeClr val="hlink"/>
                </a:solidFill>
                <a:hlinkClick r:id="rId3"/>
              </a:rPr>
              <a:t>https://qz.com/523746/a-photographer-edits-out-our-smartphones-to-show-our-strange-and-lonely-new-world/</a:t>
            </a:r>
            <a:endParaRPr sz="1100"/>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49" name="Google Shape;149;p20"/>
          <p:cNvSpPr txBox="1">
            <a:spLocks noGrp="1"/>
          </p:cNvSpPr>
          <p:nvPr>
            <p:ph type="body" idx="2"/>
          </p:nvPr>
        </p:nvSpPr>
        <p:spPr>
          <a:xfrm>
            <a:off x="4311600" y="71450"/>
            <a:ext cx="4737000" cy="4953000"/>
          </a:xfrm>
          <a:prstGeom prst="rect">
            <a:avLst/>
          </a:prstGeom>
          <a:solidFill>
            <a:srgbClr val="EAD1DC"/>
          </a:solidFill>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0" name="Google Shape;150;p20"/>
          <p:cNvPicPr preferRelativeResize="0"/>
          <p:nvPr/>
        </p:nvPicPr>
        <p:blipFill>
          <a:blip r:embed="rId4">
            <a:alphaModFix/>
          </a:blip>
          <a:stretch>
            <a:fillRect/>
          </a:stretch>
        </p:blipFill>
        <p:spPr>
          <a:xfrm>
            <a:off x="4391873" y="170800"/>
            <a:ext cx="1713351" cy="2140425"/>
          </a:xfrm>
          <a:prstGeom prst="rect">
            <a:avLst/>
          </a:prstGeom>
          <a:noFill/>
          <a:ln>
            <a:noFill/>
          </a:ln>
        </p:spPr>
      </p:pic>
      <p:pic>
        <p:nvPicPr>
          <p:cNvPr id="151" name="Google Shape;151;p20"/>
          <p:cNvPicPr preferRelativeResize="0"/>
          <p:nvPr/>
        </p:nvPicPr>
        <p:blipFill>
          <a:blip r:embed="rId5">
            <a:alphaModFix/>
          </a:blip>
          <a:stretch>
            <a:fillRect/>
          </a:stretch>
        </p:blipFill>
        <p:spPr>
          <a:xfrm>
            <a:off x="6674950" y="170800"/>
            <a:ext cx="2235281" cy="1788225"/>
          </a:xfrm>
          <a:prstGeom prst="rect">
            <a:avLst/>
          </a:prstGeom>
          <a:noFill/>
          <a:ln>
            <a:noFill/>
          </a:ln>
        </p:spPr>
      </p:pic>
      <p:pic>
        <p:nvPicPr>
          <p:cNvPr id="152" name="Google Shape;152;p20"/>
          <p:cNvPicPr preferRelativeResize="0"/>
          <p:nvPr/>
        </p:nvPicPr>
        <p:blipFill>
          <a:blip r:embed="rId6">
            <a:alphaModFix/>
          </a:blip>
          <a:stretch>
            <a:fillRect/>
          </a:stretch>
        </p:blipFill>
        <p:spPr>
          <a:xfrm>
            <a:off x="6846075" y="2158751"/>
            <a:ext cx="1964475" cy="1571588"/>
          </a:xfrm>
          <a:prstGeom prst="rect">
            <a:avLst/>
          </a:prstGeom>
          <a:noFill/>
          <a:ln>
            <a:noFill/>
          </a:ln>
        </p:spPr>
      </p:pic>
      <p:pic>
        <p:nvPicPr>
          <p:cNvPr id="153" name="Google Shape;153;p20"/>
          <p:cNvPicPr preferRelativeResize="0"/>
          <p:nvPr/>
        </p:nvPicPr>
        <p:blipFill>
          <a:blip r:embed="rId7">
            <a:alphaModFix/>
          </a:blip>
          <a:stretch>
            <a:fillRect/>
          </a:stretch>
        </p:blipFill>
        <p:spPr>
          <a:xfrm>
            <a:off x="4471052" y="3319473"/>
            <a:ext cx="1964475" cy="15715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311700" y="4222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 Time and Technology Isn’t All Bad! </a:t>
            </a:r>
            <a:endParaRPr/>
          </a:p>
        </p:txBody>
      </p:sp>
      <p:sp>
        <p:nvSpPr>
          <p:cNvPr id="159" name="Google Shape;159;p21"/>
          <p:cNvSpPr txBox="1">
            <a:spLocks noGrp="1"/>
          </p:cNvSpPr>
          <p:nvPr>
            <p:ph type="body" idx="1"/>
          </p:nvPr>
        </p:nvSpPr>
        <p:spPr>
          <a:xfrm>
            <a:off x="249050" y="1203650"/>
            <a:ext cx="8520600" cy="3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Your devices are portals to employment and education, ways to keep you inside and build community...a reminder you’re not alone</a:t>
            </a:r>
            <a:endParaRPr/>
          </a:p>
          <a:p>
            <a:pPr marL="0" lvl="0" indent="0" algn="ctr" rtl="0">
              <a:spcBef>
                <a:spcPts val="1600"/>
              </a:spcBef>
              <a:spcAft>
                <a:spcPts val="0"/>
              </a:spcAft>
              <a:buNone/>
            </a:pPr>
            <a:r>
              <a:rPr lang="en"/>
              <a:t>you could get on a video chat with people from around the world to read aloud, “Harry Potter”</a:t>
            </a:r>
            <a:endParaRPr/>
          </a:p>
          <a:p>
            <a:pPr marL="0" lvl="0" indent="0" algn="l" rtl="0">
              <a:spcBef>
                <a:spcPts val="1600"/>
              </a:spcBef>
              <a:spcAft>
                <a:spcPts val="0"/>
              </a:spcAft>
              <a:buNone/>
            </a:pPr>
            <a:r>
              <a:rPr lang="en"/>
              <a:t>Most doctors say it’s ok to have more screen time now-just focus on the </a:t>
            </a:r>
            <a:r>
              <a:rPr lang="en">
                <a:solidFill>
                  <a:srgbClr val="00FF00"/>
                </a:solidFill>
              </a:rPr>
              <a:t>QUALITY</a:t>
            </a:r>
            <a:r>
              <a:rPr lang="en"/>
              <a:t> kind</a:t>
            </a:r>
            <a:endParaRPr/>
          </a:p>
          <a:p>
            <a:pPr marL="0" lvl="0" indent="0" algn="l" rtl="0">
              <a:spcBef>
                <a:spcPts val="1600"/>
              </a:spcBef>
              <a:spcAft>
                <a:spcPts val="1600"/>
              </a:spcAft>
              <a:buNone/>
            </a:pPr>
            <a:r>
              <a:rPr lang="en" sz="1350">
                <a:solidFill>
                  <a:srgbClr val="2C2D30"/>
                </a:solidFill>
                <a:highlight>
                  <a:srgbClr val="FFFFFF"/>
                </a:highlight>
                <a:latin typeface="Arial"/>
                <a:ea typeface="Arial"/>
                <a:cs typeface="Arial"/>
                <a:sym typeface="Arial"/>
              </a:rPr>
              <a:t>Scientists have identified two kinds of screen time—</a:t>
            </a:r>
            <a:r>
              <a:rPr lang="en" sz="1350">
                <a:solidFill>
                  <a:srgbClr val="FF0000"/>
                </a:solidFill>
                <a:highlight>
                  <a:srgbClr val="FFFFFF"/>
                </a:highlight>
                <a:latin typeface="Arial"/>
                <a:ea typeface="Arial"/>
                <a:cs typeface="Arial"/>
                <a:sym typeface="Arial"/>
              </a:rPr>
              <a:t>active</a:t>
            </a:r>
            <a:r>
              <a:rPr lang="en" sz="1350">
                <a:solidFill>
                  <a:srgbClr val="2C2D30"/>
                </a:solidFill>
                <a:highlight>
                  <a:srgbClr val="FFFFFF"/>
                </a:highlight>
                <a:latin typeface="Arial"/>
                <a:ea typeface="Arial"/>
                <a:cs typeface="Arial"/>
                <a:sym typeface="Arial"/>
              </a:rPr>
              <a:t> and </a:t>
            </a:r>
            <a:r>
              <a:rPr lang="en" sz="1350">
                <a:solidFill>
                  <a:srgbClr val="0000FF"/>
                </a:solidFill>
                <a:highlight>
                  <a:srgbClr val="FFFFFF"/>
                </a:highlight>
                <a:latin typeface="Arial"/>
                <a:ea typeface="Arial"/>
                <a:cs typeface="Arial"/>
                <a:sym typeface="Arial"/>
              </a:rPr>
              <a:t>passive</a:t>
            </a:r>
            <a:r>
              <a:rPr lang="en" sz="1350">
                <a:solidFill>
                  <a:srgbClr val="2C2D30"/>
                </a:solidFill>
                <a:highlight>
                  <a:srgbClr val="FFFFFF"/>
                </a:highlight>
                <a:latin typeface="Arial"/>
                <a:ea typeface="Arial"/>
                <a:cs typeface="Arial"/>
                <a:sym typeface="Arial"/>
              </a:rPr>
              <a:t>. Active screen time involves the child engaging either mentally or physically with the content like playing a game on their xbox or watching a documentary versus passive screen time, which is sedentary and mindless, is probably not the best idea. </a:t>
            </a: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2252</Words>
  <Application>Microsoft Office PowerPoint</Application>
  <PresentationFormat>On-screen Show (16:9)</PresentationFormat>
  <Paragraphs>202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PT Sans Narrow</vt:lpstr>
      <vt:lpstr>Open Sans</vt:lpstr>
      <vt:lpstr>Arial</vt:lpstr>
      <vt:lpstr>Roboto</vt:lpstr>
      <vt:lpstr>Tropic</vt:lpstr>
      <vt:lpstr>Teens &amp; Screens</vt:lpstr>
      <vt:lpstr>Screen Time during the COVID-19 Pandemic </vt:lpstr>
      <vt:lpstr>Typical Screen Time Habits</vt:lpstr>
      <vt:lpstr>Effects of Too Much Screen Time </vt:lpstr>
      <vt:lpstr>Screen Time, Psychological Health, and Effects on the Brain </vt:lpstr>
      <vt:lpstr>PowerPoint Presentation</vt:lpstr>
      <vt:lpstr>PowerPoint Presentation</vt:lpstr>
      <vt:lpstr>PowerPoint Presentation</vt:lpstr>
      <vt:lpstr>Screen Time and Technology Isn’t All Bad! </vt:lpstr>
      <vt:lpstr>STAY POSITIVE - WE’RE IN THIS TOGETHER</vt:lpstr>
      <vt:lpstr>Simple Tips </vt:lpstr>
      <vt:lpstr>How to Adjust Blue Light Settings </vt:lpstr>
      <vt:lpstr>Adjust the Brightness</vt:lpstr>
      <vt:lpstr>Simple Tips</vt:lpstr>
      <vt:lpstr>Simple Tips</vt:lpstr>
      <vt:lpstr>Simple Tips </vt:lpstr>
      <vt:lpstr>Simple Tips </vt:lpstr>
      <vt:lpstr>Simple Tips </vt:lpstr>
      <vt:lpstr>Simple Tips </vt:lpstr>
      <vt:lpstr>What some teens are saying </vt:lpstr>
      <vt:lpstr>Additional Useful Resources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Teens &amp; Screens</dc:title>
  <dc:creator>Bridget Veale</dc:creator>
  <cp:lastModifiedBy>Bridget Veale</cp:lastModifiedBy>
  <cp:revision>1</cp:revision>
  <dcterms:modified xsi:type="dcterms:W3CDTF">2020-10-26T11:23:13Z</dcterms:modified>
</cp:coreProperties>
</file>