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62" r:id="rId2"/>
    <p:sldId id="256" r:id="rId3"/>
    <p:sldId id="257" r:id="rId4"/>
    <p:sldId id="258" r:id="rId5"/>
    <p:sldId id="259" r:id="rId6"/>
    <p:sldId id="260" r:id="rId7"/>
    <p:sldId id="261" r:id="rId8"/>
    <p:sldId id="263" r:id="rId9"/>
    <p:sldId id="264" r:id="rId10"/>
    <p:sldId id="265" r:id="rId11"/>
    <p:sldId id="266" r:id="rId12"/>
    <p:sldId id="267" r:id="rId13"/>
    <p:sldId id="277" r:id="rId14"/>
    <p:sldId id="268" r:id="rId15"/>
    <p:sldId id="269" r:id="rId16"/>
    <p:sldId id="270" r:id="rId17"/>
    <p:sldId id="271" r:id="rId18"/>
    <p:sldId id="272" r:id="rId19"/>
    <p:sldId id="273" r:id="rId20"/>
    <p:sldId id="274" r:id="rId21"/>
    <p:sldId id="283" r:id="rId22"/>
    <p:sldId id="278" r:id="rId23"/>
    <p:sldId id="279" r:id="rId24"/>
    <p:sldId id="280" r:id="rId25"/>
    <p:sldId id="281" r:id="rId26"/>
    <p:sldId id="282" r:id="rId27"/>
    <p:sldId id="275" r:id="rId28"/>
    <p:sldId id="276" r:id="rId29"/>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AF3F150-9256-4041-B977-10641668F6C5}" type="datetimeFigureOut">
              <a:rPr lang="en-US" smtClean="0"/>
              <a:pPr/>
              <a:t>8/19/2015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2733285-1315-4D76-9C7B-1E4E38DD44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3F150-9256-4041-B977-10641668F6C5}"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F3F150-9256-4041-B977-10641668F6C5}"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AF3F150-9256-4041-B977-10641668F6C5}" type="datetimeFigureOut">
              <a:rPr lang="en-US" smtClean="0"/>
              <a:pPr/>
              <a:t>8/19/2015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2733285-1315-4D76-9C7B-1E4E38DD44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AF3F150-9256-4041-B977-10641668F6C5}" type="datetimeFigureOut">
              <a:rPr lang="en-US" smtClean="0"/>
              <a:pPr/>
              <a:t>8/19/2015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2733285-1315-4D76-9C7B-1E4E38DD447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AF3F150-9256-4041-B977-10641668F6C5}" type="datetimeFigureOut">
              <a:rPr lang="en-US" smtClean="0"/>
              <a:pPr/>
              <a:t>8/19/2015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AF3F150-9256-4041-B977-10641668F6C5}" type="datetimeFigureOut">
              <a:rPr lang="en-US" smtClean="0"/>
              <a:pPr/>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2733285-1315-4D76-9C7B-1E4E38DD447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F3F150-9256-4041-B977-10641668F6C5}" type="datetimeFigureOut">
              <a:rPr lang="en-US" smtClean="0"/>
              <a:pPr/>
              <a:t>8/19/2015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F3F150-9256-4041-B977-10641668F6C5}" type="datetimeFigureOut">
              <a:rPr lang="en-US" smtClean="0"/>
              <a:pPr/>
              <a:t>8/19/2015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AF3F150-9256-4041-B977-10641668F6C5}" type="datetimeFigureOut">
              <a:rPr lang="en-US" smtClean="0"/>
              <a:pPr/>
              <a:t>8/19/2015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33285-1315-4D76-9C7B-1E4E38DD44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AF3F150-9256-4041-B977-10641668F6C5}" type="datetimeFigureOut">
              <a:rPr lang="en-US" smtClean="0"/>
              <a:pPr/>
              <a:t>8/19/2015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2733285-1315-4D76-9C7B-1E4E38DD447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AF3F150-9256-4041-B977-10641668F6C5}" type="datetimeFigureOut">
              <a:rPr lang="en-US" smtClean="0"/>
              <a:pPr/>
              <a:t>8/19/2015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733285-1315-4D76-9C7B-1E4E38DD447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hakeout.org/utah/dropcoverholdon/" TargetMode="External"/><Relationship Id="rId2" Type="http://schemas.openxmlformats.org/officeDocument/2006/relationships/hyperlink" Target="http://www.shakeout.org/utah/register" TargetMode="External"/><Relationship Id="rId1" Type="http://schemas.openxmlformats.org/officeDocument/2006/relationships/slideLayout" Target="../slideLayouts/slideLayout2.xml"/><Relationship Id="rId6" Type="http://schemas.openxmlformats.org/officeDocument/2006/relationships/hyperlink" Target="http://www.shakeout.org/utah" TargetMode="External"/><Relationship Id="rId5" Type="http://schemas.openxmlformats.org/officeDocument/2006/relationships/hyperlink" Target="http://www.shakeout.org/utah/howtoparticipate" TargetMode="External"/><Relationship Id="rId4" Type="http://schemas.openxmlformats.org/officeDocument/2006/relationships/hyperlink" Target="http://www.shakeout.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Emergency Procedures Review</a:t>
            </a:r>
            <a:endParaRPr lang="en-US" dirty="0"/>
          </a:p>
        </p:txBody>
      </p:sp>
      <p:sp>
        <p:nvSpPr>
          <p:cNvPr id="3" name="Subtitle 2"/>
          <p:cNvSpPr>
            <a:spLocks noGrp="1"/>
          </p:cNvSpPr>
          <p:nvPr>
            <p:ph type="subTitle" idx="1"/>
          </p:nvPr>
        </p:nvSpPr>
        <p:spPr/>
        <p:txBody>
          <a:bodyPr/>
          <a:lstStyle/>
          <a:p>
            <a:r>
              <a:rPr lang="en-US" dirty="0" smtClean="0"/>
              <a:t>EAST HIGH SCHOOL</a:t>
            </a:r>
            <a:endParaRPr lang="en-US" dirty="0"/>
          </a:p>
        </p:txBody>
      </p:sp>
      <p:pic>
        <p:nvPicPr>
          <p:cNvPr id="4" name="Picture 3" descr="Image.JPG"/>
          <p:cNvPicPr>
            <a:picLocks noChangeAspect="1"/>
          </p:cNvPicPr>
          <p:nvPr/>
        </p:nvPicPr>
        <p:blipFill>
          <a:blip r:embed="rId2" cstate="print"/>
          <a:stretch>
            <a:fillRect/>
          </a:stretch>
        </p:blipFill>
        <p:spPr>
          <a:xfrm flipH="1">
            <a:off x="6248400" y="228600"/>
            <a:ext cx="1915391" cy="24787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If incident occurs outside of school or facility: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Activate school Crisis Team.</a:t>
            </a:r>
          </a:p>
          <a:p>
            <a:pPr>
              <a:buNone/>
            </a:pPr>
            <a:r>
              <a:rPr lang="en-US" dirty="0" smtClean="0"/>
              <a:t>• Call Student Services.</a:t>
            </a:r>
          </a:p>
          <a:p>
            <a:pPr>
              <a:buNone/>
            </a:pPr>
            <a:r>
              <a:rPr lang="en-US" dirty="0" smtClean="0"/>
              <a:t>• Notify staff members before normal operating hours.</a:t>
            </a:r>
          </a:p>
          <a:p>
            <a:pPr>
              <a:buNone/>
            </a:pPr>
            <a:r>
              <a:rPr lang="en-US" dirty="0" smtClean="0"/>
              <a:t>• Determine method of notifying students and parents.</a:t>
            </a:r>
          </a:p>
          <a:p>
            <a:pPr>
              <a:buNone/>
            </a:pPr>
            <a:r>
              <a:rPr lang="en-US" dirty="0" smtClean="0"/>
              <a:t>• Announce availability of counseling services for those who need</a:t>
            </a:r>
          </a:p>
          <a:p>
            <a:pPr>
              <a:buNone/>
            </a:pPr>
            <a:r>
              <a:rPr lang="en-US" dirty="0" smtClean="0"/>
              <a:t>assistance.</a:t>
            </a:r>
          </a:p>
          <a:p>
            <a:pPr>
              <a:buNone/>
            </a:pPr>
            <a:r>
              <a:rPr lang="en-US" dirty="0" smtClean="0"/>
              <a:t>• Refer media to Public Information Officer.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Post-crisis intervention:</a:t>
            </a:r>
            <a:endParaRPr lang="en-US" dirty="0" smtClean="0"/>
          </a:p>
        </p:txBody>
      </p:sp>
      <p:sp>
        <p:nvSpPr>
          <p:cNvPr id="3" name="Content Placeholder 2"/>
          <p:cNvSpPr>
            <a:spLocks noGrp="1"/>
          </p:cNvSpPr>
          <p:nvPr>
            <p:ph idx="1"/>
          </p:nvPr>
        </p:nvSpPr>
        <p:spPr/>
        <p:txBody>
          <a:bodyPr>
            <a:normAutofit fontScale="70000" lnSpcReduction="20000"/>
          </a:bodyPr>
          <a:lstStyle/>
          <a:p>
            <a:pPr>
              <a:buNone/>
            </a:pPr>
            <a:r>
              <a:rPr lang="en-US" dirty="0" smtClean="0"/>
              <a:t>• Meet with counselor(s) and Student Services staff to determine level</a:t>
            </a:r>
          </a:p>
          <a:p>
            <a:pPr>
              <a:buNone/>
            </a:pPr>
            <a:r>
              <a:rPr lang="en-US" dirty="0" smtClean="0"/>
              <a:t>of intervention needed for students and staff.</a:t>
            </a:r>
          </a:p>
          <a:p>
            <a:pPr>
              <a:buNone/>
            </a:pPr>
            <a:r>
              <a:rPr lang="en-US" dirty="0" smtClean="0"/>
              <a:t>• Designate rooms as private counseling areas.</a:t>
            </a:r>
          </a:p>
          <a:p>
            <a:pPr>
              <a:buNone/>
            </a:pPr>
            <a:r>
              <a:rPr lang="en-US" dirty="0" smtClean="0"/>
              <a:t>• Escort affected student’s siblings, close friends, and other highly</a:t>
            </a:r>
          </a:p>
          <a:p>
            <a:pPr>
              <a:buNone/>
            </a:pPr>
            <a:r>
              <a:rPr lang="en-US" dirty="0" smtClean="0"/>
              <a:t>stressed individuals to counselors.</a:t>
            </a:r>
          </a:p>
          <a:p>
            <a:pPr>
              <a:buNone/>
            </a:pPr>
            <a:r>
              <a:rPr lang="en-US" dirty="0" smtClean="0"/>
              <a:t>• Assess stress level of staff; recommend counseling to those overly</a:t>
            </a:r>
          </a:p>
          <a:p>
            <a:pPr>
              <a:buNone/>
            </a:pPr>
            <a:r>
              <a:rPr lang="en-US" dirty="0" smtClean="0"/>
              <a:t>stressed.</a:t>
            </a:r>
          </a:p>
          <a:p>
            <a:pPr>
              <a:buNone/>
            </a:pPr>
            <a:r>
              <a:rPr lang="en-US" dirty="0" smtClean="0"/>
              <a:t>• Follow up with students and staff receiving counseling.</a:t>
            </a:r>
          </a:p>
          <a:p>
            <a:pPr>
              <a:buNone/>
            </a:pPr>
            <a:r>
              <a:rPr lang="en-US" dirty="0" smtClean="0"/>
              <a:t>• Designate staff person(s) to attend funeral(s), if any.</a:t>
            </a:r>
          </a:p>
          <a:p>
            <a:pPr>
              <a:buNone/>
            </a:pPr>
            <a:r>
              <a:rPr lang="en-US" dirty="0" smtClean="0"/>
              <a:t>• Allow for changes in normal routines or test schedules to address</a:t>
            </a:r>
          </a:p>
          <a:p>
            <a:pPr>
              <a:buNone/>
            </a:pPr>
            <a:r>
              <a:rPr lang="en-US" dirty="0" smtClean="0"/>
              <a:t>injury or death.</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Severe Storm</a:t>
            </a:r>
            <a:endParaRPr lang="en-US" dirty="0" smtClean="0"/>
          </a:p>
        </p:txBody>
      </p:sp>
      <p:sp>
        <p:nvSpPr>
          <p:cNvPr id="3" name="Content Placeholder 2"/>
          <p:cNvSpPr>
            <a:spLocks noGrp="1"/>
          </p:cNvSpPr>
          <p:nvPr>
            <p:ph idx="1"/>
          </p:nvPr>
        </p:nvSpPr>
        <p:spPr/>
        <p:txBody>
          <a:bodyPr>
            <a:normAutofit fontScale="70000" lnSpcReduction="20000"/>
          </a:bodyPr>
          <a:lstStyle/>
          <a:p>
            <a:pPr>
              <a:buNone/>
            </a:pPr>
            <a:r>
              <a:rPr lang="en-US" dirty="0" smtClean="0"/>
              <a:t>Severe wind, rain, snow, hail, thunderstorms and flash floods are not</a:t>
            </a:r>
          </a:p>
          <a:p>
            <a:pPr>
              <a:buNone/>
            </a:pPr>
            <a:r>
              <a:rPr lang="en-US" dirty="0" smtClean="0"/>
              <a:t>uncommon in Utah. Tornadoes, while not common, do occur as well.</a:t>
            </a:r>
          </a:p>
          <a:p>
            <a:pPr>
              <a:buNone/>
            </a:pPr>
            <a:r>
              <a:rPr lang="en-US" dirty="0" smtClean="0"/>
              <a:t>Procedures for dealing with these threats are similar.</a:t>
            </a:r>
          </a:p>
          <a:p>
            <a:pPr>
              <a:buNone/>
            </a:pPr>
            <a:r>
              <a:rPr lang="en-US" dirty="0" smtClean="0"/>
              <a:t>• Be alert for weather warnings. Monitor Emergency Alert Stations or</a:t>
            </a:r>
          </a:p>
          <a:p>
            <a:pPr>
              <a:buNone/>
            </a:pPr>
            <a:r>
              <a:rPr lang="en-US" dirty="0" smtClean="0"/>
              <a:t>NOAA Weather Stations (National Weather Service, </a:t>
            </a:r>
            <a:r>
              <a:rPr lang="en-US" dirty="0" err="1" smtClean="0"/>
              <a:t>WeatherChannel</a:t>
            </a:r>
            <a:r>
              <a:rPr lang="en-US" dirty="0" smtClean="0"/>
              <a:t>).</a:t>
            </a:r>
          </a:p>
          <a:p>
            <a:pPr>
              <a:buNone/>
            </a:pPr>
            <a:r>
              <a:rPr lang="en-US" dirty="0" smtClean="0"/>
              <a:t>• Bring all students and staff inside building(s). Move to safe areas.</a:t>
            </a:r>
          </a:p>
          <a:p>
            <a:pPr>
              <a:buNone/>
            </a:pPr>
            <a:r>
              <a:rPr lang="en-US" dirty="0" smtClean="0"/>
              <a:t>• Review “duck and cover” procedures if tornadoes threaten.</a:t>
            </a:r>
          </a:p>
          <a:p>
            <a:pPr>
              <a:buNone/>
            </a:pPr>
            <a:r>
              <a:rPr lang="en-US" dirty="0" smtClean="0"/>
              <a:t>• Close windows and blinds; avoid windows and outside walls.</a:t>
            </a:r>
          </a:p>
          <a:p>
            <a:pPr>
              <a:buNone/>
            </a:pPr>
            <a:r>
              <a:rPr lang="en-US" dirty="0" smtClean="0"/>
              <a:t>• Take class list; account for all students.</a:t>
            </a:r>
          </a:p>
          <a:p>
            <a:pPr>
              <a:buNone/>
            </a:pPr>
            <a:r>
              <a:rPr lang="en-US" dirty="0" smtClean="0"/>
              <a:t>• Be ready to move quickly if flooding threatens.</a:t>
            </a:r>
          </a:p>
          <a:p>
            <a:pPr>
              <a:buNone/>
            </a:pPr>
            <a:r>
              <a:rPr lang="en-US" dirty="0" smtClean="0"/>
              <a:t>• Remain in safe areas until warning(s) expire or emergency personnel</a:t>
            </a:r>
          </a:p>
          <a:p>
            <a:pPr>
              <a:buNone/>
            </a:pPr>
            <a:r>
              <a:rPr lang="en-US" dirty="0" smtClean="0"/>
              <a:t>have issued all-clear advisories.</a:t>
            </a:r>
          </a:p>
          <a:p>
            <a:pPr>
              <a:buNone/>
            </a:pPr>
            <a:endParaRPr lang="en-US" dirty="0"/>
          </a:p>
        </p:txBody>
      </p:sp>
      <p:pic>
        <p:nvPicPr>
          <p:cNvPr id="1027" name="Picture 3" descr="C:\Documents and Settings\Administrator\Local Settings\Temporary Internet Files\Content.IE5\E7JGXJGY\MCj04315970000[1].png"/>
          <p:cNvPicPr>
            <a:picLocks noChangeAspect="1" noChangeArrowheads="1"/>
          </p:cNvPicPr>
          <p:nvPr/>
        </p:nvPicPr>
        <p:blipFill>
          <a:blip r:embed="rId2" cstate="print"/>
          <a:srcRect/>
          <a:stretch>
            <a:fillRect/>
          </a:stretch>
        </p:blipFill>
        <p:spPr bwMode="auto">
          <a:xfrm>
            <a:off x="6629400" y="228600"/>
            <a:ext cx="1371600" cy="1371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GET READY TO SHAKEOUT!</a:t>
            </a:r>
            <a:br>
              <a:rPr lang="en-US" b="1" dirty="0"/>
            </a:br>
            <a:endParaRPr lang="en-US" dirty="0"/>
          </a:p>
        </p:txBody>
      </p:sp>
      <p:sp>
        <p:nvSpPr>
          <p:cNvPr id="3" name="Content Placeholder 2"/>
          <p:cNvSpPr>
            <a:spLocks noGrp="1"/>
          </p:cNvSpPr>
          <p:nvPr>
            <p:ph idx="1"/>
          </p:nvPr>
        </p:nvSpPr>
        <p:spPr/>
        <p:txBody>
          <a:bodyPr>
            <a:normAutofit fontScale="92500"/>
          </a:bodyPr>
          <a:lstStyle/>
          <a:p>
            <a:r>
              <a:rPr lang="en-US" dirty="0" smtClean="0"/>
              <a:t>You </a:t>
            </a:r>
            <a:r>
              <a:rPr lang="en-US" dirty="0"/>
              <a:t>are invited to </a:t>
            </a:r>
            <a:r>
              <a:rPr lang="en-US" dirty="0">
                <a:hlinkClick r:id="rId2"/>
              </a:rPr>
              <a:t>join</a:t>
            </a:r>
            <a:r>
              <a:rPr lang="en-US" dirty="0"/>
              <a:t> thousands of people who will </a:t>
            </a:r>
            <a:r>
              <a:rPr lang="en-US" dirty="0">
                <a:hlinkClick r:id="rId3"/>
              </a:rPr>
              <a:t>Drop, Cover, and Hold On</a:t>
            </a:r>
            <a:r>
              <a:rPr lang="en-US" dirty="0"/>
              <a:t> at 10:15 a.m. on April 17th* in the 2013 </a:t>
            </a:r>
            <a:r>
              <a:rPr lang="en-US" i="1" dirty="0"/>
              <a:t>Great Utah </a:t>
            </a:r>
            <a:r>
              <a:rPr lang="en-US" i="1" dirty="0" err="1"/>
              <a:t>ShakeOut</a:t>
            </a:r>
            <a:r>
              <a:rPr lang="en-US" i="1" dirty="0"/>
              <a:t>!</a:t>
            </a:r>
            <a:endParaRPr lang="en-US" dirty="0"/>
          </a:p>
          <a:p>
            <a:r>
              <a:rPr lang="en-US" dirty="0" smtClean="0"/>
              <a:t>More than 12.5 million people were registered to participate in </a:t>
            </a:r>
            <a:r>
              <a:rPr lang="en-US" dirty="0" err="1" smtClean="0"/>
              <a:t>ShakeOut</a:t>
            </a:r>
            <a:r>
              <a:rPr lang="en-US" dirty="0" smtClean="0"/>
              <a:t> drills </a:t>
            </a:r>
            <a:r>
              <a:rPr lang="en-US" dirty="0" smtClean="0">
                <a:hlinkClick r:id="rId4"/>
              </a:rPr>
              <a:t>worldwide</a:t>
            </a:r>
            <a:r>
              <a:rPr lang="en-US" dirty="0" smtClean="0"/>
              <a:t> in 2011. Participating is a great way for </a:t>
            </a:r>
            <a:r>
              <a:rPr lang="en-US" dirty="0" smtClean="0">
                <a:hlinkClick r:id="rId5"/>
              </a:rPr>
              <a:t>your family or organization</a:t>
            </a:r>
            <a:r>
              <a:rPr lang="en-US" dirty="0" smtClean="0"/>
              <a:t> to become better prepared to survive and recover quickly from big earthquakes. </a:t>
            </a:r>
          </a:p>
          <a:p>
            <a:r>
              <a:rPr lang="en-US" dirty="0">
                <a:hlinkClick r:id="rId6"/>
              </a:rPr>
              <a:t>http</a:t>
            </a:r>
            <a:r>
              <a:rPr lang="en-US">
                <a:hlinkClick r:id="rId6"/>
              </a:rPr>
              <a:t>://</a:t>
            </a:r>
            <a:r>
              <a:rPr lang="en-US" smtClean="0">
                <a:hlinkClick r:id="rId6"/>
              </a:rPr>
              <a:t>www.shakeout.org/utah</a:t>
            </a:r>
            <a:endParaRPr lang="en-US" smtClean="0"/>
          </a:p>
          <a:p>
            <a:endParaRPr lang="en-US" dirty="0"/>
          </a:p>
        </p:txBody>
      </p:sp>
    </p:spTree>
    <p:extLst>
      <p:ext uri="{BB962C8B-B14F-4D97-AF65-F5344CB8AC3E}">
        <p14:creationId xmlns:p14="http://schemas.microsoft.com/office/powerpoint/2010/main" val="876996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Earthquake</a:t>
            </a:r>
            <a:r>
              <a:rPr lang="en-US" dirty="0" smtClean="0"/>
              <a:t/>
            </a:r>
            <a:br>
              <a:rPr lang="en-US" dirty="0" smtClean="0"/>
            </a:br>
            <a:r>
              <a:rPr lang="en-US" b="1" dirty="0" smtClean="0"/>
              <a:t>During an Earthquake: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Stay calm.</a:t>
            </a:r>
          </a:p>
          <a:p>
            <a:r>
              <a:rPr lang="en-US" dirty="0" smtClean="0"/>
              <a:t>• Stay put. If you are indoors, stay there. If outdoors, stay there.</a:t>
            </a:r>
          </a:p>
          <a:p>
            <a:r>
              <a:rPr lang="en-US" dirty="0" smtClean="0"/>
              <a:t>• Take cover. If indoors, take cover under a desk, table or bench,</a:t>
            </a:r>
          </a:p>
          <a:p>
            <a:r>
              <a:rPr lang="en-US" dirty="0" smtClean="0"/>
              <a:t>stand in a supported doorway, or alongside an inside wall or corner.</a:t>
            </a:r>
          </a:p>
          <a:p>
            <a:r>
              <a:rPr lang="en-US" dirty="0" smtClean="0"/>
              <a:t>• Avoid windows, bookcases, hanging fixtures, or outside walls until the</a:t>
            </a:r>
          </a:p>
          <a:p>
            <a:r>
              <a:rPr lang="en-US" dirty="0" smtClean="0"/>
              <a:t>shaking stops.</a:t>
            </a:r>
          </a:p>
          <a:p>
            <a:r>
              <a:rPr lang="en-US" dirty="0" smtClean="0"/>
              <a:t>• If no protection is available, drop to the floor and cover your head with</a:t>
            </a:r>
          </a:p>
          <a:p>
            <a:r>
              <a:rPr lang="en-US" dirty="0" smtClean="0"/>
              <a:t>your hands. Make sure students are in “duck and cover” positions.</a:t>
            </a:r>
          </a:p>
          <a:p>
            <a:r>
              <a:rPr lang="en-US" dirty="0" smtClean="0"/>
              <a:t>• The electricity may go out and/or the fire alarms and sprinklers may</a:t>
            </a:r>
          </a:p>
          <a:p>
            <a:r>
              <a:rPr lang="en-US" dirty="0" smtClean="0"/>
              <a:t>activate.</a:t>
            </a:r>
          </a:p>
          <a:p>
            <a:endParaRPr lang="en-US" dirty="0"/>
          </a:p>
        </p:txBody>
      </p:sp>
      <p:pic>
        <p:nvPicPr>
          <p:cNvPr id="2050" name="Picture 2" descr="C:\Documents and Settings\Administrator\Local Settings\Temporary Internet Files\Content.IE5\1GT7U9LB\MCj03538880000[1].wmf"/>
          <p:cNvPicPr>
            <a:picLocks noChangeAspect="1" noChangeArrowheads="1"/>
          </p:cNvPicPr>
          <p:nvPr/>
        </p:nvPicPr>
        <p:blipFill>
          <a:blip r:embed="rId2" cstate="print"/>
          <a:srcRect/>
          <a:stretch>
            <a:fillRect/>
          </a:stretch>
        </p:blipFill>
        <p:spPr bwMode="auto">
          <a:xfrm>
            <a:off x="6248400" y="228600"/>
            <a:ext cx="1908773" cy="15685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Immediately After an Earthquake: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 Keep students safe and calm. Carefully evaluate the situation.</a:t>
            </a:r>
          </a:p>
          <a:p>
            <a:r>
              <a:rPr lang="en-US" dirty="0" smtClean="0"/>
              <a:t>• Use caution when moving students and staff to safe area(s).</a:t>
            </a:r>
          </a:p>
          <a:p>
            <a:r>
              <a:rPr lang="en-US" dirty="0" smtClean="0"/>
              <a:t>• Make sure everyone is all right. Take class list and account for all</a:t>
            </a:r>
          </a:p>
          <a:p>
            <a:r>
              <a:rPr lang="en-US" dirty="0" smtClean="0"/>
              <a:t>students.</a:t>
            </a:r>
          </a:p>
          <a:p>
            <a:r>
              <a:rPr lang="en-US" dirty="0" smtClean="0"/>
              <a:t>• Administer first aid if necessary.</a:t>
            </a:r>
          </a:p>
          <a:p>
            <a:r>
              <a:rPr lang="en-US" dirty="0" smtClean="0"/>
              <a:t>• Don’t move the seriously injured unless they are still in danger.</a:t>
            </a:r>
          </a:p>
          <a:p>
            <a:r>
              <a:rPr lang="en-US" dirty="0" smtClean="0"/>
              <a:t>• Do not attempt to turn off the natural gas service, electrical service or</a:t>
            </a:r>
          </a:p>
          <a:p>
            <a:r>
              <a:rPr lang="en-US" dirty="0" smtClean="0"/>
              <a:t>the water main(s). District facilities are fitted with seismic gas valves</a:t>
            </a:r>
          </a:p>
          <a:p>
            <a:r>
              <a:rPr lang="en-US" dirty="0" smtClean="0"/>
              <a:t>which automatically turn off the natural gas in the event of an</a:t>
            </a:r>
          </a:p>
          <a:p>
            <a:r>
              <a:rPr lang="en-US" dirty="0" smtClean="0"/>
              <a:t>earthquake.</a:t>
            </a:r>
          </a:p>
          <a:p>
            <a:r>
              <a:rPr lang="en-US" dirty="0" smtClean="0"/>
              <a:t>• The Custodian will check natural gas, water and electrical lines and</a:t>
            </a:r>
          </a:p>
          <a:p>
            <a:r>
              <a:rPr lang="en-US" dirty="0" smtClean="0"/>
              <a:t>report any damage to the appropriate utility and/or Facility Services.</a:t>
            </a:r>
          </a:p>
          <a:p>
            <a:r>
              <a:rPr lang="en-US" dirty="0" smtClean="0"/>
              <a:t>• Do not use the telephone, light switches, matches, candles, or other</a:t>
            </a:r>
          </a:p>
          <a:p>
            <a:r>
              <a:rPr lang="en-US" dirty="0" smtClean="0"/>
              <a:t>open flame unless you are absolutely certain there is no natural gas</a:t>
            </a:r>
          </a:p>
          <a:p>
            <a:r>
              <a:rPr lang="en-US" dirty="0" smtClean="0"/>
              <a:t>leaking.</a:t>
            </a:r>
          </a:p>
          <a:p>
            <a:r>
              <a:rPr lang="en-US" dirty="0" smtClean="0"/>
              <a:t>• Do not touch electrical power lines or broken electrical equipment.</a:t>
            </a:r>
          </a:p>
          <a:p>
            <a:r>
              <a:rPr lang="en-US" dirty="0" smtClean="0"/>
              <a:t>• Be prepared for aftershocks.</a:t>
            </a:r>
          </a:p>
          <a:p>
            <a:pPr>
              <a:buNone/>
            </a:pPr>
            <a:endParaRPr lang="en-US" dirty="0"/>
          </a:p>
        </p:txBody>
      </p:sp>
      <p:pic>
        <p:nvPicPr>
          <p:cNvPr id="3074" name="Picture 2" descr="C:\Documents and Settings\Administrator\Local Settings\Temporary Internet Files\Content.IE5\TNB2H5Q4\MCj01051740000[1].wmf"/>
          <p:cNvPicPr>
            <a:picLocks noChangeAspect="1" noChangeArrowheads="1"/>
          </p:cNvPicPr>
          <p:nvPr/>
        </p:nvPicPr>
        <p:blipFill>
          <a:blip r:embed="rId2" cstate="print"/>
          <a:srcRect/>
          <a:stretch>
            <a:fillRect/>
          </a:stretch>
        </p:blipFill>
        <p:spPr bwMode="auto">
          <a:xfrm>
            <a:off x="6662738" y="4492625"/>
            <a:ext cx="1819275" cy="158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23" y="457200"/>
            <a:ext cx="8686800" cy="838200"/>
          </a:xfrm>
        </p:spPr>
        <p:txBody>
          <a:bodyPr>
            <a:normAutofit fontScale="90000"/>
          </a:bodyPr>
          <a:lstStyle/>
          <a:p>
            <a:r>
              <a:rPr lang="en-US" b="1" dirty="0" smtClean="0"/>
              <a:t>Emergency Release of Students</a:t>
            </a:r>
            <a:r>
              <a:rPr lang="en-US" dirty="0" smtClean="0"/>
              <a:t/>
            </a:r>
            <a:br>
              <a:rPr lang="en-US" dirty="0" smtClean="0"/>
            </a:br>
            <a:endParaRPr lang="en-US" dirty="0"/>
          </a:p>
        </p:txBody>
      </p:sp>
      <p:sp>
        <p:nvSpPr>
          <p:cNvPr id="3" name="Content Placeholder 2"/>
          <p:cNvSpPr>
            <a:spLocks noGrp="1"/>
          </p:cNvSpPr>
          <p:nvPr>
            <p:ph idx="1"/>
          </p:nvPr>
        </p:nvSpPr>
        <p:spPr>
          <a:xfrm>
            <a:off x="571123" y="1554162"/>
            <a:ext cx="8686800" cy="4525963"/>
          </a:xfrm>
        </p:spPr>
        <p:txBody>
          <a:bodyPr>
            <a:normAutofit fontScale="55000" lnSpcReduction="20000"/>
          </a:bodyPr>
          <a:lstStyle/>
          <a:p>
            <a:pPr>
              <a:buNone/>
            </a:pPr>
            <a:r>
              <a:rPr lang="en-US" dirty="0" smtClean="0"/>
              <a:t>Release of students in grades K-8, other than the regularly scheduled</a:t>
            </a:r>
          </a:p>
          <a:p>
            <a:pPr>
              <a:buNone/>
            </a:pPr>
            <a:r>
              <a:rPr lang="en-US" dirty="0" smtClean="0"/>
              <a:t>hours, is prohibited unless a parent or another authorized responsible</a:t>
            </a:r>
          </a:p>
          <a:p>
            <a:pPr>
              <a:buNone/>
            </a:pPr>
            <a:r>
              <a:rPr lang="en-US" dirty="0" smtClean="0"/>
              <a:t>person has been notified and has assumed responsibility for the child.</a:t>
            </a:r>
          </a:p>
          <a:p>
            <a:pPr>
              <a:buNone/>
            </a:pPr>
            <a:r>
              <a:rPr lang="en-US" dirty="0" smtClean="0"/>
              <a:t>Students in grades 9-12 may be released without such notification if the</a:t>
            </a:r>
          </a:p>
          <a:p>
            <a:pPr>
              <a:buNone/>
            </a:pPr>
            <a:r>
              <a:rPr lang="en-US" dirty="0" smtClean="0"/>
              <a:t>Principal or designee determines that the child is reasonably responsible</a:t>
            </a:r>
          </a:p>
          <a:p>
            <a:pPr>
              <a:buNone/>
            </a:pPr>
            <a:r>
              <a:rPr lang="en-US" dirty="0" smtClean="0"/>
              <a:t>and notification is not practical.</a:t>
            </a:r>
          </a:p>
          <a:p>
            <a:r>
              <a:rPr lang="en-US" dirty="0" smtClean="0"/>
              <a:t>• Principal will contact the Superintendent or designee for authorization</a:t>
            </a:r>
          </a:p>
          <a:p>
            <a:r>
              <a:rPr lang="en-US" dirty="0" smtClean="0"/>
              <a:t>to cancel school or close school early.</a:t>
            </a:r>
          </a:p>
          <a:p>
            <a:r>
              <a:rPr lang="en-US" dirty="0" smtClean="0"/>
              <a:t>• If cancellation or closure is approved, Principal will initiate </a:t>
            </a:r>
            <a:r>
              <a:rPr lang="en-US" dirty="0" err="1" smtClean="0"/>
              <a:t>blockcalling</a:t>
            </a:r>
            <a:endParaRPr lang="en-US" dirty="0" smtClean="0"/>
          </a:p>
          <a:p>
            <a:r>
              <a:rPr lang="en-US" dirty="0" smtClean="0"/>
              <a:t>plan to contact as many parents and other authorized persons</a:t>
            </a:r>
          </a:p>
          <a:p>
            <a:r>
              <a:rPr lang="en-US" dirty="0" smtClean="0"/>
              <a:t>as possible using the school calling tree.</a:t>
            </a:r>
          </a:p>
          <a:p>
            <a:r>
              <a:rPr lang="en-US" dirty="0" smtClean="0"/>
              <a:t>• Principal will determine and communicate the pick up point or</a:t>
            </a:r>
          </a:p>
          <a:p>
            <a:r>
              <a:rPr lang="en-US" dirty="0" smtClean="0"/>
              <a:t>alternate pick up point for bus drivers and parents.</a:t>
            </a:r>
          </a:p>
          <a:p>
            <a:r>
              <a:rPr lang="en-US" dirty="0" smtClean="0"/>
              <a:t>• Principal will notify Support Services to arrange for </a:t>
            </a:r>
          </a:p>
          <a:p>
            <a:r>
              <a:rPr lang="en-US" dirty="0" smtClean="0"/>
              <a:t>bus transportation and Food Service support as needed.</a:t>
            </a:r>
          </a:p>
          <a:p>
            <a:r>
              <a:rPr lang="en-US" dirty="0" smtClean="0"/>
              <a:t> </a:t>
            </a:r>
          </a:p>
          <a:p>
            <a:pPr>
              <a:buNone/>
            </a:pPr>
            <a:endParaRPr lang="en-US" dirty="0"/>
          </a:p>
        </p:txBody>
      </p:sp>
      <p:pic>
        <p:nvPicPr>
          <p:cNvPr id="4098" name="Picture 2" descr="C:\Documents and Settings\Administrator\Local Settings\Temporary Internet Files\Content.IE5\ML4TMTLQ\MCj01985310000[1].wmf"/>
          <p:cNvPicPr>
            <a:picLocks noChangeAspect="1" noChangeArrowheads="1"/>
          </p:cNvPicPr>
          <p:nvPr/>
        </p:nvPicPr>
        <p:blipFill>
          <a:blip r:embed="rId2" cstate="print"/>
          <a:srcRect/>
          <a:stretch>
            <a:fillRect/>
          </a:stretch>
        </p:blipFill>
        <p:spPr bwMode="auto">
          <a:xfrm>
            <a:off x="7125077" y="4235513"/>
            <a:ext cx="2018923" cy="26224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Evacuation / Relocation Procedures</a:t>
            </a:r>
            <a:r>
              <a:rPr lang="en-US" dirty="0" smtClean="0"/>
              <a:t/>
            </a:r>
            <a:br>
              <a:rPr lang="en-US" dirty="0" smtClean="0"/>
            </a:br>
            <a:r>
              <a:rPr lang="en-US" sz="2700" b="1" dirty="0" smtClean="0"/>
              <a:t>Evacuation To On-Site or Near-site Locations:</a:t>
            </a:r>
            <a:endParaRPr lang="en-US" sz="2700" dirty="0"/>
          </a:p>
        </p:txBody>
      </p:sp>
      <p:sp>
        <p:nvSpPr>
          <p:cNvPr id="3" name="Content Placeholder 2"/>
          <p:cNvSpPr>
            <a:spLocks noGrp="1"/>
          </p:cNvSpPr>
          <p:nvPr>
            <p:ph idx="1"/>
          </p:nvPr>
        </p:nvSpPr>
        <p:spPr/>
        <p:txBody>
          <a:bodyPr>
            <a:normAutofit fontScale="85000" lnSpcReduction="20000"/>
          </a:bodyPr>
          <a:lstStyle/>
          <a:p>
            <a:r>
              <a:rPr lang="en-US" dirty="0" smtClean="0"/>
              <a:t>• Call 911 if necessary.</a:t>
            </a:r>
          </a:p>
          <a:p>
            <a:r>
              <a:rPr lang="en-US" dirty="0" smtClean="0"/>
              <a:t>• Principal orders evacuation if students and staff should be moved outside of school building(s) to </a:t>
            </a:r>
            <a:r>
              <a:rPr lang="en-US" b="1" dirty="0" smtClean="0"/>
              <a:t>Primary or Secondary Evacuation</a:t>
            </a:r>
            <a:r>
              <a:rPr lang="en-US" dirty="0"/>
              <a:t> </a:t>
            </a:r>
            <a:r>
              <a:rPr lang="en-US" b="1" dirty="0" smtClean="0"/>
              <a:t>Assembly Points </a:t>
            </a:r>
            <a:r>
              <a:rPr lang="en-US" dirty="0" smtClean="0"/>
              <a:t>(See </a:t>
            </a:r>
            <a:r>
              <a:rPr lang="en-US" b="1" dirty="0" smtClean="0"/>
              <a:t>Emergency Directory</a:t>
            </a:r>
            <a:r>
              <a:rPr lang="en-US" dirty="0" smtClean="0"/>
              <a:t>).</a:t>
            </a:r>
          </a:p>
          <a:p>
            <a:r>
              <a:rPr lang="en-US" dirty="0" smtClean="0"/>
              <a:t>• Direct students and staff to follow fire drill procedures and route. If</a:t>
            </a:r>
          </a:p>
          <a:p>
            <a:r>
              <a:rPr lang="en-US" dirty="0" smtClean="0"/>
              <a:t>normal route is too dangerous, follow an alternate route.</a:t>
            </a:r>
          </a:p>
          <a:p>
            <a:r>
              <a:rPr lang="en-US" dirty="0" smtClean="0"/>
              <a:t>• Close all windows, turn off lights, electrical equipment, gas, water</a:t>
            </a:r>
          </a:p>
          <a:p>
            <a:r>
              <a:rPr lang="en-US" dirty="0" smtClean="0"/>
              <a:t>faucets, air conditioning, heating and ventilation, if possible.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Direct students to follow normal fire drill procedures unless</a:t>
            </a:r>
          </a:p>
          <a:p>
            <a:r>
              <a:rPr lang="en-US" dirty="0" smtClean="0"/>
              <a:t>Principal alters route or normal route is too dangerous.</a:t>
            </a:r>
          </a:p>
          <a:p>
            <a:r>
              <a:rPr lang="en-US" dirty="0" smtClean="0"/>
              <a:t>• Take class list.</a:t>
            </a:r>
          </a:p>
          <a:p>
            <a:r>
              <a:rPr lang="en-US" dirty="0" smtClean="0"/>
              <a:t>• Close classroom doors and turn out lights.</a:t>
            </a:r>
          </a:p>
          <a:p>
            <a:r>
              <a:rPr lang="en-US" dirty="0" smtClean="0"/>
              <a:t>• When outside building, teachers account for all students. Inform</a:t>
            </a:r>
          </a:p>
          <a:p>
            <a:r>
              <a:rPr lang="en-US" dirty="0" smtClean="0"/>
              <a:t>Principal immediately if students are missing.</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Relocation To An Off-site Location: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Principal determines relocation procedures after consulting with</a:t>
            </a:r>
          </a:p>
          <a:p>
            <a:r>
              <a:rPr lang="en-US" dirty="0" smtClean="0"/>
              <a:t>Superintendent or designee.</a:t>
            </a:r>
          </a:p>
          <a:p>
            <a:r>
              <a:rPr lang="en-US" dirty="0" smtClean="0"/>
              <a:t>• Principal orders evacuation if students and staff are to be moved to</a:t>
            </a:r>
          </a:p>
          <a:p>
            <a:r>
              <a:rPr lang="en-US" b="1" dirty="0" smtClean="0"/>
              <a:t>Emergency Relocation Center </a:t>
            </a:r>
            <a:r>
              <a:rPr lang="en-US" dirty="0" smtClean="0"/>
              <a:t>(See </a:t>
            </a:r>
            <a:r>
              <a:rPr lang="en-US" b="1" dirty="0" smtClean="0"/>
              <a:t>Emergency Directory</a:t>
            </a:r>
            <a:r>
              <a:rPr lang="en-US" dirty="0" smtClean="0"/>
              <a:t>).</a:t>
            </a:r>
          </a:p>
          <a:p>
            <a:r>
              <a:rPr lang="en-US" dirty="0" smtClean="0"/>
              <a:t>• Principal notifies </a:t>
            </a:r>
            <a:r>
              <a:rPr lang="en-US" b="1" dirty="0" smtClean="0"/>
              <a:t>Emergency Relocation Center</a:t>
            </a:r>
            <a:r>
              <a:rPr lang="en-US" dirty="0" smtClean="0"/>
              <a:t>.</a:t>
            </a:r>
          </a:p>
          <a:p>
            <a:r>
              <a:rPr lang="en-US" dirty="0" smtClean="0"/>
              <a:t>• Designated Crisis Team member coordinates transportation if</a:t>
            </a:r>
          </a:p>
          <a:p>
            <a:r>
              <a:rPr lang="en-US" dirty="0" smtClean="0"/>
              <a:t>students are evacuated to </a:t>
            </a:r>
            <a:r>
              <a:rPr lang="en-US" b="1" dirty="0" smtClean="0"/>
              <a:t>Emergency Relocation Center</a:t>
            </a:r>
            <a:r>
              <a:rPr lang="en-US" dirty="0" smtClean="0"/>
              <a:t>. District</a:t>
            </a:r>
          </a:p>
          <a:p>
            <a:r>
              <a:rPr lang="en-US" dirty="0" smtClean="0"/>
              <a:t>Transportation Supervisor is contacted by the Crisis Team member</a:t>
            </a:r>
          </a:p>
          <a:p>
            <a:r>
              <a:rPr lang="en-US" dirty="0" smtClean="0"/>
              <a:t>and informed that relocation is taking place.</a:t>
            </a:r>
          </a:p>
          <a:p>
            <a:r>
              <a:rPr lang="en-US" dirty="0" smtClean="0"/>
              <a:t>• If students are moved to the </a:t>
            </a:r>
            <a:r>
              <a:rPr lang="en-US" b="1" dirty="0" smtClean="0"/>
              <a:t>Emergency Relocation Center</a:t>
            </a:r>
            <a:r>
              <a:rPr lang="en-US" dirty="0" smtClean="0"/>
              <a:t>, stay</a:t>
            </a:r>
          </a:p>
          <a:p>
            <a:r>
              <a:rPr lang="en-US" dirty="0" smtClean="0"/>
              <a:t>with your class. Take roll again when you arrive at the </a:t>
            </a:r>
            <a:r>
              <a:rPr lang="en-US" b="1" dirty="0" smtClean="0"/>
              <a:t>Emergency</a:t>
            </a:r>
            <a:endParaRPr lang="en-US" dirty="0" smtClean="0"/>
          </a:p>
          <a:p>
            <a:r>
              <a:rPr lang="en-US" b="1" dirty="0" smtClean="0"/>
              <a:t>Relocation Center</a:t>
            </a:r>
            <a:r>
              <a:rPr lang="en-US"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1.BMP"/>
          <p:cNvPicPr>
            <a:picLocks noChangeAspect="1"/>
          </p:cNvPicPr>
          <p:nvPr/>
        </p:nvPicPr>
        <p:blipFill>
          <a:blip r:embed="rId2" cstate="print"/>
          <a:stretch>
            <a:fillRect/>
          </a:stretch>
        </p:blipFill>
        <p:spPr>
          <a:xfrm>
            <a:off x="1219200" y="609600"/>
            <a:ext cx="6801925" cy="5805643"/>
          </a:xfrm>
          <a:prstGeom prst="rect">
            <a:avLst/>
          </a:prstGeom>
        </p:spPr>
      </p:pic>
      <p:pic>
        <p:nvPicPr>
          <p:cNvPr id="1027" name="Picture 3" descr="\\704-fs1\APPS\NETAPPS\offxpmedia\FILES\PFILES\MSOFFICE\MEDIA\CNTCD1\ClipArt3\j0239035.wmf"/>
          <p:cNvPicPr>
            <a:picLocks noChangeAspect="1" noChangeArrowheads="1"/>
          </p:cNvPicPr>
          <p:nvPr/>
        </p:nvPicPr>
        <p:blipFill>
          <a:blip r:embed="rId3" cstate="print"/>
          <a:srcRect/>
          <a:stretch>
            <a:fillRect/>
          </a:stretch>
        </p:blipFill>
        <p:spPr bwMode="auto">
          <a:xfrm>
            <a:off x="6400800" y="3505200"/>
            <a:ext cx="1796796" cy="1081735"/>
          </a:xfrm>
          <a:prstGeom prst="rect">
            <a:avLst/>
          </a:prstGeom>
          <a:noFill/>
        </p:spPr>
      </p:pic>
      <p:pic>
        <p:nvPicPr>
          <p:cNvPr id="1028" name="Picture 4" descr="\\704-fs1\APPS\NETAPPS\offxpmedia\FILES\PFILES\MSOFFICE\MEDIA\CNTCD1\ClipArt3\j0239037.wmf"/>
          <p:cNvPicPr>
            <a:picLocks noChangeAspect="1" noChangeArrowheads="1"/>
          </p:cNvPicPr>
          <p:nvPr/>
        </p:nvPicPr>
        <p:blipFill>
          <a:blip r:embed="rId4" cstate="print"/>
          <a:srcRect/>
          <a:stretch>
            <a:fillRect/>
          </a:stretch>
        </p:blipFill>
        <p:spPr bwMode="auto">
          <a:xfrm>
            <a:off x="304800" y="5334000"/>
            <a:ext cx="1820570" cy="98023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Lock-Down</a:t>
            </a:r>
            <a:br>
              <a:rPr lang="en-US" b="1" dirty="0" smtClean="0"/>
            </a:br>
            <a:endParaRPr lang="en-US" dirty="0"/>
          </a:p>
        </p:txBody>
      </p:sp>
      <p:sp>
        <p:nvSpPr>
          <p:cNvPr id="6" name="Content Placeholder 2"/>
          <p:cNvSpPr>
            <a:spLocks noGrp="1"/>
          </p:cNvSpPr>
          <p:nvPr>
            <p:ph idx="1"/>
          </p:nvPr>
        </p:nvSpPr>
        <p:spPr>
          <a:xfrm>
            <a:off x="304800" y="1782762"/>
            <a:ext cx="8686800" cy="5075238"/>
          </a:xfrm>
        </p:spPr>
        <p:txBody>
          <a:bodyPr>
            <a:normAutofit fontScale="47500" lnSpcReduction="20000"/>
          </a:bodyPr>
          <a:lstStyle/>
          <a:p>
            <a:pPr>
              <a:buNone/>
            </a:pPr>
            <a:r>
              <a:rPr lang="en-US" sz="3800" b="1" dirty="0" smtClean="0"/>
              <a:t>Lock-down procedures may be implemented in situations involving</a:t>
            </a:r>
          </a:p>
          <a:p>
            <a:pPr>
              <a:buNone/>
            </a:pPr>
            <a:r>
              <a:rPr lang="en-US" sz="3800" b="1" dirty="0" smtClean="0"/>
              <a:t>dangerous intruders or other incidents that may result in harm to persons</a:t>
            </a:r>
          </a:p>
          <a:p>
            <a:pPr>
              <a:buNone/>
            </a:pPr>
            <a:r>
              <a:rPr lang="en-US" sz="3800" b="1" dirty="0" smtClean="0"/>
              <a:t>inside the school building(s).</a:t>
            </a:r>
          </a:p>
          <a:p>
            <a:pPr>
              <a:buNone/>
            </a:pPr>
            <a:endParaRPr lang="en-US" sz="3800" dirty="0" smtClean="0"/>
          </a:p>
          <a:p>
            <a:pPr>
              <a:buNone/>
            </a:pPr>
            <a:r>
              <a:rPr lang="en-US" sz="3800" dirty="0" smtClean="0"/>
              <a:t>• Principal will issue lock-down notification by announcing a warning</a:t>
            </a:r>
          </a:p>
          <a:p>
            <a:pPr>
              <a:buNone/>
            </a:pPr>
            <a:r>
              <a:rPr lang="en-US" sz="3800" dirty="0" smtClean="0"/>
              <a:t>	over the PA system.</a:t>
            </a:r>
          </a:p>
          <a:p>
            <a:pPr>
              <a:buNone/>
            </a:pPr>
            <a:r>
              <a:rPr lang="en-US" sz="3800" dirty="0" smtClean="0"/>
              <a:t>• Announcement will be a basic alert (see </a:t>
            </a:r>
            <a:r>
              <a:rPr lang="en-US" sz="3800" b="1" dirty="0" smtClean="0"/>
              <a:t>Warning and Notification).</a:t>
            </a:r>
          </a:p>
          <a:p>
            <a:pPr>
              <a:buNone/>
            </a:pPr>
            <a:r>
              <a:rPr lang="en-US" sz="3800" dirty="0" smtClean="0"/>
              <a:t>	Do not use code words.</a:t>
            </a:r>
          </a:p>
          <a:p>
            <a:pPr>
              <a:buNone/>
            </a:pPr>
            <a:r>
              <a:rPr lang="en-US" sz="3800" dirty="0" smtClean="0"/>
              <a:t>• Direct all students, staff and visitors into classrooms.</a:t>
            </a:r>
          </a:p>
          <a:p>
            <a:pPr>
              <a:buNone/>
            </a:pPr>
            <a:r>
              <a:rPr lang="en-US" sz="3800" dirty="0" smtClean="0"/>
              <a:t>• Lock classroom doors.</a:t>
            </a:r>
          </a:p>
          <a:p>
            <a:pPr>
              <a:buNone/>
            </a:pPr>
            <a:r>
              <a:rPr lang="en-US" sz="3800" dirty="0" smtClean="0"/>
              <a:t>• Close blinds or cover windows of classrooms. If it is impossible to</a:t>
            </a:r>
          </a:p>
          <a:p>
            <a:pPr>
              <a:buNone/>
            </a:pPr>
            <a:r>
              <a:rPr lang="en-US" sz="3800" dirty="0" smtClean="0"/>
              <a:t>	cover windows, stay out of view as much as possible.</a:t>
            </a:r>
          </a:p>
          <a:p>
            <a:pPr>
              <a:buNone/>
            </a:pPr>
            <a:r>
              <a:rPr lang="en-US" sz="3800" dirty="0" smtClean="0"/>
              <a:t>• Move all persons away from windows or doors.</a:t>
            </a:r>
          </a:p>
          <a:p>
            <a:pPr>
              <a:buNone/>
            </a:pPr>
            <a:r>
              <a:rPr lang="en-US" sz="3800" dirty="0" smtClean="0"/>
              <a:t>• Allow no one outside of classrooms until an all-clear signal is given by</a:t>
            </a:r>
          </a:p>
          <a:p>
            <a:pPr>
              <a:buNone/>
            </a:pPr>
            <a:r>
              <a:rPr lang="en-US" sz="3800" dirty="0" smtClean="0"/>
              <a:t>	the Principal or the Salt Lake Police Department. Ask officers to slip</a:t>
            </a:r>
          </a:p>
          <a:p>
            <a:pPr>
              <a:buNone/>
            </a:pPr>
            <a:r>
              <a:rPr lang="en-US" sz="3800" dirty="0" smtClean="0"/>
              <a:t>	badge under your door to verify.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Down tips</a:t>
            </a:r>
            <a:endParaRPr lang="en-US" dirty="0"/>
          </a:p>
        </p:txBody>
      </p:sp>
      <p:sp>
        <p:nvSpPr>
          <p:cNvPr id="3" name="Content Placeholder 2"/>
          <p:cNvSpPr>
            <a:spLocks noGrp="1"/>
          </p:cNvSpPr>
          <p:nvPr>
            <p:ph idx="1"/>
          </p:nvPr>
        </p:nvSpPr>
        <p:spPr/>
        <p:txBody>
          <a:bodyPr>
            <a:normAutofit fontScale="40000" lnSpcReduction="20000"/>
          </a:bodyPr>
          <a:lstStyle/>
          <a:p>
            <a:pPr lvl="0"/>
            <a:r>
              <a:rPr lang="en-US" sz="3500" dirty="0"/>
              <a:t>Calmly inform students as to what is happening - they may panic if they don’t know.</a:t>
            </a:r>
          </a:p>
          <a:p>
            <a:pPr lvl="0"/>
            <a:r>
              <a:rPr lang="en-US" sz="3500" dirty="0"/>
              <a:t>Always have a contingency plan, never “lock” yourself into one plan</a:t>
            </a:r>
          </a:p>
          <a:p>
            <a:pPr lvl="0"/>
            <a:r>
              <a:rPr lang="en-US" sz="3500" dirty="0"/>
              <a:t>Secure the classroom doors. Staff will gather any students in the hallway prior to securing their door. Barricade the doors if possible.</a:t>
            </a:r>
          </a:p>
          <a:p>
            <a:pPr lvl="0"/>
            <a:r>
              <a:rPr lang="en-US" sz="3500" dirty="0"/>
              <a:t>Turn off the lights, seat students on the floor in the safest area of the room, away from doors/windows.</a:t>
            </a:r>
          </a:p>
          <a:p>
            <a:pPr lvl="0"/>
            <a:r>
              <a:rPr lang="en-US" sz="3500" dirty="0"/>
              <a:t>If teachers and their class are in transition in the hallway, they will enter the nearest classroom.</a:t>
            </a:r>
          </a:p>
          <a:p>
            <a:pPr lvl="0"/>
            <a:r>
              <a:rPr lang="en-US" sz="3500" dirty="0"/>
              <a:t>Take attendance.</a:t>
            </a:r>
          </a:p>
          <a:p>
            <a:pPr lvl="0"/>
            <a:r>
              <a:rPr lang="en-US" sz="3500" dirty="0"/>
              <a:t>Do not call the office for general information.</a:t>
            </a:r>
          </a:p>
          <a:p>
            <a:pPr lvl="0"/>
            <a:r>
              <a:rPr lang="en-US" sz="3500" dirty="0"/>
              <a:t>Call the office only with vital information, such as reporting the number and severity of injuries. Never identify your room number unless asked to do so.</a:t>
            </a:r>
          </a:p>
          <a:p>
            <a:pPr lvl="0"/>
            <a:r>
              <a:rPr lang="en-US" sz="3500" dirty="0"/>
              <a:t>No restroom breaks allowed.</a:t>
            </a:r>
          </a:p>
          <a:p>
            <a:pPr lvl="0"/>
            <a:r>
              <a:rPr lang="en-US" sz="3500" dirty="0"/>
              <a:t>Do not allow the use of a radio/TV within the classroom.</a:t>
            </a:r>
          </a:p>
          <a:p>
            <a:pPr lvl="0"/>
            <a:r>
              <a:rPr lang="en-US" sz="3500" dirty="0"/>
              <a:t>Do not use cell phones - history shows that these calls may be aired live on TV and intruders may find where you are.</a:t>
            </a:r>
          </a:p>
          <a:p>
            <a:pPr lvl="0"/>
            <a:r>
              <a:rPr lang="en-US" sz="3500" dirty="0"/>
              <a:t>Be patient as possible. Law enforcement should be equipped with master keys to unlock classroom doors when it is safe.</a:t>
            </a:r>
          </a:p>
          <a:p>
            <a:pPr lvl="0"/>
            <a:r>
              <a:rPr lang="en-US" sz="3500" dirty="0"/>
              <a:t>Staff should never make the determination it is safe and they can exit the classroom.</a:t>
            </a:r>
          </a:p>
          <a:p>
            <a:pPr marL="0" indent="0">
              <a:buNone/>
            </a:pPr>
            <a:r>
              <a:rPr lang="en-US" sz="3500" dirty="0"/>
              <a:t> </a:t>
            </a:r>
          </a:p>
          <a:p>
            <a:r>
              <a:rPr lang="en-US" sz="3500" dirty="0"/>
              <a:t>Remember, in an intense crisis situation such as an active shooter, classrooms may be locked down for hours before the school can be cleared by law enforcement. Patience and strictly following your school’s rapid response lockdown procedures will save lives.</a:t>
            </a:r>
          </a:p>
          <a:p>
            <a:pPr marL="0" indent="0">
              <a:buNone/>
            </a:pPr>
            <a:r>
              <a:rPr lang="en-US" sz="3500" dirty="0"/>
              <a:t> </a:t>
            </a:r>
          </a:p>
          <a:p>
            <a:endParaRPr lang="en-US" dirty="0"/>
          </a:p>
        </p:txBody>
      </p:sp>
    </p:spTree>
    <p:extLst>
      <p:ext uri="{BB962C8B-B14F-4D97-AF65-F5344CB8AC3E}">
        <p14:creationId xmlns:p14="http://schemas.microsoft.com/office/powerpoint/2010/main" val="207295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Hazardous Materials / Chemical Spill</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Incident </a:t>
            </a:r>
            <a:r>
              <a:rPr lang="en-US" b="1" dirty="0"/>
              <a:t>in School or Facility:</a:t>
            </a:r>
          </a:p>
          <a:p>
            <a:r>
              <a:rPr lang="en-US" dirty="0"/>
              <a:t>• Call 911.</a:t>
            </a:r>
          </a:p>
          <a:p>
            <a:r>
              <a:rPr lang="en-US" dirty="0"/>
              <a:t>• Notify Principal; Principal notifies Superintendent or designee.</a:t>
            </a:r>
          </a:p>
          <a:p>
            <a:r>
              <a:rPr lang="en-US" dirty="0"/>
              <a:t>• Seal off area of leak/spill.</a:t>
            </a:r>
          </a:p>
          <a:p>
            <a:r>
              <a:rPr lang="en-US" dirty="0"/>
              <a:t>• Take charge of area until Fire Department or Hazmat personnel</a:t>
            </a:r>
          </a:p>
          <a:p>
            <a:r>
              <a:rPr lang="en-US" dirty="0"/>
              <a:t>contain incident.</a:t>
            </a:r>
          </a:p>
          <a:p>
            <a:r>
              <a:rPr lang="en-US" dirty="0"/>
              <a:t>• Fire Officer in charge will recommend evacuation actions.</a:t>
            </a:r>
          </a:p>
          <a:p>
            <a:r>
              <a:rPr lang="en-US" dirty="0"/>
              <a:t>• If directed, turn off building ventilation and exhaust systems.</a:t>
            </a:r>
          </a:p>
          <a:p>
            <a:r>
              <a:rPr lang="en-US" dirty="0"/>
              <a:t>• Follow plans and procedures for sheltering or evacuation.</a:t>
            </a:r>
          </a:p>
          <a:p>
            <a:r>
              <a:rPr lang="en-US" dirty="0"/>
              <a:t>• Resume normal operations after consulting with Fire or Hazmat</a:t>
            </a:r>
          </a:p>
          <a:p>
            <a:r>
              <a:rPr lang="en-US" dirty="0"/>
              <a:t>officials.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029200"/>
            <a:ext cx="1520647" cy="1522476"/>
          </a:xfrm>
          <a:prstGeom prst="rect">
            <a:avLst/>
          </a:prstGeom>
        </p:spPr>
      </p:pic>
    </p:spTree>
    <p:extLst>
      <p:ext uri="{BB962C8B-B14F-4D97-AF65-F5344CB8AC3E}">
        <p14:creationId xmlns:p14="http://schemas.microsoft.com/office/powerpoint/2010/main" val="14748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Hazardous Materials / Chemical Spill</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a:t>Incident near School or Facility:</a:t>
            </a:r>
          </a:p>
          <a:p>
            <a:r>
              <a:rPr lang="en-US" dirty="0"/>
              <a:t>• Monitor KSL television or radio or NOAA radio Emergency Alert</a:t>
            </a:r>
          </a:p>
          <a:p>
            <a:r>
              <a:rPr lang="en-US" dirty="0"/>
              <a:t>System for emergency information.</a:t>
            </a:r>
          </a:p>
          <a:p>
            <a:r>
              <a:rPr lang="en-US" dirty="0"/>
              <a:t>• Fire, Police or Hazmat personnel will notify Superintendent or</a:t>
            </a:r>
          </a:p>
          <a:p>
            <a:r>
              <a:rPr lang="en-US" dirty="0"/>
              <a:t>designee.</a:t>
            </a:r>
          </a:p>
          <a:p>
            <a:r>
              <a:rPr lang="en-US" dirty="0"/>
              <a:t>• Superintendent or designee will notify Principal.</a:t>
            </a:r>
          </a:p>
          <a:p>
            <a:r>
              <a:rPr lang="en-US" dirty="0"/>
              <a:t>• Fire Official in charge of scene will recommend sheltering or relocate</a:t>
            </a:r>
          </a:p>
          <a:p>
            <a:r>
              <a:rPr lang="en-US" dirty="0"/>
              <a:t>actions.</a:t>
            </a:r>
          </a:p>
          <a:p>
            <a:r>
              <a:rPr lang="en-US" dirty="0"/>
              <a:t>• Follow plans and procedures for sheltering or evacuation.</a:t>
            </a:r>
          </a:p>
          <a:p>
            <a:r>
              <a:rPr lang="en-US" dirty="0"/>
              <a:t>• Notify parents if students are relocated.</a:t>
            </a:r>
          </a:p>
          <a:p>
            <a:r>
              <a:rPr lang="en-US" dirty="0"/>
              <a:t>• Resume normal operations after consulting with Fire or Hazmat</a:t>
            </a:r>
          </a:p>
          <a:p>
            <a:r>
              <a:rPr lang="en-US" dirty="0"/>
              <a:t>Officials.</a:t>
            </a:r>
          </a:p>
        </p:txBody>
      </p:sp>
    </p:spTree>
    <p:extLst>
      <p:ext uri="{BB962C8B-B14F-4D97-AF65-F5344CB8AC3E}">
        <p14:creationId xmlns:p14="http://schemas.microsoft.com/office/powerpoint/2010/main" val="108321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Hostage</a:t>
            </a:r>
            <a:br>
              <a:rPr lang="en-US" b="1" dirty="0"/>
            </a:br>
            <a:r>
              <a:rPr lang="en-US" b="1" dirty="0" err="1"/>
              <a:t>Hostage</a:t>
            </a:r>
            <a:r>
              <a:rPr lang="en-US" b="1" dirty="0"/>
              <a:t> Situation:</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dirty="0"/>
              <a:t>If hostage taker is unaware of your presence, do not intervene.</a:t>
            </a:r>
          </a:p>
          <a:p>
            <a:r>
              <a:rPr lang="en-US" dirty="0"/>
              <a:t>• Call 911 immediately. Provide details of situation, ask for assistance.</a:t>
            </a:r>
          </a:p>
          <a:p>
            <a:r>
              <a:rPr lang="en-US" dirty="0"/>
              <a:t>• Seal off area near hostage scene.</a:t>
            </a:r>
          </a:p>
          <a:p>
            <a:r>
              <a:rPr lang="en-US" dirty="0"/>
              <a:t>• Notify Principal; Principal notifies Superintendent or designee.</a:t>
            </a:r>
          </a:p>
          <a:p>
            <a:r>
              <a:rPr lang="en-US" dirty="0"/>
              <a:t>• Give control of scene to Police and hostage negotiation team.</a:t>
            </a:r>
          </a:p>
          <a:p>
            <a:r>
              <a:rPr lang="en-US" dirty="0"/>
              <a:t>• Keep detailed notes of events and actions.</a:t>
            </a:r>
          </a:p>
          <a:p>
            <a:pPr marL="0" indent="0">
              <a:buNone/>
            </a:pPr>
            <a:r>
              <a:rPr lang="en-US" b="1" dirty="0"/>
              <a:t>If Taken Hostage:</a:t>
            </a:r>
          </a:p>
          <a:p>
            <a:r>
              <a:rPr lang="en-US" dirty="0"/>
              <a:t>• Follow instructions of hostage taker.</a:t>
            </a:r>
          </a:p>
          <a:p>
            <a:r>
              <a:rPr lang="en-US" dirty="0"/>
              <a:t>• Ask permission to speak; do not argue or make suggestions.</a:t>
            </a:r>
          </a:p>
          <a:p>
            <a:r>
              <a:rPr lang="en-US" dirty="0"/>
              <a:t>• Try to keep calm. Calm students if they are present.</a:t>
            </a:r>
          </a:p>
          <a:p>
            <a:r>
              <a:rPr lang="en-US" dirty="0"/>
              <a:t>• Treat the hostage taker as normally as possible.</a:t>
            </a:r>
          </a:p>
          <a:p>
            <a:r>
              <a:rPr lang="en-US" dirty="0"/>
              <a:t>• Be respectful to hostage taker.</a:t>
            </a:r>
          </a:p>
        </p:txBody>
      </p:sp>
    </p:spTree>
    <p:extLst>
      <p:ext uri="{BB962C8B-B14F-4D97-AF65-F5344CB8AC3E}">
        <p14:creationId xmlns:p14="http://schemas.microsoft.com/office/powerpoint/2010/main" val="358815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Intruder</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Intruder </a:t>
            </a:r>
            <a:r>
              <a:rPr lang="en-US" dirty="0"/>
              <a:t>- An unauthorized person who enters school or facility property.</a:t>
            </a:r>
          </a:p>
          <a:p>
            <a:r>
              <a:rPr lang="en-US" dirty="0"/>
              <a:t>• Politely greet intruder and identify yourself.</a:t>
            </a:r>
          </a:p>
          <a:p>
            <a:r>
              <a:rPr lang="en-US" dirty="0"/>
              <a:t>• Ask intruder the purpose of his/her visit.</a:t>
            </a:r>
          </a:p>
          <a:p>
            <a:r>
              <a:rPr lang="en-US" dirty="0"/>
              <a:t>• If purpose is not legitimate, ask intruder to leave.</a:t>
            </a:r>
          </a:p>
          <a:p>
            <a:r>
              <a:rPr lang="en-US" dirty="0"/>
              <a:t>• Inform intruder that all visitors must register at the main office.</a:t>
            </a:r>
          </a:p>
          <a:p>
            <a:r>
              <a:rPr lang="en-US" dirty="0"/>
              <a:t>• Notify Principal, as appropriate.</a:t>
            </a:r>
          </a:p>
          <a:p>
            <a:r>
              <a:rPr lang="en-US" dirty="0"/>
              <a:t>• Ask another staff member to accompany you before approaching</a:t>
            </a:r>
          </a:p>
          <a:p>
            <a:r>
              <a:rPr lang="en-US" dirty="0"/>
              <a:t>intruder, if feasible.</a:t>
            </a:r>
          </a:p>
          <a:p>
            <a:r>
              <a:rPr lang="en-US" dirty="0"/>
              <a:t>• Accompany intruder to exit.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36842"/>
            <a:ext cx="1804198" cy="1417320"/>
          </a:xfrm>
          <a:prstGeom prst="rect">
            <a:avLst/>
          </a:prstGeom>
        </p:spPr>
      </p:pic>
    </p:spTree>
    <p:extLst>
      <p:ext uri="{BB962C8B-B14F-4D97-AF65-F5344CB8AC3E}">
        <p14:creationId xmlns:p14="http://schemas.microsoft.com/office/powerpoint/2010/main" val="336992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Intruder</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If Intruder Refuses To Leave:</a:t>
            </a:r>
          </a:p>
          <a:p>
            <a:r>
              <a:rPr lang="en-US" dirty="0"/>
              <a:t>• Warn of consequences for staying on school property. Inform</a:t>
            </a:r>
          </a:p>
          <a:p>
            <a:r>
              <a:rPr lang="en-US" dirty="0"/>
              <a:t>intruder that Police will be called.</a:t>
            </a:r>
          </a:p>
          <a:p>
            <a:r>
              <a:rPr lang="en-US" dirty="0"/>
              <a:t>• Notify Police and Principal if intruder refuses to leave. Provide full</a:t>
            </a:r>
          </a:p>
          <a:p>
            <a:r>
              <a:rPr lang="en-US" dirty="0"/>
              <a:t>description of intruder.</a:t>
            </a:r>
          </a:p>
          <a:p>
            <a:r>
              <a:rPr lang="en-US" dirty="0"/>
              <a:t>• Walk away from intruder if he/she indicates potential for violence. Be</a:t>
            </a:r>
          </a:p>
          <a:p>
            <a:r>
              <a:rPr lang="en-US" dirty="0"/>
              <a:t>aware of actions, location, weapons or packages, etc.</a:t>
            </a:r>
          </a:p>
          <a:p>
            <a:r>
              <a:rPr lang="en-US" dirty="0"/>
              <a:t>• Principal issues lock-down procedures.</a:t>
            </a:r>
          </a:p>
          <a:p>
            <a:r>
              <a:rPr lang="en-US" dirty="0"/>
              <a:t>• Principal notifies Superintendent or designee.</a:t>
            </a:r>
          </a:p>
        </p:txBody>
      </p:sp>
    </p:spTree>
    <p:extLst>
      <p:ext uri="{BB962C8B-B14F-4D97-AF65-F5344CB8AC3E}">
        <p14:creationId xmlns:p14="http://schemas.microsoft.com/office/powerpoint/2010/main" val="425979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Student Unrest</a:t>
            </a:r>
            <a:br>
              <a:rPr lang="en-US" b="1" dirty="0" smtClean="0"/>
            </a:b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 Notify Police if necessary.</a:t>
            </a:r>
          </a:p>
          <a:p>
            <a:pPr>
              <a:buNone/>
            </a:pPr>
            <a:r>
              <a:rPr lang="en-US" dirty="0" smtClean="0"/>
              <a:t>• First ensure the safety of students and staff members.</a:t>
            </a:r>
          </a:p>
          <a:p>
            <a:pPr>
              <a:buNone/>
            </a:pPr>
            <a:r>
              <a:rPr lang="en-US" dirty="0" smtClean="0"/>
              <a:t>• Contain area of unrest - seal off as appropriate.</a:t>
            </a:r>
          </a:p>
          <a:p>
            <a:pPr>
              <a:buNone/>
            </a:pPr>
            <a:r>
              <a:rPr lang="en-US" dirty="0" smtClean="0"/>
              <a:t>• Move students involved in disturbance to an isolated area.</a:t>
            </a:r>
          </a:p>
          <a:p>
            <a:pPr>
              <a:buNone/>
            </a:pPr>
            <a:r>
              <a:rPr lang="en-US" dirty="0" smtClean="0"/>
              <a:t>• Notify Principal; Principal notifies Superintendent or designee.</a:t>
            </a:r>
          </a:p>
          <a:p>
            <a:pPr>
              <a:buNone/>
            </a:pPr>
            <a:r>
              <a:rPr lang="en-US" dirty="0" smtClean="0"/>
              <a:t>• Advise staff; Principal may issue lock-down (see </a:t>
            </a:r>
            <a:r>
              <a:rPr lang="en-US" b="1" dirty="0" smtClean="0"/>
              <a:t>Lock-Down</a:t>
            </a:r>
          </a:p>
          <a:p>
            <a:pPr>
              <a:buNone/>
            </a:pPr>
            <a:r>
              <a:rPr lang="en-US" b="1" dirty="0" smtClean="0"/>
              <a:t>	Procedures).</a:t>
            </a:r>
          </a:p>
          <a:p>
            <a:pPr>
              <a:buNone/>
            </a:pPr>
            <a:r>
              <a:rPr lang="en-US" dirty="0" smtClean="0"/>
              <a:t>• Meet with student representatives to address issues, as appropriate.</a:t>
            </a:r>
          </a:p>
          <a:p>
            <a:pPr>
              <a:buNone/>
            </a:pPr>
            <a:r>
              <a:rPr lang="en-US" dirty="0" smtClean="0"/>
              <a:t>• Document incidents with a camera, tape recorder or take detailed</a:t>
            </a:r>
          </a:p>
          <a:p>
            <a:pPr>
              <a:buNone/>
            </a:pPr>
            <a:r>
              <a:rPr lang="en-US" dirty="0" smtClean="0"/>
              <a:t>	notes.</a:t>
            </a:r>
          </a:p>
          <a:p>
            <a:pPr>
              <a:buNone/>
            </a:pPr>
            <a:endParaRPr lang="en-US" dirty="0" smtClean="0"/>
          </a:p>
          <a:p>
            <a:pPr>
              <a:buNone/>
            </a:pPr>
            <a:r>
              <a:rPr lang="en-US" b="1" dirty="0" smtClean="0"/>
              <a:t>Teachers:</a:t>
            </a:r>
          </a:p>
          <a:p>
            <a:pPr>
              <a:buNone/>
            </a:pPr>
            <a:r>
              <a:rPr lang="en-US" dirty="0" smtClean="0"/>
              <a:t>• Keep students calm.</a:t>
            </a:r>
          </a:p>
          <a:p>
            <a:pPr>
              <a:buNone/>
            </a:pPr>
            <a:r>
              <a:rPr lang="en-US" dirty="0" smtClean="0"/>
              <a:t>• Lock classroom doors.</a:t>
            </a:r>
          </a:p>
          <a:p>
            <a:pPr>
              <a:buNone/>
            </a:pPr>
            <a:r>
              <a:rPr lang="en-US" dirty="0" smtClean="0"/>
              <a:t>• Do not allow students outside of classroom until you receive an all</a:t>
            </a:r>
          </a:p>
          <a:p>
            <a:pPr>
              <a:buNone/>
            </a:pPr>
            <a:r>
              <a:rPr lang="en-US" dirty="0" smtClean="0"/>
              <a:t>	clear signal from the Principal.</a:t>
            </a:r>
          </a:p>
          <a:p>
            <a:pPr>
              <a:buNone/>
            </a:pPr>
            <a:r>
              <a:rPr lang="en-US" dirty="0" smtClean="0"/>
              <a:t>• Make a list of any students absent from the classroom.</a:t>
            </a:r>
          </a:p>
          <a:p>
            <a:pPr>
              <a:buNone/>
            </a:pPr>
            <a:r>
              <a:rPr lang="en-US" dirty="0" smtClean="0"/>
              <a:t>• Document all incidents.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Weapons</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Immediately notify Principal or Teacher.</a:t>
            </a:r>
          </a:p>
          <a:p>
            <a:pPr>
              <a:buNone/>
            </a:pPr>
            <a:r>
              <a:rPr lang="en-US" dirty="0" smtClean="0"/>
              <a:t>• Identify by name the individual suspected of bringing 	weapon; type of weapon; where the weapon is 	located; if  the suspect has threatened anyone; 	and any other details that may prevent the suspect 	from hurting  someone or themselves.</a:t>
            </a:r>
          </a:p>
          <a:p>
            <a:pPr>
              <a:buNone/>
            </a:pPr>
            <a:r>
              <a:rPr lang="en-US" dirty="0" smtClean="0"/>
              <a:t>• If Teacher suspects that the weapon is in the 	classroom, a neighboring  Teacher should be 	confidentially notified.  The Teacher should not 	leave the classroom.  </a:t>
            </a:r>
            <a:r>
              <a:rPr lang="en-US" smtClean="0"/>
              <a:t>Send </a:t>
            </a:r>
            <a:r>
              <a:rPr lang="en-US" dirty="0" smtClean="0"/>
              <a:t>a student with note </a:t>
            </a:r>
            <a:r>
              <a:rPr lang="en-US" smtClean="0"/>
              <a:t>to 	neighboring </a:t>
            </a:r>
            <a:r>
              <a:rPr lang="en-US" dirty="0" smtClean="0"/>
              <a:t>Teacher.</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2.BMP"/>
          <p:cNvPicPr>
            <a:picLocks noChangeAspect="1"/>
          </p:cNvPicPr>
          <p:nvPr/>
        </p:nvPicPr>
        <p:blipFill>
          <a:blip r:embed="rId2" cstate="print"/>
          <a:stretch>
            <a:fillRect/>
          </a:stretch>
        </p:blipFill>
        <p:spPr>
          <a:xfrm>
            <a:off x="990600" y="0"/>
            <a:ext cx="7772416" cy="5605284"/>
          </a:xfrm>
          <a:prstGeom prst="rect">
            <a:avLst/>
          </a:prstGeom>
        </p:spPr>
      </p:pic>
      <p:pic>
        <p:nvPicPr>
          <p:cNvPr id="2050" name="Picture 2" descr="\\704-fs1\APPS\NETAPPS\offxpmedia\FILES\PFILES\MSOFFICE\MEDIA\CNTCD1\ClipArt4\j0240403.wmf"/>
          <p:cNvPicPr>
            <a:picLocks noChangeAspect="1" noChangeArrowheads="1"/>
          </p:cNvPicPr>
          <p:nvPr/>
        </p:nvPicPr>
        <p:blipFill>
          <a:blip r:embed="rId3" cstate="print"/>
          <a:srcRect/>
          <a:stretch>
            <a:fillRect/>
          </a:stretch>
        </p:blipFill>
        <p:spPr bwMode="auto">
          <a:xfrm>
            <a:off x="6629400" y="609600"/>
            <a:ext cx="1830629" cy="1841602"/>
          </a:xfrm>
          <a:prstGeom prst="rect">
            <a:avLst/>
          </a:prstGeom>
          <a:noFill/>
        </p:spPr>
      </p:pic>
      <p:pic>
        <p:nvPicPr>
          <p:cNvPr id="2051" name="Picture 3" descr="\\704-fs1\APPS\NETAPPS\offxpmedia\FILES\PFILES\MSOFFICE\MEDIA\CNTCD1\Photo1\j0309259.jpg"/>
          <p:cNvPicPr>
            <a:picLocks noChangeAspect="1" noChangeArrowheads="1"/>
          </p:cNvPicPr>
          <p:nvPr/>
        </p:nvPicPr>
        <p:blipFill>
          <a:blip r:embed="rId4" cstate="print"/>
          <a:srcRect/>
          <a:stretch>
            <a:fillRect/>
          </a:stretch>
        </p:blipFill>
        <p:spPr bwMode="auto">
          <a:xfrm>
            <a:off x="533400" y="5105400"/>
            <a:ext cx="1679890" cy="11003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3.JPG"/>
          <p:cNvPicPr>
            <a:picLocks noChangeAspect="1"/>
          </p:cNvPicPr>
          <p:nvPr/>
        </p:nvPicPr>
        <p:blipFill>
          <a:blip r:embed="rId2" cstate="print"/>
          <a:stretch>
            <a:fillRect/>
          </a:stretch>
        </p:blipFill>
        <p:spPr>
          <a:xfrm>
            <a:off x="790783" y="136017"/>
            <a:ext cx="7562434" cy="6585966"/>
          </a:xfrm>
          <a:prstGeom prst="rect">
            <a:avLst/>
          </a:prstGeom>
        </p:spPr>
      </p:pic>
      <p:pic>
        <p:nvPicPr>
          <p:cNvPr id="4098" name="Picture 2" descr="C:\Documents and Settings\Administrator\Local Settings\Temporary Internet Files\Content.IE5\1GT7U9LB\MCj03397400000[1].wmf"/>
          <p:cNvPicPr>
            <a:picLocks noChangeAspect="1" noChangeArrowheads="1"/>
          </p:cNvPicPr>
          <p:nvPr/>
        </p:nvPicPr>
        <p:blipFill>
          <a:blip r:embed="rId3" cstate="print"/>
          <a:srcRect/>
          <a:stretch>
            <a:fillRect/>
          </a:stretch>
        </p:blipFill>
        <p:spPr bwMode="auto">
          <a:xfrm>
            <a:off x="7620000" y="304800"/>
            <a:ext cx="907085" cy="7168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evac 1.tif"/>
          <p:cNvPicPr>
            <a:picLocks noChangeAspect="1"/>
          </p:cNvPicPr>
          <p:nvPr/>
        </p:nvPicPr>
        <p:blipFill>
          <a:blip r:embed="rId2" cstate="print"/>
          <a:stretch>
            <a:fillRect/>
          </a:stretch>
        </p:blipFill>
        <p:spPr>
          <a:xfrm>
            <a:off x="2590800" y="685799"/>
            <a:ext cx="6610380" cy="4943246"/>
          </a:xfrm>
          <a:prstGeom prst="rect">
            <a:avLst/>
          </a:prstGeom>
        </p:spPr>
      </p:pic>
      <p:pic>
        <p:nvPicPr>
          <p:cNvPr id="4" name="Picture 3" descr="DSC_0059s.jpg"/>
          <p:cNvPicPr>
            <a:picLocks noChangeAspect="1"/>
          </p:cNvPicPr>
          <p:nvPr/>
        </p:nvPicPr>
        <p:blipFill>
          <a:blip r:embed="rId3" cstate="print"/>
          <a:stretch>
            <a:fillRect/>
          </a:stretch>
        </p:blipFill>
        <p:spPr>
          <a:xfrm>
            <a:off x="228600" y="228600"/>
            <a:ext cx="2438400" cy="2438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c 2.tif"/>
          <p:cNvPicPr>
            <a:picLocks noChangeAspect="1"/>
          </p:cNvPicPr>
          <p:nvPr/>
        </p:nvPicPr>
        <p:blipFill>
          <a:blip r:embed="rId2" cstate="print"/>
          <a:stretch>
            <a:fillRect/>
          </a:stretch>
        </p:blipFill>
        <p:spPr>
          <a:xfrm>
            <a:off x="1676395" y="1600199"/>
            <a:ext cx="7234733" cy="3827678"/>
          </a:xfrm>
          <a:prstGeom prst="rect">
            <a:avLst/>
          </a:prstGeom>
        </p:spPr>
      </p:pic>
      <p:pic>
        <p:nvPicPr>
          <p:cNvPr id="3074" name="Picture 2" descr="C:\Documents and Settings\Administrator\Local Settings\Temporary Internet Files\Content.IE5\TNB2H5Q4\MCTN01338_0000[1].wmf"/>
          <p:cNvPicPr>
            <a:picLocks noChangeAspect="1" noChangeArrowheads="1"/>
          </p:cNvPicPr>
          <p:nvPr/>
        </p:nvPicPr>
        <p:blipFill>
          <a:blip r:embed="rId3" cstate="print"/>
          <a:srcRect/>
          <a:stretch>
            <a:fillRect/>
          </a:stretch>
        </p:blipFill>
        <p:spPr bwMode="auto">
          <a:xfrm>
            <a:off x="304800" y="1981200"/>
            <a:ext cx="1442009" cy="20281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TIF"/>
          <p:cNvPicPr>
            <a:picLocks noChangeAspect="1"/>
          </p:cNvPicPr>
          <p:nvPr/>
        </p:nvPicPr>
        <p:blipFill>
          <a:blip r:embed="rId2" cstate="print"/>
          <a:stretch>
            <a:fillRect/>
          </a:stretch>
        </p:blipFill>
        <p:spPr>
          <a:xfrm>
            <a:off x="3284525" y="1066800"/>
            <a:ext cx="5859475" cy="4378147"/>
          </a:xfrm>
          <a:prstGeom prst="rect">
            <a:avLst/>
          </a:prstGeom>
        </p:spPr>
      </p:pic>
      <p:pic>
        <p:nvPicPr>
          <p:cNvPr id="3" name="Picture 2" descr="Scan10001.JPG"/>
          <p:cNvPicPr>
            <a:picLocks noChangeAspect="1"/>
          </p:cNvPicPr>
          <p:nvPr/>
        </p:nvPicPr>
        <p:blipFill>
          <a:blip r:embed="rId3" cstate="print"/>
          <a:stretch>
            <a:fillRect/>
          </a:stretch>
        </p:blipFill>
        <p:spPr>
          <a:xfrm>
            <a:off x="533400" y="762000"/>
            <a:ext cx="2841498" cy="46520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Calling Tree</a:t>
            </a:r>
            <a:endParaRPr lang="en-US" dirty="0"/>
          </a:p>
        </p:txBody>
      </p:sp>
      <p:sp>
        <p:nvSpPr>
          <p:cNvPr id="5" name="Content Placeholder 4"/>
          <p:cNvSpPr>
            <a:spLocks noGrp="1"/>
          </p:cNvSpPr>
          <p:nvPr>
            <p:ph idx="1"/>
          </p:nvPr>
        </p:nvSpPr>
        <p:spPr/>
        <p:txBody>
          <a:bodyPr>
            <a:normAutofit/>
          </a:bodyPr>
          <a:lstStyle/>
          <a:p>
            <a:r>
              <a:rPr lang="en-US" sz="4000" dirty="0" smtClean="0"/>
              <a:t>Principal Calls </a:t>
            </a:r>
          </a:p>
          <a:p>
            <a:pPr lvl="1"/>
            <a:r>
              <a:rPr lang="en-US" sz="4000" dirty="0" smtClean="0"/>
              <a:t>Assistants Calls</a:t>
            </a:r>
          </a:p>
          <a:p>
            <a:pPr lvl="2"/>
            <a:r>
              <a:rPr lang="en-US" sz="4000" dirty="0" smtClean="0"/>
              <a:t>Department Heads call</a:t>
            </a:r>
          </a:p>
          <a:p>
            <a:pPr lvl="3"/>
            <a:r>
              <a:rPr lang="en-US" sz="4000" dirty="0" smtClean="0"/>
              <a:t>Department Members</a:t>
            </a:r>
          </a:p>
        </p:txBody>
      </p:sp>
      <p:pic>
        <p:nvPicPr>
          <p:cNvPr id="5124" name="Picture 4" descr="\\704-fs1\APPS\NETAPPS\offxpmedia\FILES\PFILES\MSOFFICE\MEDIA\CNTCD1\ClipArt1\j0199444.wmf"/>
          <p:cNvPicPr>
            <a:picLocks noChangeAspect="1" noChangeArrowheads="1"/>
          </p:cNvPicPr>
          <p:nvPr/>
        </p:nvPicPr>
        <p:blipFill>
          <a:blip r:embed="rId2" cstate="print"/>
          <a:srcRect/>
          <a:stretch>
            <a:fillRect/>
          </a:stretch>
        </p:blipFill>
        <p:spPr bwMode="auto">
          <a:xfrm>
            <a:off x="6019800" y="4530362"/>
            <a:ext cx="2683598" cy="20907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Serious Injury / Death</a:t>
            </a:r>
            <a:br>
              <a:rPr lang="en-US" b="1" dirty="0" smtClean="0"/>
            </a:br>
            <a:r>
              <a:rPr lang="en-US" b="1" dirty="0" smtClean="0"/>
              <a:t>If incident occurs at school or facility:</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fontScale="62500" lnSpcReduction="20000"/>
          </a:bodyPr>
          <a:lstStyle/>
          <a:p>
            <a:pPr>
              <a:buNone/>
            </a:pPr>
            <a:r>
              <a:rPr lang="en-US" dirty="0" smtClean="0"/>
              <a:t>• Call 911.</a:t>
            </a:r>
          </a:p>
          <a:p>
            <a:pPr>
              <a:buNone/>
            </a:pPr>
            <a:r>
              <a:rPr lang="en-US" dirty="0" smtClean="0"/>
              <a:t>• Notify First Aid/CPR-certified persons in school building(s) of medical</a:t>
            </a:r>
          </a:p>
          <a:p>
            <a:pPr>
              <a:buNone/>
            </a:pPr>
            <a:r>
              <a:rPr lang="en-US" dirty="0" smtClean="0"/>
              <a:t>emergencies (see </a:t>
            </a:r>
            <a:r>
              <a:rPr lang="en-US" b="1" dirty="0" smtClean="0"/>
              <a:t>Crisis Team</a:t>
            </a:r>
            <a:r>
              <a:rPr lang="en-US" dirty="0" smtClean="0"/>
              <a:t>).</a:t>
            </a:r>
          </a:p>
          <a:p>
            <a:pPr>
              <a:buNone/>
            </a:pPr>
            <a:r>
              <a:rPr lang="en-US" dirty="0" smtClean="0"/>
              <a:t>• Isolate affected student(s) and staff member(s), if possible.</a:t>
            </a:r>
          </a:p>
          <a:p>
            <a:pPr>
              <a:buNone/>
            </a:pPr>
            <a:r>
              <a:rPr lang="en-US" dirty="0" smtClean="0"/>
              <a:t>• Notify Principal; Principal notifies Superintendent or designee.</a:t>
            </a:r>
          </a:p>
          <a:p>
            <a:pPr>
              <a:buNone/>
            </a:pPr>
            <a:r>
              <a:rPr lang="en-US" dirty="0" smtClean="0"/>
              <a:t>• Activate school Crisis Team. Designate staff person to accompany ill</a:t>
            </a:r>
          </a:p>
          <a:p>
            <a:pPr>
              <a:buNone/>
            </a:pPr>
            <a:r>
              <a:rPr lang="en-US" dirty="0" smtClean="0"/>
              <a:t>or injured person(s) to the hospital.</a:t>
            </a:r>
          </a:p>
          <a:p>
            <a:pPr>
              <a:buNone/>
            </a:pPr>
            <a:r>
              <a:rPr lang="en-US" dirty="0" smtClean="0"/>
              <a:t>• Call Student Services.</a:t>
            </a:r>
          </a:p>
          <a:p>
            <a:pPr>
              <a:buNone/>
            </a:pPr>
            <a:r>
              <a:rPr lang="en-US" dirty="0" smtClean="0"/>
              <a:t>• Principal notifies parent(s) or guardian(s) of affected student(s), or</a:t>
            </a:r>
          </a:p>
          <a:p>
            <a:pPr>
              <a:buNone/>
            </a:pPr>
            <a:r>
              <a:rPr lang="en-US" dirty="0" smtClean="0"/>
              <a:t>emergency contact(s) of affected staff member(s).</a:t>
            </a:r>
          </a:p>
          <a:p>
            <a:pPr>
              <a:buNone/>
            </a:pPr>
            <a:r>
              <a:rPr lang="en-US" dirty="0" smtClean="0"/>
              <a:t>• Direct witness(</a:t>
            </a:r>
            <a:r>
              <a:rPr lang="en-US" dirty="0" err="1" smtClean="0"/>
              <a:t>es</a:t>
            </a:r>
            <a:r>
              <a:rPr lang="en-US" dirty="0" smtClean="0"/>
              <a:t>) to school psychologist/counselor(s). Contact</a:t>
            </a:r>
          </a:p>
          <a:p>
            <a:pPr>
              <a:buNone/>
            </a:pPr>
            <a:r>
              <a:rPr lang="en-US" dirty="0" smtClean="0"/>
              <a:t>parents if student is sent to psychologist/counselor.</a:t>
            </a:r>
          </a:p>
          <a:p>
            <a:pPr>
              <a:buNone/>
            </a:pPr>
            <a:r>
              <a:rPr lang="en-US" dirty="0" smtClean="0"/>
              <a:t>• Determine method to notify students, staff members and parents.</a:t>
            </a:r>
          </a:p>
          <a:p>
            <a:pPr>
              <a:buNone/>
            </a:pPr>
            <a:r>
              <a:rPr lang="en-US" dirty="0" smtClean="0"/>
              <a:t>• Refer media to Public Information Officer.</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527</TotalTime>
  <Words>2019</Words>
  <Application>Microsoft Office PowerPoint</Application>
  <PresentationFormat>On-screen Show (4:3)</PresentationFormat>
  <Paragraphs>247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Franklin Gothic Book</vt:lpstr>
      <vt:lpstr>Franklin Gothic Medium</vt:lpstr>
      <vt:lpstr>Wingdings 2</vt:lpstr>
      <vt:lpstr>Trek</vt:lpstr>
      <vt:lpstr>Emergency Procedures Review</vt:lpstr>
      <vt:lpstr>PowerPoint Presentation</vt:lpstr>
      <vt:lpstr>PowerPoint Presentation</vt:lpstr>
      <vt:lpstr>PowerPoint Presentation</vt:lpstr>
      <vt:lpstr>PowerPoint Presentation</vt:lpstr>
      <vt:lpstr>PowerPoint Presentation</vt:lpstr>
      <vt:lpstr>PowerPoint Presentation</vt:lpstr>
      <vt:lpstr>Calling Tree</vt:lpstr>
      <vt:lpstr>Serious Injury / Death If incident occurs at school or facility: </vt:lpstr>
      <vt:lpstr> If incident occurs outside of school or facility: </vt:lpstr>
      <vt:lpstr>Post-crisis intervention:</vt:lpstr>
      <vt:lpstr>Severe Storm</vt:lpstr>
      <vt:lpstr>GET READY TO SHAKEOUT! </vt:lpstr>
      <vt:lpstr>Earthquake During an Earthquake:   </vt:lpstr>
      <vt:lpstr>Immediately After an Earthquake: </vt:lpstr>
      <vt:lpstr>Emergency Release of Students </vt:lpstr>
      <vt:lpstr>Evacuation / Relocation Procedures Evacuation To On-Site or Near-site Locations:</vt:lpstr>
      <vt:lpstr>Teachers:</vt:lpstr>
      <vt:lpstr>Relocation To An Off-site Location: </vt:lpstr>
      <vt:lpstr>Lock-Down </vt:lpstr>
      <vt:lpstr>Lock Down tips</vt:lpstr>
      <vt:lpstr>Hazardous Materials / Chemical Spill </vt:lpstr>
      <vt:lpstr>Hazardous Materials / Chemical Spill </vt:lpstr>
      <vt:lpstr>Hostage Hostage Situation: </vt:lpstr>
      <vt:lpstr>Intruder </vt:lpstr>
      <vt:lpstr>Intruder</vt:lpstr>
      <vt:lpstr>Student Unrest </vt:lpstr>
      <vt:lpstr>Weapons </vt:lpstr>
    </vt:vector>
  </TitlesOfParts>
  <Company>Salt Lake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SLCSD User</dc:creator>
  <cp:lastModifiedBy>Whitney Watchman</cp:lastModifiedBy>
  <cp:revision>110</cp:revision>
  <cp:lastPrinted>2014-05-05T15:11:56Z</cp:lastPrinted>
  <dcterms:created xsi:type="dcterms:W3CDTF">2010-01-04T18:32:49Z</dcterms:created>
  <dcterms:modified xsi:type="dcterms:W3CDTF">2015-08-19T19:17:45Z</dcterms:modified>
</cp:coreProperties>
</file>