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8" r:id="rId3"/>
  </p:sldMasterIdLst>
  <p:notesMasterIdLst>
    <p:notesMasterId r:id="rId38"/>
  </p:notesMasterIdLst>
  <p:handoutMasterIdLst>
    <p:handoutMasterId r:id="rId39"/>
  </p:handoutMasterIdLst>
  <p:sldIdLst>
    <p:sldId id="270" r:id="rId4"/>
    <p:sldId id="338" r:id="rId5"/>
    <p:sldId id="365" r:id="rId6"/>
    <p:sldId id="340" r:id="rId7"/>
    <p:sldId id="341" r:id="rId8"/>
    <p:sldId id="342" r:id="rId9"/>
    <p:sldId id="373" r:id="rId10"/>
    <p:sldId id="374" r:id="rId11"/>
    <p:sldId id="274" r:id="rId12"/>
    <p:sldId id="320" r:id="rId13"/>
    <p:sldId id="321" r:id="rId14"/>
    <p:sldId id="348" r:id="rId15"/>
    <p:sldId id="276" r:id="rId16"/>
    <p:sldId id="277" r:id="rId17"/>
    <p:sldId id="278" r:id="rId18"/>
    <p:sldId id="279" r:id="rId19"/>
    <p:sldId id="356" r:id="rId20"/>
    <p:sldId id="375" r:id="rId21"/>
    <p:sldId id="283" r:id="rId22"/>
    <p:sldId id="281" r:id="rId23"/>
    <p:sldId id="290" r:id="rId24"/>
    <p:sldId id="285" r:id="rId25"/>
    <p:sldId id="282" r:id="rId26"/>
    <p:sldId id="372" r:id="rId27"/>
    <p:sldId id="286" r:id="rId28"/>
    <p:sldId id="362" r:id="rId29"/>
    <p:sldId id="316" r:id="rId30"/>
    <p:sldId id="347" r:id="rId31"/>
    <p:sldId id="284" r:id="rId32"/>
    <p:sldId id="358" r:id="rId33"/>
    <p:sldId id="314" r:id="rId34"/>
    <p:sldId id="376" r:id="rId35"/>
    <p:sldId id="306" r:id="rId36"/>
    <p:sldId id="370" r:id="rId37"/>
  </p:sldIdLst>
  <p:sldSz cx="12188825"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04" userDrawn="1">
          <p15:clr>
            <a:srgbClr val="A4A3A4"/>
          </p15:clr>
        </p15:guide>
        <p15:guide id="2" pos="7655"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talino, Jennifer" initials="SJ" lastIdx="9" clrIdx="0">
    <p:extLst>
      <p:ext uri="{19B8F6BF-5375-455C-9EA6-DF929625EA0E}">
        <p15:presenceInfo xmlns:p15="http://schemas.microsoft.com/office/powerpoint/2012/main" userId="S-1-5-21-63527975-682514247-402028614-65600" providerId="AD"/>
      </p:ext>
    </p:extLst>
  </p:cmAuthor>
  <p:cmAuthor id="2" name="Microsoft Office User" initials="MOU" lastIdx="13"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009EA9"/>
    <a:srgbClr val="79C634"/>
    <a:srgbClr val="837C76"/>
    <a:srgbClr val="DAEEE5"/>
    <a:srgbClr val="172E44"/>
    <a:srgbClr val="EFF7F1"/>
    <a:srgbClr val="7E8083"/>
    <a:srgbClr val="82786F"/>
    <a:srgbClr val="E3EBCF"/>
    <a:srgbClr val="DAD6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767" autoAdjust="0"/>
    <p:restoredTop sz="73458" autoAdjust="0"/>
  </p:normalViewPr>
  <p:slideViewPr>
    <p:cSldViewPr snapToGrid="0" snapToObjects="1">
      <p:cViewPr varScale="1">
        <p:scale>
          <a:sx n="64" d="100"/>
          <a:sy n="64" d="100"/>
        </p:scale>
        <p:origin x="696" y="176"/>
      </p:cViewPr>
      <p:guideLst>
        <p:guide orient="horz" pos="4104"/>
        <p:guide pos="7655"/>
      </p:guideLst>
    </p:cSldViewPr>
  </p:slideViewPr>
  <p:outlineViewPr>
    <p:cViewPr>
      <p:scale>
        <a:sx n="33" d="100"/>
        <a:sy n="33" d="100"/>
      </p:scale>
      <p:origin x="0" y="-16244"/>
    </p:cViewPr>
  </p:outlineViewPr>
  <p:notesTextViewPr>
    <p:cViewPr>
      <p:scale>
        <a:sx n="100" d="100"/>
        <a:sy n="100" d="100"/>
      </p:scale>
      <p:origin x="0" y="0"/>
    </p:cViewPr>
  </p:notesTextViewPr>
  <p:sorterViewPr>
    <p:cViewPr>
      <p:scale>
        <a:sx n="66" d="100"/>
        <a:sy n="66" d="100"/>
      </p:scale>
      <p:origin x="0" y="-3236"/>
    </p:cViewPr>
  </p:sorterViewPr>
  <p:notesViewPr>
    <p:cSldViewPr snapToGrid="0" snapToObjects="1" showGuides="1">
      <p:cViewPr varScale="1">
        <p:scale>
          <a:sx n="49" d="100"/>
          <a:sy n="49" d="100"/>
        </p:scale>
        <p:origin x="2664" y="48"/>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881813" cy="464820"/>
          </a:xfrm>
          <a:prstGeom prst="rect">
            <a:avLst/>
          </a:prstGeom>
        </p:spPr>
        <p:txBody>
          <a:bodyPr vert="horz" lIns="92446" tIns="46223" rIns="92446" bIns="46223" rtlCol="0"/>
          <a:lstStyle>
            <a:lvl1pPr algn="l">
              <a:defRPr sz="1200">
                <a:ea typeface="ＭＳ Ｐゴシック" charset="-128"/>
                <a:cs typeface="ＭＳ Ｐゴシック" charset="-128"/>
              </a:defRPr>
            </a:lvl1pPr>
          </a:lstStyle>
          <a:p>
            <a:pPr algn="ctr">
              <a:defRPr/>
            </a:pPr>
            <a:r>
              <a:rPr lang="en-US" dirty="0"/>
              <a:t>Paying for College 2019-2020 </a:t>
            </a:r>
          </a:p>
          <a:p>
            <a:pPr algn="ctr">
              <a:defRPr/>
            </a:pPr>
            <a:r>
              <a:rPr lang="en-US" dirty="0"/>
              <a:t>The College Place</a:t>
            </a:r>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ea typeface="ＭＳ Ｐゴシック" charset="-128"/>
                <a:cs typeface="ＭＳ Ｐゴシック" charset="-128"/>
              </a:defRPr>
            </a:lvl1pPr>
          </a:lstStyle>
          <a:p>
            <a:pPr>
              <a:defRPr/>
            </a:pPr>
            <a:endParaRPr lang="en-US" dirty="0"/>
          </a:p>
        </p:txBody>
      </p:sp>
    </p:spTree>
    <p:extLst>
      <p:ext uri="{BB962C8B-B14F-4D97-AF65-F5344CB8AC3E}">
        <p14:creationId xmlns:p14="http://schemas.microsoft.com/office/powerpoint/2010/main" val="25156884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400">
                <a:latin typeface="Trebuchet MS" panose="020B0603020202020204" pitchFamily="34" charset="0"/>
                <a:ea typeface="Geneva" pitchFamily="27" charset="-128"/>
                <a:cs typeface="Trebuchet MS" panose="020B0603020202020204" pitchFamily="34" charset="0"/>
              </a:defRPr>
            </a:lvl1pPr>
          </a:lstStyle>
          <a:p>
            <a:pPr>
              <a:defRPr/>
            </a:pPr>
            <a:r>
              <a:rPr lang="en-US" dirty="0"/>
              <a:t>Paying for College 2019-2020</a:t>
            </a:r>
          </a:p>
        </p:txBody>
      </p:sp>
      <p:sp>
        <p:nvSpPr>
          <p:cNvPr id="3" name="Date Placeholder 2"/>
          <p:cNvSpPr>
            <a:spLocks noGrp="1"/>
          </p:cNvSpPr>
          <p:nvPr>
            <p:ph type="dt" idx="1"/>
          </p:nvPr>
        </p:nvSpPr>
        <p:spPr>
          <a:xfrm>
            <a:off x="3898102" y="0"/>
            <a:ext cx="2982119" cy="464820"/>
          </a:xfrm>
          <a:prstGeom prst="rect">
            <a:avLst/>
          </a:prstGeom>
        </p:spPr>
        <p:txBody>
          <a:bodyPr vert="horz" wrap="square" lIns="92446" tIns="46223" rIns="92446" bIns="46223" numCol="1" anchor="t" anchorCtr="0" compatLnSpc="1">
            <a:prstTxWarp prst="textNoShape">
              <a:avLst/>
            </a:prstTxWarp>
          </a:bodyPr>
          <a:lstStyle>
            <a:lvl1pPr algn="r">
              <a:defRPr sz="1400">
                <a:latin typeface="Trebuchet MS" panose="020B0603020202020204" pitchFamily="34" charset="0"/>
              </a:defRPr>
            </a:lvl1pPr>
          </a:lstStyle>
          <a:p>
            <a:r>
              <a:rPr lang="en-US" altLang="x-none" dirty="0"/>
              <a:t>Revised September 2019</a:t>
            </a:r>
          </a:p>
          <a:p>
            <a:endParaRPr lang="en-US" altLang="x-none" dirty="0"/>
          </a:p>
        </p:txBody>
      </p:sp>
      <p:sp>
        <p:nvSpPr>
          <p:cNvPr id="4" name="Slide Image Placeholder 3"/>
          <p:cNvSpPr>
            <a:spLocks noGrp="1" noRot="1" noChangeAspect="1"/>
          </p:cNvSpPr>
          <p:nvPr>
            <p:ph type="sldImg" idx="2"/>
          </p:nvPr>
        </p:nvSpPr>
        <p:spPr>
          <a:xfrm>
            <a:off x="2486025" y="696913"/>
            <a:ext cx="4038600" cy="2273300"/>
          </a:xfrm>
          <a:prstGeom prst="rect">
            <a:avLst/>
          </a:prstGeom>
          <a:noFill/>
          <a:ln w="12700">
            <a:solidFill>
              <a:schemeClr val="bg1">
                <a:lumMod val="75000"/>
              </a:schemeClr>
            </a:solidFill>
          </a:ln>
        </p:spPr>
        <p:txBody>
          <a:bodyPr vert="horz" lIns="92446" tIns="46223" rIns="92446" bIns="46223" rtlCol="0" anchor="ctr"/>
          <a:lstStyle/>
          <a:p>
            <a:pPr lvl="0"/>
            <a:endParaRPr lang="en-US" noProof="0" dirty="0"/>
          </a:p>
        </p:txBody>
      </p:sp>
      <p:sp>
        <p:nvSpPr>
          <p:cNvPr id="5" name="Notes Placeholder 4"/>
          <p:cNvSpPr>
            <a:spLocks noGrp="1"/>
          </p:cNvSpPr>
          <p:nvPr>
            <p:ph type="body" sz="quarter" idx="3"/>
          </p:nvPr>
        </p:nvSpPr>
        <p:spPr>
          <a:xfrm>
            <a:off x="2512487" y="3607259"/>
            <a:ext cx="3985410" cy="5487359"/>
          </a:xfrm>
          <a:prstGeom prst="rect">
            <a:avLst/>
          </a:prstGeom>
          <a:noFill/>
          <a:ln w="9525">
            <a:solidFill>
              <a:schemeClr val="bg1">
                <a:lumMod val="75000"/>
              </a:schemeClr>
            </a:solidFill>
          </a:ln>
        </p:spPr>
        <p:txBody>
          <a:bodyPr vert="horz" lIns="92446" tIns="46223" rIns="92446" bIns="46223"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Rectangle 7"/>
          <p:cNvSpPr/>
          <p:nvPr/>
        </p:nvSpPr>
        <p:spPr>
          <a:xfrm>
            <a:off x="203906" y="697230"/>
            <a:ext cx="2102776" cy="2272453"/>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lIns="92446" tIns="46223" rIns="92446" bIns="46223" rtlCol="0" anchor="ctr"/>
          <a:lstStyle/>
          <a:p>
            <a:pPr algn="ctr"/>
            <a:endParaRPr lang="en-US" dirty="0"/>
          </a:p>
        </p:txBody>
      </p:sp>
      <p:sp>
        <p:nvSpPr>
          <p:cNvPr id="9" name="Rectangle 8"/>
          <p:cNvSpPr/>
          <p:nvPr/>
        </p:nvSpPr>
        <p:spPr>
          <a:xfrm>
            <a:off x="203906" y="6566501"/>
            <a:ext cx="2102776" cy="2528118"/>
          </a:xfrm>
          <a:prstGeom prst="rect">
            <a:avLst/>
          </a:prstGeom>
          <a:solidFill>
            <a:schemeClr val="bg1">
              <a:lumMod val="85000"/>
            </a:schemeClr>
          </a:solidFill>
          <a:ln w="9525">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lIns="92446" tIns="46223" rIns="92446" bIns="46223" rtlCol="0" anchor="ctr"/>
          <a:lstStyle/>
          <a:p>
            <a:pPr algn="ctr"/>
            <a:endParaRPr lang="en-US" dirty="0"/>
          </a:p>
        </p:txBody>
      </p:sp>
      <p:sp>
        <p:nvSpPr>
          <p:cNvPr id="10" name="TextBox 9"/>
          <p:cNvSpPr txBox="1"/>
          <p:nvPr/>
        </p:nvSpPr>
        <p:spPr>
          <a:xfrm>
            <a:off x="233543" y="6566500"/>
            <a:ext cx="2102776" cy="406779"/>
          </a:xfrm>
          <a:prstGeom prst="rect">
            <a:avLst/>
          </a:prstGeom>
          <a:noFill/>
        </p:spPr>
        <p:txBody>
          <a:bodyPr wrap="square" lIns="92446" tIns="46223" rIns="92446" bIns="46223" rtlCol="0">
            <a:spAutoFit/>
          </a:bodyPr>
          <a:lstStyle/>
          <a:p>
            <a:pPr algn="ctr"/>
            <a:r>
              <a:rPr lang="en-US" sz="2000" dirty="0">
                <a:latin typeface="Trebuchet MS" panose="020B0603020202020204" pitchFamily="34" charset="0"/>
              </a:rPr>
              <a:t>ECMC Resources</a:t>
            </a:r>
          </a:p>
        </p:txBody>
      </p:sp>
      <p:sp>
        <p:nvSpPr>
          <p:cNvPr id="11" name="TextBox 10"/>
          <p:cNvSpPr txBox="1"/>
          <p:nvPr/>
        </p:nvSpPr>
        <p:spPr>
          <a:xfrm>
            <a:off x="293114" y="697230"/>
            <a:ext cx="2013568" cy="844847"/>
          </a:xfrm>
          <a:prstGeom prst="rect">
            <a:avLst/>
          </a:prstGeom>
          <a:noFill/>
        </p:spPr>
        <p:txBody>
          <a:bodyPr wrap="square" lIns="92446" tIns="46223" rIns="92446" bIns="46223" rtlCol="0">
            <a:spAutoFit/>
          </a:bodyPr>
          <a:lstStyle/>
          <a:p>
            <a:pPr algn="ctr"/>
            <a:r>
              <a:rPr lang="en-US" sz="2400" dirty="0">
                <a:latin typeface="Trebuchet MS" panose="020B0603020202020204" pitchFamily="34" charset="0"/>
              </a:rPr>
              <a:t>Presentation Outline</a:t>
            </a:r>
          </a:p>
        </p:txBody>
      </p:sp>
      <p:sp>
        <p:nvSpPr>
          <p:cNvPr id="12" name="TextBox 11"/>
          <p:cNvSpPr txBox="1"/>
          <p:nvPr/>
        </p:nvSpPr>
        <p:spPr>
          <a:xfrm>
            <a:off x="293114" y="1542077"/>
            <a:ext cx="1924359" cy="939734"/>
          </a:xfrm>
          <a:prstGeom prst="rect">
            <a:avLst/>
          </a:prstGeom>
          <a:noFill/>
        </p:spPr>
        <p:txBody>
          <a:bodyPr wrap="square" lIns="92446" tIns="46223" rIns="92446" bIns="46223" rtlCol="0">
            <a:spAutoFit/>
          </a:bodyPr>
          <a:lstStyle/>
          <a:p>
            <a:pPr marL="231115" indent="-231115">
              <a:buAutoNum type="arabicPeriod"/>
            </a:pPr>
            <a:r>
              <a:rPr lang="en-US" sz="1100" baseline="0" dirty="0">
                <a:latin typeface="Trebuchet MS" panose="020B0603020202020204" pitchFamily="34" charset="0"/>
              </a:rPr>
              <a:t>College Costs</a:t>
            </a:r>
          </a:p>
          <a:p>
            <a:pPr marL="231115" indent="-231115">
              <a:buAutoNum type="arabicPeriod"/>
            </a:pPr>
            <a:r>
              <a:rPr lang="en-US" sz="1100" baseline="0" dirty="0">
                <a:latin typeface="Trebuchet MS" panose="020B0603020202020204" pitchFamily="34" charset="0"/>
              </a:rPr>
              <a:t>Financial Aid Programs</a:t>
            </a:r>
          </a:p>
          <a:p>
            <a:pPr marL="231115" indent="-231115">
              <a:buAutoNum type="arabicPeriod"/>
            </a:pPr>
            <a:r>
              <a:rPr lang="en-US" sz="1100" baseline="0" dirty="0">
                <a:latin typeface="Trebuchet MS" panose="020B0603020202020204" pitchFamily="34" charset="0"/>
              </a:rPr>
              <a:t>Financial Aid Applications</a:t>
            </a:r>
          </a:p>
          <a:p>
            <a:pPr marL="231115" indent="-231115">
              <a:buAutoNum type="arabicPeriod"/>
            </a:pPr>
            <a:r>
              <a:rPr lang="en-US" sz="1100" baseline="0" dirty="0">
                <a:latin typeface="Trebuchet MS" panose="020B0603020202020204" pitchFamily="34" charset="0"/>
              </a:rPr>
              <a:t>Contact Information</a:t>
            </a:r>
            <a:endParaRPr lang="en-US" sz="1100" dirty="0">
              <a:latin typeface="Trebuchet MS" panose="020B0603020202020204" pitchFamily="34" charset="0"/>
            </a:endParaRPr>
          </a:p>
        </p:txBody>
      </p:sp>
      <p:sp>
        <p:nvSpPr>
          <p:cNvPr id="13" name="Rectangle 12"/>
          <p:cNvSpPr/>
          <p:nvPr/>
        </p:nvSpPr>
        <p:spPr>
          <a:xfrm>
            <a:off x="203906" y="3200480"/>
            <a:ext cx="2102776" cy="3191696"/>
          </a:xfrm>
          <a:prstGeom prst="rect">
            <a:avLst/>
          </a:prstGeom>
          <a:noFill/>
          <a:ln w="9525">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lIns="92446" tIns="46223" rIns="92446" bIns="46223" rtlCol="0" anchor="ctr"/>
          <a:lstStyle/>
          <a:p>
            <a:pPr algn="ctr"/>
            <a:endParaRPr lang="en-US" dirty="0"/>
          </a:p>
        </p:txBody>
      </p:sp>
      <p:sp>
        <p:nvSpPr>
          <p:cNvPr id="14" name="TextBox 13"/>
          <p:cNvSpPr txBox="1"/>
          <p:nvPr/>
        </p:nvSpPr>
        <p:spPr>
          <a:xfrm>
            <a:off x="233543" y="3200480"/>
            <a:ext cx="2073139" cy="406779"/>
          </a:xfrm>
          <a:prstGeom prst="rect">
            <a:avLst/>
          </a:prstGeom>
          <a:noFill/>
        </p:spPr>
        <p:txBody>
          <a:bodyPr wrap="square" lIns="92446" tIns="46223" rIns="92446" bIns="46223" rtlCol="0">
            <a:spAutoFit/>
          </a:bodyPr>
          <a:lstStyle/>
          <a:p>
            <a:r>
              <a:rPr lang="en-US" sz="2000" dirty="0">
                <a:latin typeface="Trebuchet MS" panose="020B0603020202020204" pitchFamily="34" charset="0"/>
              </a:rPr>
              <a:t>Presenter Guide</a:t>
            </a:r>
          </a:p>
        </p:txBody>
      </p:sp>
      <p:sp>
        <p:nvSpPr>
          <p:cNvPr id="15" name="TextBox 14"/>
          <p:cNvSpPr txBox="1"/>
          <p:nvPr/>
        </p:nvSpPr>
        <p:spPr>
          <a:xfrm>
            <a:off x="2512489" y="3050644"/>
            <a:ext cx="3985409" cy="406779"/>
          </a:xfrm>
          <a:prstGeom prst="rect">
            <a:avLst/>
          </a:prstGeom>
          <a:noFill/>
        </p:spPr>
        <p:txBody>
          <a:bodyPr wrap="square" lIns="92446" tIns="46223" rIns="92446" bIns="46223" rtlCol="0">
            <a:spAutoFit/>
          </a:bodyPr>
          <a:lstStyle/>
          <a:p>
            <a:pPr algn="ctr"/>
            <a:r>
              <a:rPr lang="en-US" sz="2000" dirty="0">
                <a:latin typeface="Trebuchet MS" panose="020B0603020202020204" pitchFamily="34" charset="0"/>
              </a:rPr>
              <a:t>SCRIPT</a:t>
            </a:r>
            <a:r>
              <a:rPr lang="en-US" sz="2000" baseline="0" dirty="0">
                <a:latin typeface="Trebuchet MS" panose="020B0603020202020204" pitchFamily="34" charset="0"/>
              </a:rPr>
              <a:t> </a:t>
            </a:r>
            <a:endParaRPr lang="en-US" sz="2000" dirty="0">
              <a:latin typeface="Trebuchet MS" panose="020B0603020202020204" pitchFamily="34" charset="0"/>
            </a:endParaRPr>
          </a:p>
        </p:txBody>
      </p:sp>
    </p:spTree>
    <p:extLst>
      <p:ext uri="{BB962C8B-B14F-4D97-AF65-F5344CB8AC3E}">
        <p14:creationId xmlns:p14="http://schemas.microsoft.com/office/powerpoint/2010/main" val="316745665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Trebuchet MS" panose="020B0603020202020204" pitchFamily="34" charset="0"/>
        <a:ea typeface="ＭＳ Ｐゴシック" charset="-128"/>
        <a:cs typeface="Trebuchet MS" panose="020B0603020202020204" pitchFamily="34" charset="0"/>
      </a:defRPr>
    </a:lvl1pPr>
    <a:lvl2pPr marL="457200" algn="l" defTabSz="457200" rtl="0" eaLnBrk="0" fontAlgn="base" hangingPunct="0">
      <a:spcBef>
        <a:spcPct val="30000"/>
      </a:spcBef>
      <a:spcAft>
        <a:spcPct val="0"/>
      </a:spcAft>
      <a:defRPr sz="1200" kern="1200">
        <a:solidFill>
          <a:schemeClr val="tx1"/>
        </a:solidFill>
        <a:latin typeface="Trebuchet MS" panose="020B0603020202020204" pitchFamily="34" charset="0"/>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Trebuchet MS" panose="020B0603020202020204" pitchFamily="34" charset="0"/>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Trebuchet MS" panose="020B0603020202020204" pitchFamily="34" charset="0"/>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Trebuchet MS" panose="020B0603020202020204" pitchFamily="34"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rends.collegeboard.org/college-pricing/figures-tables/average-estimated-undergraduate-budgets-2018-19"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84438" y="696913"/>
            <a:ext cx="4040187" cy="2273300"/>
          </a:xfrm>
        </p:spPr>
      </p:sp>
      <p:sp>
        <p:nvSpPr>
          <p:cNvPr id="3" name="Notes Placeholder 2"/>
          <p:cNvSpPr>
            <a:spLocks noGrp="1"/>
          </p:cNvSpPr>
          <p:nvPr>
            <p:ph type="body" idx="1"/>
          </p:nvPr>
        </p:nvSpPr>
        <p:spPr/>
        <p:txBody>
          <a:bodyPr/>
          <a:lstStyle/>
          <a:p>
            <a:r>
              <a:rPr lang="en-US" dirty="0"/>
              <a:t>Tonight, we’ll be talking about Paying for College. While the information in this presentation is geared towards students and families who will be graduating in 2020, the information can be useful to all families, regardless of where you are in your education timeline.</a:t>
            </a:r>
          </a:p>
          <a:p>
            <a:endParaRPr lang="en-US" dirty="0"/>
          </a:p>
          <a:p>
            <a:r>
              <a:rPr lang="en-US" dirty="0"/>
              <a:t>Please be sure you’ve picked up an Opportunities Book as we will be referring to this resource guide throughout this presentation.</a:t>
            </a:r>
          </a:p>
        </p:txBody>
      </p:sp>
      <p:sp>
        <p:nvSpPr>
          <p:cNvPr id="4" name="Slide Number Placeholder 3"/>
          <p:cNvSpPr>
            <a:spLocks noGrp="1"/>
          </p:cNvSpPr>
          <p:nvPr>
            <p:ph type="sldNum" sz="quarter" idx="10"/>
          </p:nvPr>
        </p:nvSpPr>
        <p:spPr>
          <a:xfrm>
            <a:off x="3898102" y="8829967"/>
            <a:ext cx="2982119" cy="464820"/>
          </a:xfrm>
          <a:prstGeom prst="rect">
            <a:avLst/>
          </a:prstGeom>
        </p:spPr>
        <p:txBody>
          <a:bodyPr lIns="92446" tIns="46223" rIns="92446" bIns="46223"/>
          <a:lstStyle/>
          <a:p>
            <a:fld id="{9B1094FE-D18C-2C41-8ECD-D33EAAE0F01E}" type="slidenum">
              <a:rPr lang="en-US" altLang="x-none" smtClean="0"/>
              <a:pPr/>
              <a:t>1</a:t>
            </a:fld>
            <a:endParaRPr lang="en-US" altLang="x-none" dirty="0"/>
          </a:p>
        </p:txBody>
      </p:sp>
      <p:sp>
        <p:nvSpPr>
          <p:cNvPr id="5" name="TextBox 4">
            <a:extLst>
              <a:ext uri="{FF2B5EF4-FFF2-40B4-BE49-F238E27FC236}">
                <a16:creationId xmlns:a16="http://schemas.microsoft.com/office/drawing/2014/main" id="{92C4B145-27D1-F14E-9A83-51215F135260}"/>
              </a:ext>
            </a:extLst>
          </p:cNvPr>
          <p:cNvSpPr txBox="1"/>
          <p:nvPr/>
        </p:nvSpPr>
        <p:spPr>
          <a:xfrm>
            <a:off x="309350" y="7524274"/>
            <a:ext cx="1820813" cy="719684"/>
          </a:xfrm>
          <a:prstGeom prst="rect">
            <a:avLst/>
          </a:prstGeom>
          <a:noFill/>
        </p:spPr>
        <p:txBody>
          <a:bodyPr wrap="square" lIns="92446" tIns="46223" rIns="92446" bIns="46223" rtlCol="0">
            <a:spAutoFit/>
          </a:bodyPr>
          <a:lstStyle/>
          <a:p>
            <a:pPr algn="ctr"/>
            <a:r>
              <a:rPr lang="en-US" sz="2000" dirty="0">
                <a:latin typeface="Trebuchet MS" panose="020B0703020202090204" pitchFamily="34" charset="0"/>
              </a:rPr>
              <a:t>Opportunities Books</a:t>
            </a:r>
          </a:p>
        </p:txBody>
      </p:sp>
      <p:sp>
        <p:nvSpPr>
          <p:cNvPr id="6" name="TextBox 5">
            <a:extLst>
              <a:ext uri="{FF2B5EF4-FFF2-40B4-BE49-F238E27FC236}">
                <a16:creationId xmlns:a16="http://schemas.microsoft.com/office/drawing/2014/main" id="{F1CCD1B2-DB89-D749-8587-791C24A9FA8F}"/>
              </a:ext>
            </a:extLst>
          </p:cNvPr>
          <p:cNvSpPr txBox="1"/>
          <p:nvPr/>
        </p:nvSpPr>
        <p:spPr>
          <a:xfrm>
            <a:off x="309350" y="3642892"/>
            <a:ext cx="1820813" cy="2284215"/>
          </a:xfrm>
          <a:prstGeom prst="rect">
            <a:avLst/>
          </a:prstGeom>
          <a:noFill/>
        </p:spPr>
        <p:txBody>
          <a:bodyPr wrap="square" lIns="92446" tIns="46223" rIns="92446" bIns="46223" rtlCol="0">
            <a:spAutoFit/>
          </a:bodyPr>
          <a:lstStyle/>
          <a:p>
            <a:r>
              <a:rPr lang="en-US" sz="2000" dirty="0">
                <a:latin typeface="Trebuchet MS" panose="020B0703020202090204" pitchFamily="34" charset="0"/>
              </a:rPr>
              <a:t>Welcome your audience and thank your partners.</a:t>
            </a:r>
          </a:p>
          <a:p>
            <a:endParaRPr lang="en-US" sz="2000" dirty="0">
              <a:latin typeface="Trebuchet MS" panose="020B0703020202090204" pitchFamily="34" charset="0"/>
            </a:endParaRPr>
          </a:p>
          <a:p>
            <a:r>
              <a:rPr lang="en-US" sz="2000" dirty="0">
                <a:latin typeface="Trebuchet MS" panose="020B0703020202090204" pitchFamily="34" charset="0"/>
              </a:rPr>
              <a:t>Introduce yourself.</a:t>
            </a:r>
          </a:p>
        </p:txBody>
      </p:sp>
    </p:spTree>
    <p:extLst>
      <p:ext uri="{BB962C8B-B14F-4D97-AF65-F5344CB8AC3E}">
        <p14:creationId xmlns:p14="http://schemas.microsoft.com/office/powerpoint/2010/main" val="2357426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86339799-B92D-E546-903E-37D51666C8F3}"/>
              </a:ext>
            </a:extLst>
          </p:cNvPr>
          <p:cNvSpPr>
            <a:spLocks noGrp="1" noRot="1" noChangeAspect="1" noTextEdit="1"/>
          </p:cNvSpPr>
          <p:nvPr>
            <p:ph type="sldImg"/>
          </p:nvPr>
        </p:nvSpPr>
        <p:spPr bwMode="auto">
          <a:xfrm>
            <a:off x="2484438" y="696913"/>
            <a:ext cx="404018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8009858B-D935-FD40-8753-B1E80EB049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marL="0" lvl="1">
              <a:lnSpc>
                <a:spcPct val="120000"/>
              </a:lnSpc>
            </a:pPr>
            <a:r>
              <a:rPr lang="en-US" dirty="0"/>
              <a:t>Federal Grants require students to be citizens or eligible non-citizens, and to receive federal grants, students must complete the Free Application for Federal Student Aid (or FAFSA), which we’ll cover shortly.</a:t>
            </a:r>
          </a:p>
          <a:p>
            <a:pPr marL="0" lvl="1">
              <a:lnSpc>
                <a:spcPct val="120000"/>
              </a:lnSpc>
            </a:pPr>
            <a:endParaRPr lang="en-US" dirty="0"/>
          </a:p>
          <a:p>
            <a:pPr>
              <a:lnSpc>
                <a:spcPct val="120000"/>
              </a:lnSpc>
            </a:pPr>
            <a:r>
              <a:rPr lang="en-US" dirty="0"/>
              <a:t>Federal PELL Grants and SEOG go to the neediest of students based upon the information disclosed on the FAFSA form. You’ll receive immediate information regarding your Pell Grant eligibility when you file the FAFSA. This is easy to do, because Pell Grants are portable; they follow the student and can be taken to any school that participates in the Federal Student Aid Programs.</a:t>
            </a:r>
          </a:p>
          <a:p>
            <a:pPr>
              <a:lnSpc>
                <a:spcPct val="120000"/>
              </a:lnSpc>
            </a:pPr>
            <a:r>
              <a:rPr lang="en-US" dirty="0"/>
              <a:t>FSEOG is a bit different. Your eligibility is tied to your financial need based on the FAFSA, just like the Pell Grant. However, the funds aren’t tied to the individual student, but instead are tied to the college or university. Some colleges have large amounts of FSEOG and can give it out generously. Other colleges have very little FSEOG and aren’t able to give funding to every student who qualifies.</a:t>
            </a:r>
          </a:p>
          <a:p>
            <a:pPr>
              <a:lnSpc>
                <a:spcPct val="120000"/>
              </a:lnSpc>
            </a:pPr>
            <a:endParaRPr lang="en-US" dirty="0"/>
          </a:p>
          <a:p>
            <a:pPr>
              <a:lnSpc>
                <a:spcPct val="120000"/>
              </a:lnSpc>
            </a:pPr>
            <a:r>
              <a:rPr lang="en-US" dirty="0"/>
              <a:t>TEACH Grants are for students who plan to be teachers, and who agree to teach for at least in a high-need field at a school that serves low income students. TEACH Grants are usually not awarded until the junior and senior years of college, because if a student fails to teach according to their agreement, this “grant” turns into a loan with interest and fees.</a:t>
            </a:r>
          </a:p>
          <a:p>
            <a:pPr>
              <a:lnSpc>
                <a:spcPct val="120000"/>
              </a:lnSpc>
            </a:pPr>
            <a:endParaRPr lang="en-US" dirty="0"/>
          </a:p>
          <a:p>
            <a:pPr>
              <a:lnSpc>
                <a:spcPct val="120000"/>
              </a:lnSpc>
            </a:pPr>
            <a:r>
              <a:rPr lang="en-US" dirty="0"/>
              <a:t>Iraq and Afghanistan Service Grant are awarded to students whose parent or guardian served in the US Armed Forces and died as a result of their military service in either Iraq or Afghanistan after 9/11/2001. Recipients must have been under the age of 24 or enrolled in college at the time of the parent’s death.</a:t>
            </a:r>
          </a:p>
          <a:p>
            <a:r>
              <a:rPr lang="en-US" dirty="0"/>
              <a:t> </a:t>
            </a:r>
          </a:p>
          <a:p>
            <a:pPr>
              <a:lnSpc>
                <a:spcPct val="80000"/>
              </a:lnSpc>
            </a:pPr>
            <a:endParaRPr lang="en-US" altLang="en-US" sz="400" dirty="0">
              <a:ea typeface="ＭＳ Ｐゴシック" panose="020B0600070205080204" pitchFamily="34" charset="-128"/>
            </a:endParaRPr>
          </a:p>
        </p:txBody>
      </p:sp>
      <p:sp>
        <p:nvSpPr>
          <p:cNvPr id="37892" name="Slide Number Placeholder 3">
            <a:extLst>
              <a:ext uri="{FF2B5EF4-FFF2-40B4-BE49-F238E27FC236}">
                <a16:creationId xmlns:a16="http://schemas.microsoft.com/office/drawing/2014/main" id="{359C214F-32D5-F043-912E-7657873288B7}"/>
              </a:ext>
            </a:extLst>
          </p:cNvPr>
          <p:cNvSpPr>
            <a:spLocks noGrp="1"/>
          </p:cNvSpPr>
          <p:nvPr>
            <p:ph type="sldNum" sz="quarter" idx="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2C74816-DC22-924E-BCAD-0DC341CC1EFC}" type="slidenum">
              <a:rPr lang="en-US" altLang="en-US" sz="1200"/>
              <a:pPr/>
              <a:t>10</a:t>
            </a:fld>
            <a:endParaRPr lang="en-US" altLang="en-US" sz="1200" dirty="0"/>
          </a:p>
        </p:txBody>
      </p:sp>
      <p:sp>
        <p:nvSpPr>
          <p:cNvPr id="5" name="TextBox 4">
            <a:extLst>
              <a:ext uri="{FF2B5EF4-FFF2-40B4-BE49-F238E27FC236}">
                <a16:creationId xmlns:a16="http://schemas.microsoft.com/office/drawing/2014/main" id="{BD504052-DD5D-754B-8192-EFDA1376032C}"/>
              </a:ext>
            </a:extLst>
          </p:cNvPr>
          <p:cNvSpPr txBox="1"/>
          <p:nvPr/>
        </p:nvSpPr>
        <p:spPr>
          <a:xfrm>
            <a:off x="280676" y="7285784"/>
            <a:ext cx="1949246" cy="938719"/>
          </a:xfrm>
          <a:prstGeom prst="rect">
            <a:avLst/>
          </a:prstGeom>
          <a:noFill/>
        </p:spPr>
        <p:txBody>
          <a:bodyPr wrap="square" lIns="92446" tIns="46223" rIns="92446" bIns="46223" rtlCol="0">
            <a:spAutoFit/>
          </a:bodyPr>
          <a:lstStyle/>
          <a:p>
            <a:pPr algn="ctr"/>
            <a:r>
              <a:rPr lang="en-US" sz="1800" dirty="0">
                <a:latin typeface="Trebuchet MS" panose="020B0703020202090204" pitchFamily="34" charset="0"/>
              </a:rPr>
              <a:t>Opportunities Guide </a:t>
            </a:r>
          </a:p>
          <a:p>
            <a:pPr algn="ctr"/>
            <a:r>
              <a:rPr lang="en-US" sz="1800" dirty="0">
                <a:latin typeface="Trebuchet MS" panose="020B0703020202090204" pitchFamily="34" charset="0"/>
              </a:rPr>
              <a:t>Page 13</a:t>
            </a:r>
          </a:p>
        </p:txBody>
      </p:sp>
    </p:spTree>
    <p:extLst>
      <p:ext uri="{BB962C8B-B14F-4D97-AF65-F5344CB8AC3E}">
        <p14:creationId xmlns:p14="http://schemas.microsoft.com/office/powerpoint/2010/main" val="3965034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4A9D8362-C046-0E42-AEF5-E9607020F98B}"/>
              </a:ext>
            </a:extLst>
          </p:cNvPr>
          <p:cNvSpPr>
            <a:spLocks noGrp="1" noRot="1" noChangeAspect="1" noTextEdit="1"/>
          </p:cNvSpPr>
          <p:nvPr>
            <p:ph type="sldImg"/>
          </p:nvPr>
        </p:nvSpPr>
        <p:spPr bwMode="auto">
          <a:xfrm>
            <a:off x="2484438" y="696913"/>
            <a:ext cx="404018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7AFCA599-81D4-B540-BB6C-96FEC44C29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lnSpc>
                <a:spcPct val="80000"/>
              </a:lnSpc>
            </a:pPr>
            <a:r>
              <a:rPr lang="en-US" altLang="en-US" sz="900" dirty="0">
                <a:latin typeface="Trebuchet MS" panose="020B0703020202090204" pitchFamily="34" charset="0"/>
                <a:ea typeface="Geneva" panose="020B0503030404040204" pitchFamily="34" charset="0"/>
                <a:cs typeface="Geneva" panose="020B0503030404040204" pitchFamily="34" charset="0"/>
              </a:rPr>
              <a:t>The Oregon Opportunity Grant (affectionately nicknamed OOG) is awarded to the neediest of Oregonians. Students who receive OOG in 2019-20 will have EFC of approximately 3,000 or less. </a:t>
            </a:r>
          </a:p>
          <a:p>
            <a:pPr marL="0" lvl="1">
              <a:lnSpc>
                <a:spcPct val="80000"/>
              </a:lnSpc>
            </a:pPr>
            <a:endParaRPr lang="en-US" altLang="en-US" sz="900" dirty="0">
              <a:latin typeface="Trebuchet MS" panose="020B0703020202090204" pitchFamily="34" charset="0"/>
              <a:ea typeface="Geneva" panose="020B0503030404040204" pitchFamily="34" charset="0"/>
              <a:cs typeface="Geneva" panose="020B0503030404040204" pitchFamily="34" charset="0"/>
            </a:endParaRPr>
          </a:p>
          <a:p>
            <a:pPr marL="0" lvl="1">
              <a:lnSpc>
                <a:spcPct val="80000"/>
              </a:lnSpc>
            </a:pPr>
            <a:r>
              <a:rPr lang="en-US" altLang="en-US" sz="900" dirty="0">
                <a:latin typeface="Trebuchet MS" panose="020B0703020202090204" pitchFamily="34" charset="0"/>
                <a:ea typeface="Geneva" panose="020B0503030404040204" pitchFamily="34" charset="0"/>
                <a:cs typeface="Geneva" panose="020B0503030404040204" pitchFamily="34" charset="0"/>
              </a:rPr>
              <a:t>Oregon Promise is awarded to students who will graduate from an Oregon high school in 2020 with at least a 2.5 GPA. Other requirements include living in Oregon for at least a year before enrolling in community college, and beginning at a community college within six months of earning your high school diploma or GED.</a:t>
            </a:r>
          </a:p>
          <a:p>
            <a:pPr marL="0" lvl="1">
              <a:lnSpc>
                <a:spcPct val="80000"/>
              </a:lnSpc>
            </a:pPr>
            <a:endParaRPr lang="en-US" altLang="en-US" sz="900" dirty="0">
              <a:latin typeface="Trebuchet MS" panose="020B0703020202090204" pitchFamily="34" charset="0"/>
              <a:ea typeface="Geneva" panose="020B0503030404040204" pitchFamily="34" charset="0"/>
              <a:cs typeface="Geneva" panose="020B0503030404040204" pitchFamily="34" charset="0"/>
            </a:endParaRPr>
          </a:p>
          <a:p>
            <a:pPr marL="0" lvl="1">
              <a:lnSpc>
                <a:spcPct val="80000"/>
              </a:lnSpc>
            </a:pPr>
            <a:r>
              <a:rPr lang="en-US" altLang="en-US" sz="900" dirty="0">
                <a:latin typeface="Trebuchet MS" panose="020B0703020202090204" pitchFamily="34" charset="0"/>
                <a:ea typeface="Geneva" panose="020B0503030404040204" pitchFamily="34" charset="0"/>
                <a:cs typeface="Geneva" panose="020B0503030404040204" pitchFamily="34" charset="0"/>
              </a:rPr>
              <a:t>Oregon Promise is not the “FREE COMMUNITY COLLEGE FOR EVERYONE” that the press has made it out to be, but for lower income students tuition and fees can be free once other state and federal aid and scholarships are accepted. For middle income students, it covers almost all of the student’s tuition.</a:t>
            </a:r>
          </a:p>
          <a:p>
            <a:pPr marL="0" lvl="1">
              <a:lnSpc>
                <a:spcPct val="80000"/>
              </a:lnSpc>
            </a:pPr>
            <a:endParaRPr lang="en-US" altLang="en-US" sz="900" dirty="0">
              <a:latin typeface="Trebuchet MS" panose="020B0703020202090204" pitchFamily="34" charset="0"/>
              <a:ea typeface="Geneva" panose="020B0503030404040204" pitchFamily="34" charset="0"/>
              <a:cs typeface="Geneva" panose="020B0503030404040204" pitchFamily="34" charset="0"/>
            </a:endParaRPr>
          </a:p>
          <a:p>
            <a:pPr marL="0" lvl="1">
              <a:lnSpc>
                <a:spcPct val="80000"/>
              </a:lnSpc>
            </a:pPr>
            <a:r>
              <a:rPr lang="en-US" altLang="en-US" sz="900" dirty="0">
                <a:latin typeface="Trebuchet MS" panose="020B0703020202090204" pitchFamily="34" charset="0"/>
                <a:ea typeface="Geneva" panose="020B0503030404040204" pitchFamily="34" charset="0"/>
                <a:cs typeface="Geneva" panose="020B0503030404040204" pitchFamily="34" charset="0"/>
              </a:rPr>
              <a:t>This is a fairly new program, created by the Legislature and first awarded to the class of 2016. Once a student applies for the Oregon Promise, they will receive information regarding the program via their email. </a:t>
            </a:r>
            <a:endParaRPr lang="en-US" altLang="en-US" sz="900" i="1" dirty="0">
              <a:latin typeface="Trebuchet MS" panose="020B0703020202090204" pitchFamily="34" charset="0"/>
              <a:ea typeface="Geneva" panose="020B0503030404040204" pitchFamily="34" charset="0"/>
              <a:cs typeface="Geneva" panose="020B0503030404040204" pitchFamily="34" charset="0"/>
            </a:endParaRPr>
          </a:p>
          <a:p>
            <a:pPr>
              <a:lnSpc>
                <a:spcPct val="80000"/>
              </a:lnSpc>
            </a:pPr>
            <a:endParaRPr lang="en-US" altLang="en-US" sz="400" dirty="0">
              <a:ea typeface="ＭＳ Ｐゴシック" panose="020B0600070205080204" pitchFamily="34" charset="-128"/>
            </a:endParaRPr>
          </a:p>
        </p:txBody>
      </p:sp>
      <p:sp>
        <p:nvSpPr>
          <p:cNvPr id="44036" name="Slide Number Placeholder 3">
            <a:extLst>
              <a:ext uri="{FF2B5EF4-FFF2-40B4-BE49-F238E27FC236}">
                <a16:creationId xmlns:a16="http://schemas.microsoft.com/office/drawing/2014/main" id="{666CFB2D-17CD-3645-881B-1506B1CB511E}"/>
              </a:ext>
            </a:extLst>
          </p:cNvPr>
          <p:cNvSpPr>
            <a:spLocks noGrp="1"/>
          </p:cNvSpPr>
          <p:nvPr>
            <p:ph type="sldNum" sz="quarter" idx="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3104DFE-17DA-3940-A71F-3049E7D9422A}" type="slidenum">
              <a:rPr lang="en-US" altLang="en-US" sz="1200"/>
              <a:pPr/>
              <a:t>11</a:t>
            </a:fld>
            <a:endParaRPr lang="en-US" altLang="en-US" sz="1200" dirty="0"/>
          </a:p>
        </p:txBody>
      </p:sp>
      <p:sp>
        <p:nvSpPr>
          <p:cNvPr id="5" name="TextBox 4">
            <a:extLst>
              <a:ext uri="{FF2B5EF4-FFF2-40B4-BE49-F238E27FC236}">
                <a16:creationId xmlns:a16="http://schemas.microsoft.com/office/drawing/2014/main" id="{70FB0687-75E5-1C48-B2E2-A7123A1EA2E2}"/>
              </a:ext>
            </a:extLst>
          </p:cNvPr>
          <p:cNvSpPr txBox="1"/>
          <p:nvPr/>
        </p:nvSpPr>
        <p:spPr>
          <a:xfrm>
            <a:off x="280676" y="7285784"/>
            <a:ext cx="1949246" cy="938719"/>
          </a:xfrm>
          <a:prstGeom prst="rect">
            <a:avLst/>
          </a:prstGeom>
          <a:noFill/>
        </p:spPr>
        <p:txBody>
          <a:bodyPr wrap="square" lIns="92446" tIns="46223" rIns="92446" bIns="46223" rtlCol="0">
            <a:spAutoFit/>
          </a:bodyPr>
          <a:lstStyle/>
          <a:p>
            <a:pPr algn="ctr"/>
            <a:r>
              <a:rPr lang="en-US" sz="1800" dirty="0">
                <a:latin typeface="Trebuchet MS" panose="020B0703020202090204" pitchFamily="34" charset="0"/>
              </a:rPr>
              <a:t>Opportunities Guide </a:t>
            </a:r>
          </a:p>
          <a:p>
            <a:pPr algn="ctr"/>
            <a:r>
              <a:rPr lang="en-US" sz="1800" dirty="0">
                <a:latin typeface="Trebuchet MS" panose="020B0703020202090204" pitchFamily="34" charset="0"/>
              </a:rPr>
              <a:t>Page 31</a:t>
            </a:r>
          </a:p>
        </p:txBody>
      </p:sp>
    </p:spTree>
    <p:extLst>
      <p:ext uri="{BB962C8B-B14F-4D97-AF65-F5344CB8AC3E}">
        <p14:creationId xmlns:p14="http://schemas.microsoft.com/office/powerpoint/2010/main" val="2479420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4A9D8362-C046-0E42-AEF5-E9607020F98B}"/>
              </a:ext>
            </a:extLst>
          </p:cNvPr>
          <p:cNvSpPr>
            <a:spLocks noGrp="1" noRot="1" noChangeAspect="1" noTextEdit="1"/>
          </p:cNvSpPr>
          <p:nvPr>
            <p:ph type="sldImg"/>
          </p:nvPr>
        </p:nvSpPr>
        <p:spPr bwMode="auto">
          <a:xfrm>
            <a:off x="2484438" y="696913"/>
            <a:ext cx="404018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7AFCA599-81D4-B540-BB6C-96FEC44C29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lnSpc>
                <a:spcPct val="80000"/>
              </a:lnSpc>
            </a:pPr>
            <a:r>
              <a:rPr lang="en-US" altLang="en-US" dirty="0">
                <a:latin typeface="Trebuchet MS" panose="020B0703020202090204" pitchFamily="34" charset="0"/>
                <a:ea typeface="Geneva" panose="020B0503030404040204" pitchFamily="34" charset="0"/>
                <a:cs typeface="Geneva" panose="020B0503030404040204" pitchFamily="34" charset="0"/>
              </a:rPr>
              <a:t>Institutional Grants come from the colleges and universities themselves. This is why you will hear that a private college may be more affordable than a public college. Schools will award a certain percentage of tuition back as grants. For some private schools, this percentage is as high as 50%!</a:t>
            </a:r>
          </a:p>
          <a:p>
            <a:pPr marL="0" lvl="1">
              <a:lnSpc>
                <a:spcPct val="80000"/>
              </a:lnSpc>
            </a:pPr>
            <a:endParaRPr lang="en-US" altLang="en-US" dirty="0">
              <a:latin typeface="Trebuchet MS" panose="020B0703020202090204" pitchFamily="34" charset="0"/>
              <a:ea typeface="Geneva" panose="020B0503030404040204" pitchFamily="34" charset="0"/>
              <a:cs typeface="Geneva" panose="020B0503030404040204" pitchFamily="34" charset="0"/>
            </a:endParaRPr>
          </a:p>
          <a:p>
            <a:pPr marL="0" lvl="1">
              <a:lnSpc>
                <a:spcPct val="80000"/>
              </a:lnSpc>
            </a:pPr>
            <a:r>
              <a:rPr lang="en-US" altLang="en-US" dirty="0">
                <a:latin typeface="Trebuchet MS" panose="020B0703020202090204" pitchFamily="34" charset="0"/>
                <a:ea typeface="Geneva" panose="020B0503030404040204" pitchFamily="34" charset="0"/>
                <a:cs typeface="Geneva" panose="020B0503030404040204" pitchFamily="34" charset="0"/>
              </a:rPr>
              <a:t>Institutional Scholarships are often available, and are usually funded by donors to the college or university. </a:t>
            </a:r>
          </a:p>
          <a:p>
            <a:pPr marL="0" lvl="1">
              <a:lnSpc>
                <a:spcPct val="80000"/>
              </a:lnSpc>
            </a:pPr>
            <a:endParaRPr lang="en-US" altLang="en-US" dirty="0">
              <a:latin typeface="Trebuchet MS" panose="020B0703020202090204" pitchFamily="34" charset="0"/>
              <a:ea typeface="Geneva" panose="020B0503030404040204" pitchFamily="34" charset="0"/>
              <a:cs typeface="Geneva" panose="020B0503030404040204" pitchFamily="34" charset="0"/>
            </a:endParaRPr>
          </a:p>
          <a:p>
            <a:pPr marL="0" lvl="1">
              <a:lnSpc>
                <a:spcPct val="80000"/>
              </a:lnSpc>
            </a:pPr>
            <a:r>
              <a:rPr lang="en-US" altLang="en-US" dirty="0">
                <a:latin typeface="Trebuchet MS" panose="020B0703020202090204" pitchFamily="34" charset="0"/>
                <a:ea typeface="Geneva" panose="020B0503030404040204" pitchFamily="34" charset="0"/>
                <a:cs typeface="Geneva" panose="020B0503030404040204" pitchFamily="34" charset="0"/>
              </a:rPr>
              <a:t>Each college or university has their own criteria and application process for their institutional grants and scholarships. Students, this is an excellent question to ask admissions representatives in person (at a college fair, for example) or via email! It shows that you’re interested in the college, and it gets you some valuable information.</a:t>
            </a:r>
          </a:p>
          <a:p>
            <a:pPr marL="0" lvl="1">
              <a:lnSpc>
                <a:spcPct val="80000"/>
              </a:lnSpc>
            </a:pPr>
            <a:endParaRPr lang="en-US" altLang="en-US" sz="900" dirty="0">
              <a:latin typeface="Trebuchet MS" panose="020B0703020202090204" pitchFamily="34" charset="0"/>
              <a:ea typeface="Geneva" panose="020B0503030404040204" pitchFamily="34" charset="0"/>
              <a:cs typeface="Geneva" panose="020B0503030404040204" pitchFamily="34" charset="0"/>
            </a:endParaRPr>
          </a:p>
          <a:p>
            <a:pPr marL="0" lvl="1">
              <a:lnSpc>
                <a:spcPct val="80000"/>
              </a:lnSpc>
            </a:pPr>
            <a:r>
              <a:rPr lang="en-US" altLang="en-US" sz="900" dirty="0">
                <a:latin typeface="Trebuchet MS" panose="020B0703020202090204" pitchFamily="34" charset="0"/>
                <a:ea typeface="Geneva" panose="020B0503030404040204" pitchFamily="34" charset="0"/>
                <a:cs typeface="Geneva" panose="020B0503030404040204" pitchFamily="34" charset="0"/>
              </a:rPr>
              <a:t>	</a:t>
            </a:r>
          </a:p>
          <a:p>
            <a:pPr>
              <a:lnSpc>
                <a:spcPct val="80000"/>
              </a:lnSpc>
            </a:pPr>
            <a:endParaRPr lang="en-US" altLang="en-US" sz="400" dirty="0">
              <a:ea typeface="ＭＳ Ｐゴシック" panose="020B0600070205080204" pitchFamily="34" charset="-128"/>
            </a:endParaRPr>
          </a:p>
        </p:txBody>
      </p:sp>
      <p:sp>
        <p:nvSpPr>
          <p:cNvPr id="44036" name="Slide Number Placeholder 3">
            <a:extLst>
              <a:ext uri="{FF2B5EF4-FFF2-40B4-BE49-F238E27FC236}">
                <a16:creationId xmlns:a16="http://schemas.microsoft.com/office/drawing/2014/main" id="{666CFB2D-17CD-3645-881B-1506B1CB511E}"/>
              </a:ext>
            </a:extLst>
          </p:cNvPr>
          <p:cNvSpPr>
            <a:spLocks noGrp="1"/>
          </p:cNvSpPr>
          <p:nvPr>
            <p:ph type="sldNum" sz="quarter" idx="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3104DFE-17DA-3940-A71F-3049E7D9422A}" type="slidenum">
              <a:rPr lang="en-US" altLang="en-US" sz="1200"/>
              <a:pPr/>
              <a:t>12</a:t>
            </a:fld>
            <a:endParaRPr lang="en-US" altLang="en-US" sz="1200" dirty="0"/>
          </a:p>
        </p:txBody>
      </p:sp>
      <p:sp>
        <p:nvSpPr>
          <p:cNvPr id="5" name="TextBox 4">
            <a:extLst>
              <a:ext uri="{FF2B5EF4-FFF2-40B4-BE49-F238E27FC236}">
                <a16:creationId xmlns:a16="http://schemas.microsoft.com/office/drawing/2014/main" id="{BBAE39BA-DE76-D141-860F-F818C790A7B6}"/>
              </a:ext>
            </a:extLst>
          </p:cNvPr>
          <p:cNvSpPr txBox="1"/>
          <p:nvPr/>
        </p:nvSpPr>
        <p:spPr>
          <a:xfrm>
            <a:off x="280676" y="7285784"/>
            <a:ext cx="1949246" cy="938719"/>
          </a:xfrm>
          <a:prstGeom prst="rect">
            <a:avLst/>
          </a:prstGeom>
          <a:noFill/>
        </p:spPr>
        <p:txBody>
          <a:bodyPr wrap="square" lIns="92446" tIns="46223" rIns="92446" bIns="46223" rtlCol="0">
            <a:spAutoFit/>
          </a:bodyPr>
          <a:lstStyle/>
          <a:p>
            <a:pPr algn="ctr"/>
            <a:r>
              <a:rPr lang="en-US" sz="1800" dirty="0">
                <a:latin typeface="Trebuchet MS" panose="020B0703020202090204" pitchFamily="34" charset="0"/>
              </a:rPr>
              <a:t>Not addressed in Opportunities Guide </a:t>
            </a:r>
          </a:p>
        </p:txBody>
      </p:sp>
    </p:spTree>
    <p:extLst>
      <p:ext uri="{BB962C8B-B14F-4D97-AF65-F5344CB8AC3E}">
        <p14:creationId xmlns:p14="http://schemas.microsoft.com/office/powerpoint/2010/main" val="35529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EE4DC774-1C49-9B4C-83B8-5ADF255F6EEB}"/>
              </a:ext>
            </a:extLst>
          </p:cNvPr>
          <p:cNvSpPr>
            <a:spLocks noGrp="1" noRot="1" noChangeAspect="1" noTextEdit="1"/>
          </p:cNvSpPr>
          <p:nvPr>
            <p:ph type="sldImg"/>
          </p:nvPr>
        </p:nvSpPr>
        <p:spPr bwMode="auto">
          <a:xfrm>
            <a:off x="2484438" y="696913"/>
            <a:ext cx="404018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5CCBC59F-E391-B443-A7D6-5462887ACA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dirty="0">
                <a:ea typeface="ＭＳ Ｐゴシック" panose="020B0600070205080204" pitchFamily="34" charset="-128"/>
              </a:rPr>
              <a:t>Scholarships are funds that are given to students because they meet criteria set up by the creators of the scholarship. These criteria vary according to the values of the scholarship donors &amp; providers. We often thinks of grades and athletics when we think of scholarship criteria, but there are as many criteria as there are donors. For example, one of my colleagues won a scholarship from a Quarter Horse society, because she knew a lot about horses, not because she had great grades or was a fantastic horse rider.</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I’ve listed sources of scholarships in my personal order of preference on this slide. You want to be a big fish in as small of a pond as possible. Therefore, always start with the scholarships in your school and your community. Next, be sure you’re applying for scholarships at your intended colleges and universities. In Oregon, you’ll also want to apply through the Common Scholarship Application administered by OSAC.</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Lastly, those big national scholarships are generous and usually quite significant. They have much larger applicant pools, but someone has to win them!</a:t>
            </a:r>
          </a:p>
        </p:txBody>
      </p:sp>
      <p:sp>
        <p:nvSpPr>
          <p:cNvPr id="50180" name="Slide Number Placeholder 3">
            <a:extLst>
              <a:ext uri="{FF2B5EF4-FFF2-40B4-BE49-F238E27FC236}">
                <a16:creationId xmlns:a16="http://schemas.microsoft.com/office/drawing/2014/main" id="{0062EC6A-5178-A74D-8477-EAC89025E489}"/>
              </a:ext>
            </a:extLst>
          </p:cNvPr>
          <p:cNvSpPr>
            <a:spLocks noGrp="1"/>
          </p:cNvSpPr>
          <p:nvPr>
            <p:ph type="sldNum" sz="quarter" idx="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DA151ED-A4E1-4144-9B62-AC8BA3435A5B}" type="slidenum">
              <a:rPr lang="en-US" altLang="en-US" sz="1200"/>
              <a:pPr/>
              <a:t>13</a:t>
            </a:fld>
            <a:endParaRPr lang="en-US" altLang="en-US" sz="1200" dirty="0"/>
          </a:p>
        </p:txBody>
      </p:sp>
      <p:sp>
        <p:nvSpPr>
          <p:cNvPr id="5" name="TextBox 4">
            <a:extLst>
              <a:ext uri="{FF2B5EF4-FFF2-40B4-BE49-F238E27FC236}">
                <a16:creationId xmlns:a16="http://schemas.microsoft.com/office/drawing/2014/main" id="{E583FB11-7E25-7344-8E1F-B39BD5232726}"/>
              </a:ext>
            </a:extLst>
          </p:cNvPr>
          <p:cNvSpPr txBox="1"/>
          <p:nvPr/>
        </p:nvSpPr>
        <p:spPr>
          <a:xfrm>
            <a:off x="280676" y="7285784"/>
            <a:ext cx="1949246" cy="938719"/>
          </a:xfrm>
          <a:prstGeom prst="rect">
            <a:avLst/>
          </a:prstGeom>
          <a:noFill/>
        </p:spPr>
        <p:txBody>
          <a:bodyPr wrap="square" lIns="92446" tIns="46223" rIns="92446" bIns="46223" rtlCol="0">
            <a:spAutoFit/>
          </a:bodyPr>
          <a:lstStyle/>
          <a:p>
            <a:pPr algn="ctr"/>
            <a:r>
              <a:rPr lang="en-US" sz="1800" dirty="0">
                <a:latin typeface="Trebuchet MS" panose="020B0703020202090204" pitchFamily="34" charset="0"/>
              </a:rPr>
              <a:t>Opportunities Guide </a:t>
            </a:r>
          </a:p>
          <a:p>
            <a:pPr algn="ctr"/>
            <a:r>
              <a:rPr lang="en-US" sz="1800" dirty="0">
                <a:latin typeface="Trebuchet MS" panose="020B0703020202090204" pitchFamily="34" charset="0"/>
              </a:rPr>
              <a:t>Page 21 </a:t>
            </a:r>
          </a:p>
        </p:txBody>
      </p:sp>
      <p:sp>
        <p:nvSpPr>
          <p:cNvPr id="2" name="TextBox 1">
            <a:extLst>
              <a:ext uri="{FF2B5EF4-FFF2-40B4-BE49-F238E27FC236}">
                <a16:creationId xmlns:a16="http://schemas.microsoft.com/office/drawing/2014/main" id="{1C9D433A-61A0-0347-9834-965296860D5C}"/>
              </a:ext>
            </a:extLst>
          </p:cNvPr>
          <p:cNvSpPr txBox="1"/>
          <p:nvPr/>
        </p:nvSpPr>
        <p:spPr>
          <a:xfrm>
            <a:off x="362763" y="3686131"/>
            <a:ext cx="1707116" cy="844847"/>
          </a:xfrm>
          <a:prstGeom prst="rect">
            <a:avLst/>
          </a:prstGeom>
          <a:noFill/>
        </p:spPr>
        <p:txBody>
          <a:bodyPr wrap="square" lIns="92446" tIns="46223" rIns="92446" bIns="46223" rtlCol="0">
            <a:spAutoFit/>
          </a:bodyPr>
          <a:lstStyle/>
          <a:p>
            <a:r>
              <a:rPr lang="en-US" dirty="0">
                <a:latin typeface="Trebuchet MS" panose="020B0703020202090204" pitchFamily="34" charset="0"/>
              </a:rPr>
              <a:t>Big fish, small pond</a:t>
            </a:r>
          </a:p>
        </p:txBody>
      </p:sp>
    </p:spTree>
    <p:extLst>
      <p:ext uri="{BB962C8B-B14F-4D97-AF65-F5344CB8AC3E}">
        <p14:creationId xmlns:p14="http://schemas.microsoft.com/office/powerpoint/2010/main" val="3122530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37C636D8-D780-D042-AE37-D8ABFF9F1E1D}"/>
              </a:ext>
            </a:extLst>
          </p:cNvPr>
          <p:cNvSpPr>
            <a:spLocks noGrp="1" noRot="1" noChangeAspect="1" noTextEdit="1"/>
          </p:cNvSpPr>
          <p:nvPr>
            <p:ph type="sldImg"/>
          </p:nvPr>
        </p:nvSpPr>
        <p:spPr bwMode="auto">
          <a:xfrm>
            <a:off x="2484438" y="696913"/>
            <a:ext cx="404018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693E5DE5-9FC8-AA48-8C9C-119AF11CFA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Your high school counselors are your source for local and community scholarships, but be sure to let EVERYONE know you are looking. Your parent or grandparent might work for a company that offers scholarships to dependents or descendants; it never hurts to ask!</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You can also use the internet to help you search for scholarships.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If your high school subscribes to Naviance or the Oregon Career Information System, you can search for scholarships on those platforms as well.</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52228" name="Slide Number Placeholder 3">
            <a:extLst>
              <a:ext uri="{FF2B5EF4-FFF2-40B4-BE49-F238E27FC236}">
                <a16:creationId xmlns:a16="http://schemas.microsoft.com/office/drawing/2014/main" id="{5B692811-DA35-854C-ACB1-5EBBD28AD608}"/>
              </a:ext>
            </a:extLst>
          </p:cNvPr>
          <p:cNvSpPr>
            <a:spLocks noGrp="1"/>
          </p:cNvSpPr>
          <p:nvPr>
            <p:ph type="sldNum" sz="quarter" idx="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69257C8-2770-3E4D-811B-3B57CBB34C22}" type="slidenum">
              <a:rPr lang="en-US" altLang="en-US" sz="1200"/>
              <a:pPr/>
              <a:t>14</a:t>
            </a:fld>
            <a:endParaRPr lang="en-US" altLang="en-US" sz="1200" dirty="0"/>
          </a:p>
        </p:txBody>
      </p:sp>
      <p:sp>
        <p:nvSpPr>
          <p:cNvPr id="6" name="TextBox 5">
            <a:extLst>
              <a:ext uri="{FF2B5EF4-FFF2-40B4-BE49-F238E27FC236}">
                <a16:creationId xmlns:a16="http://schemas.microsoft.com/office/drawing/2014/main" id="{62581CDD-14B4-2E41-98ED-4F3498734B79}"/>
              </a:ext>
            </a:extLst>
          </p:cNvPr>
          <p:cNvSpPr txBox="1"/>
          <p:nvPr/>
        </p:nvSpPr>
        <p:spPr>
          <a:xfrm>
            <a:off x="280676" y="7285784"/>
            <a:ext cx="1949246" cy="938719"/>
          </a:xfrm>
          <a:prstGeom prst="rect">
            <a:avLst/>
          </a:prstGeom>
          <a:noFill/>
        </p:spPr>
        <p:txBody>
          <a:bodyPr wrap="square" lIns="92446" tIns="46223" rIns="92446" bIns="46223" rtlCol="0">
            <a:spAutoFit/>
          </a:bodyPr>
          <a:lstStyle/>
          <a:p>
            <a:pPr algn="ctr"/>
            <a:r>
              <a:rPr lang="en-US" sz="1800" dirty="0">
                <a:latin typeface="Trebuchet MS" panose="020B0703020202090204" pitchFamily="34" charset="0"/>
              </a:rPr>
              <a:t>Opportunities Guide </a:t>
            </a:r>
          </a:p>
          <a:p>
            <a:pPr algn="ctr"/>
            <a:r>
              <a:rPr lang="en-US" sz="1800" dirty="0">
                <a:latin typeface="Trebuchet MS" panose="020B0703020202090204" pitchFamily="34" charset="0"/>
              </a:rPr>
              <a:t>Page 21 </a:t>
            </a:r>
          </a:p>
        </p:txBody>
      </p:sp>
    </p:spTree>
    <p:extLst>
      <p:ext uri="{BB962C8B-B14F-4D97-AF65-F5344CB8AC3E}">
        <p14:creationId xmlns:p14="http://schemas.microsoft.com/office/powerpoint/2010/main" val="757903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585CA554-4775-D441-908F-3E81709D93BA}"/>
              </a:ext>
            </a:extLst>
          </p:cNvPr>
          <p:cNvSpPr>
            <a:spLocks noGrp="1" noRot="1" noChangeAspect="1" noTextEdit="1"/>
          </p:cNvSpPr>
          <p:nvPr>
            <p:ph type="sldImg"/>
          </p:nvPr>
        </p:nvSpPr>
        <p:spPr bwMode="auto">
          <a:xfrm>
            <a:off x="2484438" y="696913"/>
            <a:ext cx="404018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DA7DC9E1-D292-C942-B2F9-5B8F4CA056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If you opt in when you complete your financial aid application, you might be offered a Work Study position at your college or university. Funding for this program comes from the federal government in the form of the Federal Work Study Program. Colleges &amp; Universities often supplement the federal funds with funds of their own, and many have their own Work Study programs.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Work Study is a wonderful way to gain experience, which you’ll add to your resume, and will help with your job search after college. The beauty of work study is that you’re a student first; your employer, whether on-campus or off-campus, will work around your class and exam schedules.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Students who work less than 20 hours per week statistically have higher GPAs than students who don’t work at all. I’m not sure if it’s causation or correlation, but I do know that my work study students have better time management skills than their peers.</a:t>
            </a:r>
          </a:p>
        </p:txBody>
      </p:sp>
      <p:sp>
        <p:nvSpPr>
          <p:cNvPr id="54276" name="Slide Number Placeholder 3">
            <a:extLst>
              <a:ext uri="{FF2B5EF4-FFF2-40B4-BE49-F238E27FC236}">
                <a16:creationId xmlns:a16="http://schemas.microsoft.com/office/drawing/2014/main" id="{44F216B4-CFD2-1C43-A3E1-5A135EF228C9}"/>
              </a:ext>
            </a:extLst>
          </p:cNvPr>
          <p:cNvSpPr>
            <a:spLocks noGrp="1"/>
          </p:cNvSpPr>
          <p:nvPr>
            <p:ph type="sldNum" sz="quarter" idx="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057CD33-1873-284C-B303-39E551E8B5F7}" type="slidenum">
              <a:rPr lang="en-US" altLang="en-US" sz="1200"/>
              <a:pPr/>
              <a:t>15</a:t>
            </a:fld>
            <a:endParaRPr lang="en-US" altLang="en-US" sz="1200" dirty="0"/>
          </a:p>
        </p:txBody>
      </p:sp>
      <p:sp>
        <p:nvSpPr>
          <p:cNvPr id="5" name="TextBox 4">
            <a:extLst>
              <a:ext uri="{FF2B5EF4-FFF2-40B4-BE49-F238E27FC236}">
                <a16:creationId xmlns:a16="http://schemas.microsoft.com/office/drawing/2014/main" id="{57A650B2-1440-6845-B8B1-5382E7D04053}"/>
              </a:ext>
            </a:extLst>
          </p:cNvPr>
          <p:cNvSpPr txBox="1"/>
          <p:nvPr/>
        </p:nvSpPr>
        <p:spPr>
          <a:xfrm>
            <a:off x="280676" y="7285784"/>
            <a:ext cx="1949246" cy="938719"/>
          </a:xfrm>
          <a:prstGeom prst="rect">
            <a:avLst/>
          </a:prstGeom>
          <a:noFill/>
        </p:spPr>
        <p:txBody>
          <a:bodyPr wrap="square" lIns="92446" tIns="46223" rIns="92446" bIns="46223" rtlCol="0">
            <a:spAutoFit/>
          </a:bodyPr>
          <a:lstStyle/>
          <a:p>
            <a:pPr algn="ctr"/>
            <a:r>
              <a:rPr lang="en-US" sz="1800" dirty="0">
                <a:latin typeface="Trebuchet MS" panose="020B0703020202090204" pitchFamily="34" charset="0"/>
              </a:rPr>
              <a:t>Opportunities Guide </a:t>
            </a:r>
          </a:p>
          <a:p>
            <a:pPr algn="ctr"/>
            <a:r>
              <a:rPr lang="en-US" sz="1800" dirty="0">
                <a:latin typeface="Trebuchet MS" panose="020B0703020202090204" pitchFamily="34" charset="0"/>
              </a:rPr>
              <a:t>Page 20 </a:t>
            </a:r>
          </a:p>
        </p:txBody>
      </p:sp>
      <p:sp>
        <p:nvSpPr>
          <p:cNvPr id="2" name="TextBox 1">
            <a:extLst>
              <a:ext uri="{FF2B5EF4-FFF2-40B4-BE49-F238E27FC236}">
                <a16:creationId xmlns:a16="http://schemas.microsoft.com/office/drawing/2014/main" id="{840C7753-1357-F343-BB42-48D8229DE204}"/>
              </a:ext>
            </a:extLst>
          </p:cNvPr>
          <p:cNvSpPr txBox="1"/>
          <p:nvPr/>
        </p:nvSpPr>
        <p:spPr>
          <a:xfrm>
            <a:off x="298746" y="3607260"/>
            <a:ext cx="1888497" cy="1345496"/>
          </a:xfrm>
          <a:prstGeom prst="rect">
            <a:avLst/>
          </a:prstGeom>
          <a:noFill/>
        </p:spPr>
        <p:txBody>
          <a:bodyPr wrap="square" lIns="92446" tIns="46223" rIns="92446" bIns="46223" rtlCol="0">
            <a:spAutoFit/>
          </a:bodyPr>
          <a:lstStyle/>
          <a:p>
            <a:r>
              <a:rPr lang="en-US" sz="2000" dirty="0">
                <a:latin typeface="Trebuchet MS" panose="020B0703020202090204" pitchFamily="34" charset="0"/>
              </a:rPr>
              <a:t>If you worked while in college, mention it!</a:t>
            </a:r>
          </a:p>
        </p:txBody>
      </p:sp>
    </p:spTree>
    <p:extLst>
      <p:ext uri="{BB962C8B-B14F-4D97-AF65-F5344CB8AC3E}">
        <p14:creationId xmlns:p14="http://schemas.microsoft.com/office/powerpoint/2010/main" val="2387250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84438" y="696913"/>
            <a:ext cx="4040187" cy="2273300"/>
          </a:xfrm>
        </p:spPr>
      </p:sp>
      <p:sp>
        <p:nvSpPr>
          <p:cNvPr id="3" name="Notes Placeholder 2"/>
          <p:cNvSpPr>
            <a:spLocks noGrp="1"/>
          </p:cNvSpPr>
          <p:nvPr>
            <p:ph type="body" idx="1"/>
          </p:nvPr>
        </p:nvSpPr>
        <p:spPr/>
        <p:txBody>
          <a:bodyPr>
            <a:normAutofit fontScale="92500" lnSpcReduction="10000"/>
          </a:bodyPr>
          <a:lstStyle/>
          <a:p>
            <a:r>
              <a:rPr lang="en-US" dirty="0"/>
              <a:t>Are you surprised that student loans are included as a type of Financial Aid? Remember, financial aid is </a:t>
            </a:r>
            <a:r>
              <a:rPr lang="en-US" altLang="en-US" dirty="0">
                <a:ea typeface="ＭＳ Ｐゴシック" panose="020B0600070205080204" pitchFamily="34" charset="-128"/>
              </a:rPr>
              <a:t>money that a student receives to help pay for college expenses from any source other than their family. Student loans, while not anyone’s favorite type of financial aid, meet our definition.</a:t>
            </a:r>
          </a:p>
          <a:p>
            <a:endParaRPr lang="en-US" dirty="0">
              <a:ea typeface="ＭＳ Ｐゴシック" panose="020B0600070205080204" pitchFamily="34" charset="-128"/>
            </a:endParaRPr>
          </a:p>
          <a:p>
            <a:r>
              <a:rPr lang="en-US" dirty="0">
                <a:ea typeface="ＭＳ Ｐゴシック" panose="020B0600070205080204" pitchFamily="34" charset="-128"/>
              </a:rPr>
              <a:t>Students can borrow in their own name through the Federal Direct Subsidized and Unsubsidized Loan program. There is no credit check and no need for a cosigner. If you look on Page 21, we have a chart that shows how much students can borrow each year. For undergraduate students, eligibility ranges from $5,500 to $12,500 per year. </a:t>
            </a:r>
          </a:p>
          <a:p>
            <a:endParaRPr lang="en-US" dirty="0">
              <a:ea typeface="ＭＳ Ｐゴシック" panose="020B0600070205080204" pitchFamily="34" charset="-128"/>
            </a:endParaRPr>
          </a:p>
          <a:p>
            <a:pPr defTabSz="462229">
              <a:defRPr/>
            </a:pPr>
            <a:r>
              <a:rPr lang="en-US" dirty="0">
                <a:ea typeface="ＭＳ Ｐゴシック" panose="020B0600070205080204" pitchFamily="34" charset="-128"/>
              </a:rPr>
              <a:t>If a loan is labeled “Subsidized”, it means that the US Department of Education pays the interest on the loan while you are in school at least half-time, during the grace period and during any period of deferment. </a:t>
            </a:r>
          </a:p>
          <a:p>
            <a:endParaRPr lang="en-US" dirty="0">
              <a:ea typeface="ＭＳ Ｐゴシック" panose="020B0600070205080204" pitchFamily="34" charset="-128"/>
            </a:endParaRPr>
          </a:p>
          <a:p>
            <a:r>
              <a:rPr lang="en-US" dirty="0">
                <a:ea typeface="ＭＳ Ｐゴシック" panose="020B0600070205080204" pitchFamily="34" charset="-128"/>
              </a:rPr>
              <a:t>If a loan is “Unsubsidized”, it means that interest accrues from the moment the loan funds reach the student’s account. A student does not need to make loan payments while they are attending school at least half time. HOWEVER, we strongly recommend that students make interest payments on their Unsubsidized loans. </a:t>
            </a:r>
          </a:p>
          <a:p>
            <a:endParaRPr lang="en-US" dirty="0">
              <a:ea typeface="ＭＳ Ｐゴシック" panose="020B0600070205080204" pitchFamily="34" charset="-128"/>
            </a:endParaRPr>
          </a:p>
          <a:p>
            <a:r>
              <a:rPr lang="en-US" dirty="0">
                <a:ea typeface="ＭＳ Ｐゴシック" panose="020B0600070205080204" pitchFamily="34" charset="-128"/>
              </a:rPr>
              <a:t>Parents are also eligible to borrow under the federal loan program.</a:t>
            </a:r>
            <a:r>
              <a:rPr lang="en-US" b="1" i="1" dirty="0">
                <a:ea typeface="ＭＳ Ｐゴシック" panose="020B0600070205080204" pitchFamily="34" charset="-128"/>
              </a:rPr>
              <a:t> </a:t>
            </a:r>
            <a:r>
              <a:rPr lang="en-US" dirty="0">
                <a:ea typeface="ＭＳ Ｐゴシック" panose="020B0600070205080204" pitchFamily="34" charset="-128"/>
              </a:rPr>
              <a:t>Parents, you can borrow up to the full Cost of Attendance for a college or university, minus the amount of any other financial aid received. Of course, we don’t recommend that you borrow that full amount! If you have questions about how much to borrow, check in with the financial aid office at your student’s college or university.</a:t>
            </a:r>
            <a:endParaRPr lang="en-US" dirty="0"/>
          </a:p>
        </p:txBody>
      </p:sp>
      <p:sp>
        <p:nvSpPr>
          <p:cNvPr id="4" name="Slide Number Placeholder 3"/>
          <p:cNvSpPr>
            <a:spLocks noGrp="1"/>
          </p:cNvSpPr>
          <p:nvPr>
            <p:ph type="sldNum" sz="quarter" idx="10"/>
          </p:nvPr>
        </p:nvSpPr>
        <p:spPr>
          <a:xfrm>
            <a:off x="3898102" y="8829967"/>
            <a:ext cx="2982119" cy="464820"/>
          </a:xfrm>
          <a:prstGeom prst="rect">
            <a:avLst/>
          </a:prstGeom>
        </p:spPr>
        <p:txBody>
          <a:bodyPr lIns="92446" tIns="46223" rIns="92446" bIns="46223"/>
          <a:lstStyle/>
          <a:p>
            <a:fld id="{9B1094FE-D18C-2C41-8ECD-D33EAAE0F01E}" type="slidenum">
              <a:rPr lang="en-US" altLang="x-none" smtClean="0"/>
              <a:pPr/>
              <a:t>16</a:t>
            </a:fld>
            <a:endParaRPr lang="en-US" altLang="x-none" dirty="0"/>
          </a:p>
        </p:txBody>
      </p:sp>
      <p:sp>
        <p:nvSpPr>
          <p:cNvPr id="5" name="TextBox 4">
            <a:extLst>
              <a:ext uri="{FF2B5EF4-FFF2-40B4-BE49-F238E27FC236}">
                <a16:creationId xmlns:a16="http://schemas.microsoft.com/office/drawing/2014/main" id="{72229D75-CC6D-2543-B2C9-AF8191C12018}"/>
              </a:ext>
            </a:extLst>
          </p:cNvPr>
          <p:cNvSpPr txBox="1"/>
          <p:nvPr/>
        </p:nvSpPr>
        <p:spPr>
          <a:xfrm>
            <a:off x="280676" y="7285784"/>
            <a:ext cx="1949246" cy="938719"/>
          </a:xfrm>
          <a:prstGeom prst="rect">
            <a:avLst/>
          </a:prstGeom>
          <a:noFill/>
        </p:spPr>
        <p:txBody>
          <a:bodyPr wrap="square" lIns="92446" tIns="46223" rIns="92446" bIns="46223" rtlCol="0">
            <a:spAutoFit/>
          </a:bodyPr>
          <a:lstStyle/>
          <a:p>
            <a:pPr algn="ctr"/>
            <a:r>
              <a:rPr lang="en-US" sz="1800" dirty="0">
                <a:latin typeface="Trebuchet MS" panose="020B0703020202090204" pitchFamily="34" charset="0"/>
              </a:rPr>
              <a:t>Opportunities Guide </a:t>
            </a:r>
          </a:p>
          <a:p>
            <a:pPr algn="ctr"/>
            <a:r>
              <a:rPr lang="en-US" sz="1800" dirty="0">
                <a:latin typeface="Trebuchet MS" panose="020B0703020202090204" pitchFamily="34" charset="0"/>
              </a:rPr>
              <a:t>Page 20 &amp; 21</a:t>
            </a:r>
          </a:p>
        </p:txBody>
      </p:sp>
      <p:sp>
        <p:nvSpPr>
          <p:cNvPr id="6" name="TextBox 5">
            <a:extLst>
              <a:ext uri="{FF2B5EF4-FFF2-40B4-BE49-F238E27FC236}">
                <a16:creationId xmlns:a16="http://schemas.microsoft.com/office/drawing/2014/main" id="{056FF530-7061-7D46-A9EB-1F23FFF1B2C3}"/>
              </a:ext>
            </a:extLst>
          </p:cNvPr>
          <p:cNvSpPr txBox="1"/>
          <p:nvPr/>
        </p:nvSpPr>
        <p:spPr>
          <a:xfrm>
            <a:off x="384102" y="3607260"/>
            <a:ext cx="1707116" cy="2247785"/>
          </a:xfrm>
          <a:prstGeom prst="rect">
            <a:avLst/>
          </a:prstGeom>
          <a:noFill/>
        </p:spPr>
        <p:txBody>
          <a:bodyPr wrap="square" lIns="92446" tIns="46223" rIns="92446" bIns="46223" rtlCol="0">
            <a:spAutoFit/>
          </a:bodyPr>
          <a:lstStyle/>
          <a:p>
            <a:r>
              <a:rPr lang="en-US" sz="1400" dirty="0">
                <a:latin typeface="Trebuchet MS" panose="020B0703020202090204" pitchFamily="34" charset="0"/>
              </a:rPr>
              <a:t>You can choose to share your outdated student loan interest rates. Or not! </a:t>
            </a:r>
            <a:r>
              <a:rPr lang="en-US" sz="1400" dirty="0">
                <a:latin typeface="Trebuchet MS" panose="020B0703020202090204" pitchFamily="34" charset="0"/>
                <a:sym typeface="Wingdings" pitchFamily="2" charset="2"/>
              </a:rPr>
              <a:t></a:t>
            </a:r>
          </a:p>
          <a:p>
            <a:endParaRPr lang="en-US" sz="1400" dirty="0">
              <a:latin typeface="Trebuchet MS" panose="020B0703020202090204" pitchFamily="34" charset="0"/>
              <a:sym typeface="Wingdings" pitchFamily="2" charset="2"/>
            </a:endParaRPr>
          </a:p>
          <a:p>
            <a:r>
              <a:rPr lang="en-US" sz="1400" dirty="0">
                <a:latin typeface="Trebuchet MS" panose="020B0703020202090204" pitchFamily="34" charset="0"/>
                <a:sym typeface="Wingdings" pitchFamily="2" charset="2"/>
              </a:rPr>
              <a:t>If you are running a bit late, you can choose to shorten this discussion.</a:t>
            </a:r>
            <a:endParaRPr lang="en-US" sz="1400" dirty="0">
              <a:latin typeface="Trebuchet MS" panose="020B0703020202090204" pitchFamily="34" charset="0"/>
            </a:endParaRPr>
          </a:p>
        </p:txBody>
      </p:sp>
    </p:spTree>
    <p:extLst>
      <p:ext uri="{BB962C8B-B14F-4D97-AF65-F5344CB8AC3E}">
        <p14:creationId xmlns:p14="http://schemas.microsoft.com/office/powerpoint/2010/main" val="2306238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84438" y="696913"/>
            <a:ext cx="4040187" cy="2273300"/>
          </a:xfrm>
        </p:spPr>
      </p:sp>
      <p:sp>
        <p:nvSpPr>
          <p:cNvPr id="3" name="Notes Placeholder 2"/>
          <p:cNvSpPr>
            <a:spLocks noGrp="1"/>
          </p:cNvSpPr>
          <p:nvPr>
            <p:ph type="body" idx="1"/>
          </p:nvPr>
        </p:nvSpPr>
        <p:spPr/>
        <p:txBody>
          <a:bodyPr>
            <a:normAutofit/>
          </a:bodyPr>
          <a:lstStyle/>
          <a:p>
            <a:r>
              <a:rPr lang="en-US" dirty="0"/>
              <a:t>Many families save through the 529 College Savings programs sponsored by their state. Low income families may be able to participate in a matched savings program, called an IDA.</a:t>
            </a:r>
          </a:p>
          <a:p>
            <a:endParaRPr lang="en-US" dirty="0"/>
          </a:p>
          <a:p>
            <a:r>
              <a:rPr lang="en-US" dirty="0"/>
              <a:t>Students can also serve their country through AmeriCorps or military service and receive education benefits in return. Some parents are able to transfer benefits from their Chapter 33 Post-911 G.I. Bill Educational Assistance Program or their AmeriCorps Education Service Award to their children.</a:t>
            </a:r>
          </a:p>
          <a:p>
            <a:endParaRPr lang="en-US" dirty="0"/>
          </a:p>
          <a:p>
            <a:r>
              <a:rPr lang="en-US" dirty="0"/>
              <a:t>Other students take college courses part time and work full or part time. There are even nine federally designated “Work Colleges” in the US that provide a tuition free education in exchange for an expectation that students work at the college while attending. (Google “Work Colleges in the US” to find additional information).</a:t>
            </a:r>
          </a:p>
          <a:p>
            <a:endParaRPr lang="en-US" dirty="0"/>
          </a:p>
          <a:p>
            <a:r>
              <a:rPr lang="en-US" dirty="0"/>
              <a:t>Whatever works for you and your family is the right way for you to pay for college. Don’t compare yourself to others, or your family to other families. Do what works for you in your situation.</a:t>
            </a:r>
          </a:p>
        </p:txBody>
      </p:sp>
      <p:sp>
        <p:nvSpPr>
          <p:cNvPr id="4" name="Slide Number Placeholder 3"/>
          <p:cNvSpPr>
            <a:spLocks noGrp="1"/>
          </p:cNvSpPr>
          <p:nvPr>
            <p:ph type="sldNum" sz="quarter" idx="10"/>
          </p:nvPr>
        </p:nvSpPr>
        <p:spPr>
          <a:xfrm>
            <a:off x="3898102" y="8829967"/>
            <a:ext cx="2982119" cy="464820"/>
          </a:xfrm>
          <a:prstGeom prst="rect">
            <a:avLst/>
          </a:prstGeom>
        </p:spPr>
        <p:txBody>
          <a:bodyPr lIns="92446" tIns="46223" rIns="92446" bIns="46223"/>
          <a:lstStyle/>
          <a:p>
            <a:fld id="{9B1094FE-D18C-2C41-8ECD-D33EAAE0F01E}" type="slidenum">
              <a:rPr lang="en-US" altLang="x-none" smtClean="0"/>
              <a:pPr/>
              <a:t>17</a:t>
            </a:fld>
            <a:endParaRPr lang="en-US" altLang="x-none" dirty="0"/>
          </a:p>
        </p:txBody>
      </p:sp>
      <p:sp>
        <p:nvSpPr>
          <p:cNvPr id="5" name="TextBox 4">
            <a:extLst>
              <a:ext uri="{FF2B5EF4-FFF2-40B4-BE49-F238E27FC236}">
                <a16:creationId xmlns:a16="http://schemas.microsoft.com/office/drawing/2014/main" id="{E74D9E93-8AAD-DA46-9703-F62D57AC7DE6}"/>
              </a:ext>
            </a:extLst>
          </p:cNvPr>
          <p:cNvSpPr txBox="1"/>
          <p:nvPr/>
        </p:nvSpPr>
        <p:spPr>
          <a:xfrm>
            <a:off x="330754" y="3607260"/>
            <a:ext cx="1856489" cy="2284215"/>
          </a:xfrm>
          <a:prstGeom prst="rect">
            <a:avLst/>
          </a:prstGeom>
          <a:noFill/>
        </p:spPr>
        <p:txBody>
          <a:bodyPr wrap="square" lIns="92446" tIns="46223" rIns="92446" bIns="46223" rtlCol="0">
            <a:spAutoFit/>
          </a:bodyPr>
          <a:lstStyle/>
          <a:p>
            <a:r>
              <a:rPr lang="en-US" sz="2000" dirty="0">
                <a:latin typeface="Trebuchet MS" panose="020B0703020202090204" pitchFamily="34" charset="0"/>
              </a:rPr>
              <a:t>Whatever method gets you and your through college is the “right” way to pay!</a:t>
            </a:r>
          </a:p>
        </p:txBody>
      </p:sp>
    </p:spTree>
    <p:extLst>
      <p:ext uri="{BB962C8B-B14F-4D97-AF65-F5344CB8AC3E}">
        <p14:creationId xmlns:p14="http://schemas.microsoft.com/office/powerpoint/2010/main" val="3248111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F7F66B03-0148-8B4B-9791-6CD995045BE2}"/>
              </a:ext>
            </a:extLst>
          </p:cNvPr>
          <p:cNvSpPr>
            <a:spLocks noGrp="1" noRot="1" noChangeAspect="1" noTextEdit="1"/>
          </p:cNvSpPr>
          <p:nvPr>
            <p:ph type="sldImg"/>
          </p:nvPr>
        </p:nvSpPr>
        <p:spPr bwMode="auto">
          <a:xfrm>
            <a:off x="2484438" y="696913"/>
            <a:ext cx="404018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B4C1F4F6-5965-9648-A186-19AE8BAE52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Tonight, we’ll cover a lot of information in a short amount of time. Our agenda includes</a:t>
            </a:r>
          </a:p>
          <a:p>
            <a:endParaRPr lang="en-US" altLang="en-US" dirty="0">
              <a:ea typeface="ＭＳ Ｐゴシック" panose="020B0600070205080204" pitchFamily="34" charset="-128"/>
            </a:endParaRPr>
          </a:p>
          <a:p>
            <a:pPr marL="173336" indent="-173336">
              <a:buFont typeface="Arial" panose="020B0604020202020204" pitchFamily="34" charset="0"/>
              <a:buChar char="•"/>
            </a:pPr>
            <a:r>
              <a:rPr lang="en-US" altLang="en-US" dirty="0">
                <a:ea typeface="ＭＳ Ｐゴシック" panose="020B0600070205080204" pitchFamily="34" charset="-128"/>
              </a:rPr>
              <a:t>Discussing college costs</a:t>
            </a:r>
          </a:p>
          <a:p>
            <a:pPr marL="173336" indent="-173336">
              <a:buFont typeface="Arial" panose="020B0604020202020204" pitchFamily="34" charset="0"/>
              <a:buChar char="•"/>
            </a:pPr>
            <a:r>
              <a:rPr lang="en-US" altLang="en-US" dirty="0">
                <a:ea typeface="ＭＳ Ｐゴシック" panose="020B0600070205080204" pitchFamily="34" charset="-128"/>
              </a:rPr>
              <a:t>Defining Financial Aid</a:t>
            </a:r>
          </a:p>
          <a:p>
            <a:pPr marL="173336" indent="-173336">
              <a:buFont typeface="Arial" panose="020B0604020202020204" pitchFamily="34" charset="0"/>
              <a:buChar char="•"/>
            </a:pPr>
            <a:r>
              <a:rPr lang="en-US" altLang="en-US" dirty="0">
                <a:ea typeface="ＭＳ Ｐゴシック" panose="020B0600070205080204" pitchFamily="34" charset="-128"/>
              </a:rPr>
              <a:t>Talking about different types of financial aid applications</a:t>
            </a:r>
          </a:p>
          <a:p>
            <a:pPr marL="173336" indent="-173336">
              <a:buFont typeface="Arial" panose="020B0604020202020204" pitchFamily="34" charset="0"/>
              <a:buChar char="•"/>
            </a:pPr>
            <a:r>
              <a:rPr lang="en-US" altLang="en-US" dirty="0">
                <a:ea typeface="ＭＳ Ｐゴシック" panose="020B0600070205080204" pitchFamily="34" charset="-128"/>
              </a:rPr>
              <a:t>Going over a fall timeline and action items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Lastly, and most importantly, making sure you know where to turn when you need help or have questions. </a:t>
            </a:r>
          </a:p>
          <a:p>
            <a:endParaRPr lang="en-US" altLang="en-US" dirty="0">
              <a:ea typeface="ＭＳ Ｐゴシック" panose="020B0600070205080204" pitchFamily="34" charset="-128"/>
            </a:endParaRPr>
          </a:p>
        </p:txBody>
      </p:sp>
      <p:sp>
        <p:nvSpPr>
          <p:cNvPr id="23556" name="Slide Number Placeholder 3">
            <a:extLst>
              <a:ext uri="{FF2B5EF4-FFF2-40B4-BE49-F238E27FC236}">
                <a16:creationId xmlns:a16="http://schemas.microsoft.com/office/drawing/2014/main" id="{010CA1D7-7F7A-2548-B53A-C0675944E798}"/>
              </a:ext>
            </a:extLst>
          </p:cNvPr>
          <p:cNvSpPr>
            <a:spLocks noGrp="1"/>
          </p:cNvSpPr>
          <p:nvPr>
            <p:ph type="sldNum" sz="quarter" idx="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FA0FF3F-0C75-1A4B-8DD7-18ADEC329717}" type="slidenum">
              <a:rPr lang="en-US" altLang="en-US" sz="1200"/>
              <a:pPr/>
              <a:t>18</a:t>
            </a:fld>
            <a:endParaRPr lang="en-US" altLang="en-US" sz="1200" dirty="0"/>
          </a:p>
        </p:txBody>
      </p:sp>
    </p:spTree>
    <p:extLst>
      <p:ext uri="{BB962C8B-B14F-4D97-AF65-F5344CB8AC3E}">
        <p14:creationId xmlns:p14="http://schemas.microsoft.com/office/powerpoint/2010/main" val="2797795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1CD14905-ABFD-2E40-9125-ED6FF9A682AF}"/>
              </a:ext>
            </a:extLst>
          </p:cNvPr>
          <p:cNvSpPr>
            <a:spLocks noGrp="1" noRot="1" noChangeAspect="1" noTextEdit="1"/>
          </p:cNvSpPr>
          <p:nvPr>
            <p:ph type="sldImg"/>
          </p:nvPr>
        </p:nvSpPr>
        <p:spPr bwMode="auto">
          <a:xfrm>
            <a:off x="2484438" y="696913"/>
            <a:ext cx="404018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E8344F21-0542-7B42-BE3D-30961D85A4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FAFSA- Financial Aid Application used by Citizens and eligible non-citizens to apply for financial aid. (Usually someone with an Alien ID number or “green card”) Students who are citizens complete the FAFSA, regardless of their parent’s immigration status.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ORSAA- Financial Aid Application for DACA or Dreamer Students, for students who have overstayed a VISA, and for students who are here on a VISA that doesn’t allow them to apply for financial aid (such as students awaiting an asylum decision.)</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CSS PROFILE- Limited to colleges with significant institutional funds</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59396" name="Slide Number Placeholder 3">
            <a:extLst>
              <a:ext uri="{FF2B5EF4-FFF2-40B4-BE49-F238E27FC236}">
                <a16:creationId xmlns:a16="http://schemas.microsoft.com/office/drawing/2014/main" id="{228791D5-EFD6-4848-9638-BC28935C2BCF}"/>
              </a:ext>
            </a:extLst>
          </p:cNvPr>
          <p:cNvSpPr>
            <a:spLocks noGrp="1"/>
          </p:cNvSpPr>
          <p:nvPr>
            <p:ph type="sldNum" sz="quarter" idx="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FD45163-3DF1-8F44-8D61-025F6DB1014B}" type="slidenum">
              <a:rPr lang="en-US" altLang="en-US" sz="1200"/>
              <a:pPr/>
              <a:t>19</a:t>
            </a:fld>
            <a:endParaRPr lang="en-US" altLang="en-US" sz="1200" dirty="0"/>
          </a:p>
        </p:txBody>
      </p:sp>
    </p:spTree>
    <p:extLst>
      <p:ext uri="{BB962C8B-B14F-4D97-AF65-F5344CB8AC3E}">
        <p14:creationId xmlns:p14="http://schemas.microsoft.com/office/powerpoint/2010/main" val="2082090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F7F66B03-0148-8B4B-9791-6CD995045BE2}"/>
              </a:ext>
            </a:extLst>
          </p:cNvPr>
          <p:cNvSpPr>
            <a:spLocks noGrp="1" noRot="1" noChangeAspect="1" noTextEdit="1"/>
          </p:cNvSpPr>
          <p:nvPr>
            <p:ph type="sldImg"/>
          </p:nvPr>
        </p:nvSpPr>
        <p:spPr bwMode="auto">
          <a:xfrm>
            <a:off x="2484438" y="696913"/>
            <a:ext cx="404018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B4C1F4F6-5965-9648-A186-19AE8BAE52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Tonight, we’ll cover a lot of information in a short amount of time. Our agenda includes</a:t>
            </a:r>
          </a:p>
          <a:p>
            <a:endParaRPr lang="en-US" altLang="en-US" dirty="0">
              <a:ea typeface="ＭＳ Ｐゴシック" panose="020B0600070205080204" pitchFamily="34" charset="-128"/>
            </a:endParaRPr>
          </a:p>
          <a:p>
            <a:pPr marL="173336" indent="-173336">
              <a:buFont typeface="Arial" panose="020B0604020202020204" pitchFamily="34" charset="0"/>
              <a:buChar char="•"/>
            </a:pPr>
            <a:r>
              <a:rPr lang="en-US" altLang="en-US" dirty="0">
                <a:ea typeface="ＭＳ Ｐゴシック" panose="020B0600070205080204" pitchFamily="34" charset="-128"/>
              </a:rPr>
              <a:t>Discussing college costs</a:t>
            </a:r>
          </a:p>
          <a:p>
            <a:pPr marL="173336" indent="-173336">
              <a:buFont typeface="Arial" panose="020B0604020202020204" pitchFamily="34" charset="0"/>
              <a:buChar char="•"/>
            </a:pPr>
            <a:r>
              <a:rPr lang="en-US" altLang="en-US" dirty="0">
                <a:ea typeface="ＭＳ Ｐゴシック" panose="020B0600070205080204" pitchFamily="34" charset="-128"/>
              </a:rPr>
              <a:t>Defining Financial Aid</a:t>
            </a:r>
          </a:p>
          <a:p>
            <a:pPr marL="173336" indent="-173336">
              <a:buFont typeface="Arial" panose="020B0604020202020204" pitchFamily="34" charset="0"/>
              <a:buChar char="•"/>
            </a:pPr>
            <a:r>
              <a:rPr lang="en-US" altLang="en-US" dirty="0">
                <a:ea typeface="ＭＳ Ｐゴシック" panose="020B0600070205080204" pitchFamily="34" charset="-128"/>
              </a:rPr>
              <a:t>Talking about different types of financial aid applications</a:t>
            </a:r>
          </a:p>
          <a:p>
            <a:pPr marL="173336" indent="-173336">
              <a:buFont typeface="Arial" panose="020B0604020202020204" pitchFamily="34" charset="0"/>
              <a:buChar char="•"/>
            </a:pPr>
            <a:r>
              <a:rPr lang="en-US" altLang="en-US" dirty="0">
                <a:ea typeface="ＭＳ Ｐゴシック" panose="020B0600070205080204" pitchFamily="34" charset="-128"/>
              </a:rPr>
              <a:t>Going over a fall timeline and action items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Lastly, and most importantly, making sure you know where to turn when you need help or have questions. </a:t>
            </a:r>
          </a:p>
          <a:p>
            <a:endParaRPr lang="en-US" altLang="en-US" dirty="0">
              <a:ea typeface="ＭＳ Ｐゴシック" panose="020B0600070205080204" pitchFamily="34" charset="-128"/>
            </a:endParaRPr>
          </a:p>
        </p:txBody>
      </p:sp>
      <p:sp>
        <p:nvSpPr>
          <p:cNvPr id="23556" name="Slide Number Placeholder 3">
            <a:extLst>
              <a:ext uri="{FF2B5EF4-FFF2-40B4-BE49-F238E27FC236}">
                <a16:creationId xmlns:a16="http://schemas.microsoft.com/office/drawing/2014/main" id="{010CA1D7-7F7A-2548-B53A-C0675944E798}"/>
              </a:ext>
            </a:extLst>
          </p:cNvPr>
          <p:cNvSpPr>
            <a:spLocks noGrp="1"/>
          </p:cNvSpPr>
          <p:nvPr>
            <p:ph type="sldNum" sz="quarter" idx="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FA0FF3F-0C75-1A4B-8DD7-18ADEC329717}" type="slidenum">
              <a:rPr lang="en-US" altLang="en-US" sz="1200"/>
              <a:pPr/>
              <a:t>2</a:t>
            </a:fld>
            <a:endParaRPr lang="en-US" altLang="en-US" sz="1200" dirty="0"/>
          </a:p>
        </p:txBody>
      </p:sp>
    </p:spTree>
    <p:extLst>
      <p:ext uri="{BB962C8B-B14F-4D97-AF65-F5344CB8AC3E}">
        <p14:creationId xmlns:p14="http://schemas.microsoft.com/office/powerpoint/2010/main" val="3984785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0D3A45B5-E18B-2C4F-A61B-4B8B6292F687}"/>
              </a:ext>
            </a:extLst>
          </p:cNvPr>
          <p:cNvSpPr>
            <a:spLocks noGrp="1" noRot="1" noChangeAspect="1" noTextEdit="1"/>
          </p:cNvSpPr>
          <p:nvPr>
            <p:ph type="sldImg"/>
          </p:nvPr>
        </p:nvSpPr>
        <p:spPr bwMode="auto">
          <a:xfrm>
            <a:off x="2484438" y="696913"/>
            <a:ext cx="404018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2EC63FA0-21F4-6640-B05E-54D3990927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This is what the FAFSA application looks like online.  FAFSA opens up on October 1</a:t>
            </a:r>
            <a:r>
              <a:rPr lang="en-US" altLang="en-US" baseline="30000" dirty="0">
                <a:ea typeface="ＭＳ Ｐゴシック" panose="020B0600070205080204" pitchFamily="34" charset="-128"/>
              </a:rPr>
              <a:t>st</a:t>
            </a:r>
            <a:r>
              <a:rPr lang="en-US" altLang="en-US" dirty="0">
                <a:ea typeface="ＭＳ Ｐゴシック" panose="020B0600070205080204" pitchFamily="34" charset="-128"/>
              </a:rPr>
              <a:t> each year for the next school year. This means that on October 1, 2019, you can complete the FAFSA for the 2020-21 school year.</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 first time you fill in a FAFSA for a given year, you’ll click on the “Start Here” button, located under the “New to FAFSA.GOV” heading.</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And, yes, you complete a FAFSA every year. FAFSAs are year specific. I recommend that college seniors complete a FAFSA just in case they end up having to take an unexpected class or two before they can graduate. So you’ll be completing a FAFSA for at least five years.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If you scroll down from here, you’ll find a link under “FAFSA: Apply for College” that says “The FSA ID”.</a:t>
            </a:r>
          </a:p>
        </p:txBody>
      </p:sp>
      <p:sp>
        <p:nvSpPr>
          <p:cNvPr id="61444" name="Slide Number Placeholder 3">
            <a:extLst>
              <a:ext uri="{FF2B5EF4-FFF2-40B4-BE49-F238E27FC236}">
                <a16:creationId xmlns:a16="http://schemas.microsoft.com/office/drawing/2014/main" id="{36B69D2F-FE0E-A247-997F-D65B82B49169}"/>
              </a:ext>
            </a:extLst>
          </p:cNvPr>
          <p:cNvSpPr>
            <a:spLocks noGrp="1"/>
          </p:cNvSpPr>
          <p:nvPr>
            <p:ph type="sldNum" sz="quarter" idx="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8F7D34D-E45C-C547-AD6D-2636F0F515AC}" type="slidenum">
              <a:rPr lang="en-US" altLang="en-US" sz="1200"/>
              <a:pPr/>
              <a:t>20</a:t>
            </a:fld>
            <a:endParaRPr lang="en-US" altLang="en-US" sz="1200" dirty="0"/>
          </a:p>
        </p:txBody>
      </p:sp>
      <p:sp>
        <p:nvSpPr>
          <p:cNvPr id="5" name="TextBox 4">
            <a:extLst>
              <a:ext uri="{FF2B5EF4-FFF2-40B4-BE49-F238E27FC236}">
                <a16:creationId xmlns:a16="http://schemas.microsoft.com/office/drawing/2014/main" id="{AE5528E6-99E0-0B40-8C40-6CED13F431F2}"/>
              </a:ext>
            </a:extLst>
          </p:cNvPr>
          <p:cNvSpPr txBox="1"/>
          <p:nvPr/>
        </p:nvSpPr>
        <p:spPr>
          <a:xfrm>
            <a:off x="280676" y="7285784"/>
            <a:ext cx="1949246" cy="938719"/>
          </a:xfrm>
          <a:prstGeom prst="rect">
            <a:avLst/>
          </a:prstGeom>
          <a:noFill/>
        </p:spPr>
        <p:txBody>
          <a:bodyPr wrap="square" lIns="92446" tIns="46223" rIns="92446" bIns="46223" rtlCol="0">
            <a:spAutoFit/>
          </a:bodyPr>
          <a:lstStyle/>
          <a:p>
            <a:pPr algn="ctr"/>
            <a:r>
              <a:rPr lang="en-US" sz="1800" dirty="0">
                <a:latin typeface="Trebuchet MS" panose="020B0703020202090204" pitchFamily="34" charset="0"/>
              </a:rPr>
              <a:t>Opportunities Guide </a:t>
            </a:r>
          </a:p>
          <a:p>
            <a:pPr algn="ctr"/>
            <a:r>
              <a:rPr lang="en-US" sz="1800" dirty="0">
                <a:latin typeface="Trebuchet MS" panose="020B0703020202090204" pitchFamily="34" charset="0"/>
              </a:rPr>
              <a:t>Page 14 </a:t>
            </a:r>
          </a:p>
        </p:txBody>
      </p:sp>
    </p:spTree>
    <p:extLst>
      <p:ext uri="{BB962C8B-B14F-4D97-AF65-F5344CB8AC3E}">
        <p14:creationId xmlns:p14="http://schemas.microsoft.com/office/powerpoint/2010/main" val="1209237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234CF0E2-8BC9-6C45-BD83-015B0A7D68FA}"/>
              </a:ext>
            </a:extLst>
          </p:cNvPr>
          <p:cNvSpPr>
            <a:spLocks noGrp="1" noRot="1" noChangeAspect="1" noTextEdit="1"/>
          </p:cNvSpPr>
          <p:nvPr>
            <p:ph type="sldImg"/>
          </p:nvPr>
        </p:nvSpPr>
        <p:spPr bwMode="auto">
          <a:xfrm>
            <a:off x="2484438" y="696913"/>
            <a:ext cx="404018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0B25C531-1266-6A4A-A00C-798FE151E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This link leads you to the Federal Student Aid Identification website. An FSA ID is a user name and password that allows students and parents to sign the FAFSA electronically, and will also be used to apply for Federal Student Loans.</a:t>
            </a:r>
          </a:p>
          <a:p>
            <a:endParaRPr lang="en-US" altLang="en-US" dirty="0">
              <a:ea typeface="ＭＳ Ｐゴシック" panose="020B0600070205080204" pitchFamily="34" charset="-128"/>
            </a:endParaRPr>
          </a:p>
          <a:p>
            <a:pPr defTabSz="462229">
              <a:defRPr/>
            </a:pPr>
            <a:r>
              <a:rPr lang="en-US" altLang="en-US" dirty="0">
                <a:ea typeface="ＭＳ Ｐゴシック" panose="020B0600070205080204" pitchFamily="34" charset="-128"/>
              </a:rPr>
              <a:t>Both the student and at least one parent must have an FSA ID. YOU WILL NEED AT LEAST TWO DISTINCT EMAILS IN ORDER TO OBTAIN TWO FSA IDs!</a:t>
            </a:r>
          </a:p>
          <a:p>
            <a:pPr defTabSz="462229">
              <a:defRPr/>
            </a:pPr>
            <a:endParaRPr lang="en-US" altLang="en-US" dirty="0">
              <a:ea typeface="ＭＳ Ｐゴシック" panose="020B0600070205080204" pitchFamily="34" charset="-128"/>
            </a:endParaRPr>
          </a:p>
          <a:p>
            <a:pPr defTabSz="462229">
              <a:defRPr/>
            </a:pPr>
            <a:r>
              <a:rPr lang="en-US" altLang="en-US" dirty="0">
                <a:ea typeface="ＭＳ Ｐゴシック" panose="020B0600070205080204" pitchFamily="34" charset="-128"/>
              </a:rPr>
              <a:t>If you want to get a head start on completing your FAFSA, you can go home TONIGHT and apply for an FSA ID.</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Preparing for FSA ID handout. One page front and back.</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63492" name="Slide Number Placeholder 3">
            <a:extLst>
              <a:ext uri="{FF2B5EF4-FFF2-40B4-BE49-F238E27FC236}">
                <a16:creationId xmlns:a16="http://schemas.microsoft.com/office/drawing/2014/main" id="{D6290E10-F52A-5D48-97A8-3375E39F0162}"/>
              </a:ext>
            </a:extLst>
          </p:cNvPr>
          <p:cNvSpPr>
            <a:spLocks noGrp="1"/>
          </p:cNvSpPr>
          <p:nvPr>
            <p:ph type="sldNum" sz="quarter" idx="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158DDF2-FB59-EB47-B2BC-1E655CAD8E62}" type="slidenum">
              <a:rPr lang="en-US" altLang="en-US" sz="1200"/>
              <a:pPr/>
              <a:t>21</a:t>
            </a:fld>
            <a:endParaRPr lang="en-US" altLang="en-US" sz="1200" dirty="0"/>
          </a:p>
        </p:txBody>
      </p:sp>
      <p:sp>
        <p:nvSpPr>
          <p:cNvPr id="5" name="TextBox 4">
            <a:extLst>
              <a:ext uri="{FF2B5EF4-FFF2-40B4-BE49-F238E27FC236}">
                <a16:creationId xmlns:a16="http://schemas.microsoft.com/office/drawing/2014/main" id="{6FE51A01-31E4-934A-A5FA-0DA262932958}"/>
              </a:ext>
            </a:extLst>
          </p:cNvPr>
          <p:cNvSpPr txBox="1"/>
          <p:nvPr/>
        </p:nvSpPr>
        <p:spPr>
          <a:xfrm>
            <a:off x="281426" y="6947991"/>
            <a:ext cx="1949246" cy="2221634"/>
          </a:xfrm>
          <a:prstGeom prst="rect">
            <a:avLst/>
          </a:prstGeom>
          <a:noFill/>
        </p:spPr>
        <p:txBody>
          <a:bodyPr wrap="square" lIns="92446" tIns="46223" rIns="92446" bIns="46223" rtlCol="0">
            <a:spAutoFit/>
          </a:bodyPr>
          <a:lstStyle/>
          <a:p>
            <a:pPr algn="ctr"/>
            <a:r>
              <a:rPr lang="en-US" sz="1800" dirty="0">
                <a:latin typeface="Trebuchet MS" panose="020B0703020202090204" pitchFamily="34" charset="0"/>
              </a:rPr>
              <a:t>Opportunities Guide </a:t>
            </a:r>
          </a:p>
          <a:p>
            <a:pPr algn="ctr"/>
            <a:r>
              <a:rPr lang="en-US" sz="1800" dirty="0">
                <a:latin typeface="Trebuchet MS" panose="020B0703020202090204" pitchFamily="34" charset="0"/>
              </a:rPr>
              <a:t>Page 16</a:t>
            </a:r>
          </a:p>
          <a:p>
            <a:pPr algn="ctr"/>
            <a:endParaRPr lang="en-US" sz="1800" dirty="0">
              <a:latin typeface="Trebuchet MS" panose="020B0703020202090204" pitchFamily="34" charset="0"/>
            </a:endParaRPr>
          </a:p>
          <a:p>
            <a:pPr algn="ctr"/>
            <a:r>
              <a:rPr lang="en-US" sz="1600" dirty="0">
                <a:latin typeface="Trebuchet MS" panose="020B0703020202090204" pitchFamily="34" charset="0"/>
              </a:rPr>
              <a:t>Preparing to File Your FAFSA Electronically Resource Guide</a:t>
            </a:r>
          </a:p>
        </p:txBody>
      </p:sp>
      <p:sp>
        <p:nvSpPr>
          <p:cNvPr id="2" name="TextBox 1">
            <a:extLst>
              <a:ext uri="{FF2B5EF4-FFF2-40B4-BE49-F238E27FC236}">
                <a16:creationId xmlns:a16="http://schemas.microsoft.com/office/drawing/2014/main" id="{0B9B0167-1293-9A40-9BB7-FB6957558A30}"/>
              </a:ext>
            </a:extLst>
          </p:cNvPr>
          <p:cNvSpPr txBox="1"/>
          <p:nvPr/>
        </p:nvSpPr>
        <p:spPr>
          <a:xfrm>
            <a:off x="373432" y="3642891"/>
            <a:ext cx="1857240" cy="1971309"/>
          </a:xfrm>
          <a:prstGeom prst="rect">
            <a:avLst/>
          </a:prstGeom>
          <a:noFill/>
        </p:spPr>
        <p:txBody>
          <a:bodyPr wrap="square" lIns="92446" tIns="46223" rIns="92446" bIns="46223" rtlCol="0">
            <a:spAutoFit/>
          </a:bodyPr>
          <a:lstStyle/>
          <a:p>
            <a:r>
              <a:rPr lang="en-US" sz="2000" dirty="0">
                <a:latin typeface="Trebuchet MS" panose="020B0703020202090204" pitchFamily="34" charset="0"/>
              </a:rPr>
              <a:t>Not everyone can create an FSA ID, but everyone who </a:t>
            </a:r>
            <a:r>
              <a:rPr lang="en-US" sz="2000" b="1" i="1" dirty="0">
                <a:latin typeface="Trebuchet MS" panose="020B0703020202090204" pitchFamily="34" charset="0"/>
              </a:rPr>
              <a:t>can</a:t>
            </a:r>
            <a:r>
              <a:rPr lang="en-US" sz="2000" dirty="0">
                <a:latin typeface="Trebuchet MS" panose="020B0703020202090204" pitchFamily="34" charset="0"/>
              </a:rPr>
              <a:t> create one </a:t>
            </a:r>
            <a:r>
              <a:rPr lang="en-US" sz="2000" b="1" i="1" dirty="0">
                <a:latin typeface="Trebuchet MS" panose="020B0703020202090204" pitchFamily="34" charset="0"/>
              </a:rPr>
              <a:t>should</a:t>
            </a:r>
            <a:r>
              <a:rPr lang="en-US" sz="2000" dirty="0">
                <a:latin typeface="Trebuchet MS" panose="020B0703020202090204" pitchFamily="34" charset="0"/>
              </a:rPr>
              <a:t>.</a:t>
            </a:r>
          </a:p>
        </p:txBody>
      </p:sp>
    </p:spTree>
    <p:extLst>
      <p:ext uri="{BB962C8B-B14F-4D97-AF65-F5344CB8AC3E}">
        <p14:creationId xmlns:p14="http://schemas.microsoft.com/office/powerpoint/2010/main" val="722551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7FB0B8B4-04AD-5E43-A623-125A3A1DC53C}"/>
              </a:ext>
            </a:extLst>
          </p:cNvPr>
          <p:cNvSpPr>
            <a:spLocks noGrp="1" noRot="1" noChangeAspect="1" noTextEdit="1"/>
          </p:cNvSpPr>
          <p:nvPr>
            <p:ph type="sldImg"/>
          </p:nvPr>
        </p:nvSpPr>
        <p:spPr bwMode="auto">
          <a:xfrm>
            <a:off x="2484438" y="696913"/>
            <a:ext cx="404018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B0C7630A-83FE-214A-A744-5551A7D601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If you have already completed your 2018 Federal Income Tax Return, you will be able to use your FSA ID to pull that data into your FAFSA application. Both students and parents can use the IRS Data match.</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Colleges and Universities prefer that you use the IRS Data Match rather than key in information from your federal tax returns by hand.</a:t>
            </a:r>
          </a:p>
        </p:txBody>
      </p:sp>
      <p:sp>
        <p:nvSpPr>
          <p:cNvPr id="65540" name="Slide Number Placeholder 3">
            <a:extLst>
              <a:ext uri="{FF2B5EF4-FFF2-40B4-BE49-F238E27FC236}">
                <a16:creationId xmlns:a16="http://schemas.microsoft.com/office/drawing/2014/main" id="{C71E04D9-AF73-1543-B2B7-CB1D537A9D27}"/>
              </a:ext>
            </a:extLst>
          </p:cNvPr>
          <p:cNvSpPr>
            <a:spLocks noGrp="1"/>
          </p:cNvSpPr>
          <p:nvPr>
            <p:ph type="sldNum" sz="quarter" idx="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B11C344-10DB-B543-AC98-5B31CA9179CB}" type="slidenum">
              <a:rPr lang="en-US" altLang="en-US" sz="1200"/>
              <a:pPr/>
              <a:t>22</a:t>
            </a:fld>
            <a:endParaRPr lang="en-US" altLang="en-US" sz="1200" dirty="0"/>
          </a:p>
        </p:txBody>
      </p:sp>
      <p:sp>
        <p:nvSpPr>
          <p:cNvPr id="5" name="TextBox 4">
            <a:extLst>
              <a:ext uri="{FF2B5EF4-FFF2-40B4-BE49-F238E27FC236}">
                <a16:creationId xmlns:a16="http://schemas.microsoft.com/office/drawing/2014/main" id="{41494478-2C82-1345-B77C-2690EA20C57D}"/>
              </a:ext>
            </a:extLst>
          </p:cNvPr>
          <p:cNvSpPr txBox="1"/>
          <p:nvPr/>
        </p:nvSpPr>
        <p:spPr>
          <a:xfrm>
            <a:off x="281426" y="6947991"/>
            <a:ext cx="1949246" cy="1877437"/>
          </a:xfrm>
          <a:prstGeom prst="rect">
            <a:avLst/>
          </a:prstGeom>
          <a:noFill/>
        </p:spPr>
        <p:txBody>
          <a:bodyPr wrap="square" lIns="92446" tIns="46223" rIns="92446" bIns="46223" rtlCol="0">
            <a:spAutoFit/>
          </a:bodyPr>
          <a:lstStyle/>
          <a:p>
            <a:pPr algn="ctr"/>
            <a:r>
              <a:rPr lang="en-US" sz="1800" dirty="0">
                <a:latin typeface="Trebuchet MS" panose="020B0703020202090204" pitchFamily="34" charset="0"/>
              </a:rPr>
              <a:t>Opportunities Guide </a:t>
            </a:r>
          </a:p>
          <a:p>
            <a:pPr algn="ctr"/>
            <a:r>
              <a:rPr lang="en-US" sz="1800" dirty="0">
                <a:latin typeface="Trebuchet MS" panose="020B0703020202090204" pitchFamily="34" charset="0"/>
              </a:rPr>
              <a:t>Page 14 </a:t>
            </a:r>
          </a:p>
          <a:p>
            <a:pPr algn="ctr"/>
            <a:endParaRPr lang="en-US" sz="1800" dirty="0">
              <a:latin typeface="Trebuchet MS" panose="020B0703020202090204" pitchFamily="34" charset="0"/>
            </a:endParaRPr>
          </a:p>
          <a:p>
            <a:pPr algn="ctr"/>
            <a:r>
              <a:rPr lang="en-US" sz="1400" dirty="0">
                <a:latin typeface="Trebuchet MS" panose="020B0703020202090204" pitchFamily="34" charset="0"/>
              </a:rPr>
              <a:t>(very brief mention, but does not use DRT language)</a:t>
            </a:r>
          </a:p>
        </p:txBody>
      </p:sp>
      <p:sp>
        <p:nvSpPr>
          <p:cNvPr id="2" name="TextBox 1">
            <a:extLst>
              <a:ext uri="{FF2B5EF4-FFF2-40B4-BE49-F238E27FC236}">
                <a16:creationId xmlns:a16="http://schemas.microsoft.com/office/drawing/2014/main" id="{2280EF97-939D-0A43-A687-C8CFF4774F37}"/>
              </a:ext>
            </a:extLst>
          </p:cNvPr>
          <p:cNvSpPr txBox="1"/>
          <p:nvPr/>
        </p:nvSpPr>
        <p:spPr>
          <a:xfrm>
            <a:off x="362763" y="3642891"/>
            <a:ext cx="1771134" cy="1971309"/>
          </a:xfrm>
          <a:prstGeom prst="rect">
            <a:avLst/>
          </a:prstGeom>
          <a:noFill/>
        </p:spPr>
        <p:txBody>
          <a:bodyPr wrap="square" lIns="92446" tIns="46223" rIns="92446" bIns="46223" rtlCol="0">
            <a:spAutoFit/>
          </a:bodyPr>
          <a:lstStyle/>
          <a:p>
            <a:r>
              <a:rPr lang="en-US" sz="2000" dirty="0">
                <a:latin typeface="Trebuchet MS" panose="020B0703020202090204" pitchFamily="34" charset="0"/>
              </a:rPr>
              <a:t>It’s a best practice to use the DRT. If you </a:t>
            </a:r>
            <a:r>
              <a:rPr lang="en-US" sz="2000" b="1" i="1" dirty="0">
                <a:latin typeface="Trebuchet MS" panose="020B0703020202090204" pitchFamily="34" charset="0"/>
              </a:rPr>
              <a:t>can</a:t>
            </a:r>
            <a:r>
              <a:rPr lang="en-US" sz="2000" dirty="0">
                <a:latin typeface="Trebuchet MS" panose="020B0703020202090204" pitchFamily="34" charset="0"/>
              </a:rPr>
              <a:t> use it, </a:t>
            </a:r>
            <a:r>
              <a:rPr lang="en-US" sz="2000" b="1" i="1" dirty="0">
                <a:latin typeface="Trebuchet MS" panose="020B0703020202090204" pitchFamily="34" charset="0"/>
              </a:rPr>
              <a:t>please</a:t>
            </a:r>
            <a:r>
              <a:rPr lang="en-US" sz="2000" dirty="0">
                <a:latin typeface="Trebuchet MS" panose="020B0703020202090204" pitchFamily="34" charset="0"/>
              </a:rPr>
              <a:t> use it!</a:t>
            </a:r>
          </a:p>
        </p:txBody>
      </p:sp>
    </p:spTree>
    <p:extLst>
      <p:ext uri="{BB962C8B-B14F-4D97-AF65-F5344CB8AC3E}">
        <p14:creationId xmlns:p14="http://schemas.microsoft.com/office/powerpoint/2010/main" val="2157898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E8191A83-C074-5942-B961-D6728383A804}"/>
              </a:ext>
            </a:extLst>
          </p:cNvPr>
          <p:cNvSpPr>
            <a:spLocks noGrp="1" noRot="1" noChangeAspect="1" noTextEdit="1"/>
          </p:cNvSpPr>
          <p:nvPr>
            <p:ph type="sldImg"/>
          </p:nvPr>
        </p:nvSpPr>
        <p:spPr bwMode="auto">
          <a:xfrm>
            <a:off x="2484438" y="696913"/>
            <a:ext cx="404018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F9FE0B6C-637A-424D-B523-29E1293D19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dirty="0">
                <a:ea typeface="ＭＳ Ｐゴシック" panose="020B0600070205080204" pitchFamily="34" charset="-128"/>
              </a:rPr>
              <a:t>Students who are citizens complete the FAFSA, regardless of their parent’s citizenship status.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Students who have DACA status, who are Dreamers, who are undocumented, or who have overstayed a VISA, are not able to file the FAFSA or receive federal financial aid. The state of Oregon supports all Oregonians who wish to complete education after high school, so we have developed a special application for students who cannot complete the FAFSA.</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This application is called the Oregon Student Aid Application, or ORSAA. It replaces the FAFSA for Oregonians who can’t complete the FAFSA, and it serves as the application for the Oregon Opportunity Grant for non-FAFSA filers. Just like the FAFSA, the ORSAA opens up on October 1</a:t>
            </a:r>
            <a:r>
              <a:rPr lang="en-US" altLang="en-US" baseline="30000" dirty="0">
                <a:ea typeface="ＭＳ Ｐゴシック" panose="020B0600070205080204" pitchFamily="34" charset="-128"/>
              </a:rPr>
              <a:t>st</a:t>
            </a:r>
            <a:r>
              <a:rPr lang="en-US" altLang="en-US" dirty="0">
                <a:ea typeface="ＭＳ Ｐゴシック" panose="020B0600070205080204" pitchFamily="34" charset="-128"/>
              </a:rPr>
              <a:t>.</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It doesn’t look quite as flashy as the FAFSA page, but it asks all of the same questions as the FAFSA. The information is processed and held by Oregon’s Office of Student Access and Completion (OSAC) and is not shared with the federal government.</a:t>
            </a:r>
          </a:p>
        </p:txBody>
      </p:sp>
      <p:sp>
        <p:nvSpPr>
          <p:cNvPr id="67588" name="Slide Number Placeholder 3">
            <a:extLst>
              <a:ext uri="{FF2B5EF4-FFF2-40B4-BE49-F238E27FC236}">
                <a16:creationId xmlns:a16="http://schemas.microsoft.com/office/drawing/2014/main" id="{23D73D99-4FE4-8E43-965A-84B0EE100FF9}"/>
              </a:ext>
            </a:extLst>
          </p:cNvPr>
          <p:cNvSpPr>
            <a:spLocks noGrp="1"/>
          </p:cNvSpPr>
          <p:nvPr>
            <p:ph type="sldNum" sz="quarter" idx="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2DB1B9E-696B-BD47-BA62-3CB22C01FE9F}" type="slidenum">
              <a:rPr lang="en-US" altLang="en-US" sz="1200"/>
              <a:pPr/>
              <a:t>23</a:t>
            </a:fld>
            <a:endParaRPr lang="en-US" altLang="en-US" sz="1200" dirty="0"/>
          </a:p>
        </p:txBody>
      </p:sp>
      <p:sp>
        <p:nvSpPr>
          <p:cNvPr id="6" name="TextBox 5">
            <a:extLst>
              <a:ext uri="{FF2B5EF4-FFF2-40B4-BE49-F238E27FC236}">
                <a16:creationId xmlns:a16="http://schemas.microsoft.com/office/drawing/2014/main" id="{F1202069-4CF4-1142-9785-9BDFF0E7114F}"/>
              </a:ext>
            </a:extLst>
          </p:cNvPr>
          <p:cNvSpPr txBox="1"/>
          <p:nvPr/>
        </p:nvSpPr>
        <p:spPr>
          <a:xfrm>
            <a:off x="281426" y="6947991"/>
            <a:ext cx="1949246" cy="1220334"/>
          </a:xfrm>
          <a:prstGeom prst="rect">
            <a:avLst/>
          </a:prstGeom>
          <a:noFill/>
        </p:spPr>
        <p:txBody>
          <a:bodyPr wrap="square" lIns="92446" tIns="46223" rIns="92446" bIns="46223" rtlCol="0">
            <a:spAutoFit/>
          </a:bodyPr>
          <a:lstStyle/>
          <a:p>
            <a:pPr algn="ctr"/>
            <a:r>
              <a:rPr lang="en-US" sz="1800" dirty="0">
                <a:latin typeface="Trebuchet MS" panose="020B0703020202090204" pitchFamily="34" charset="0"/>
              </a:rPr>
              <a:t>Opportunities Guide </a:t>
            </a:r>
          </a:p>
          <a:p>
            <a:pPr algn="ctr"/>
            <a:r>
              <a:rPr lang="en-US" sz="1800" dirty="0">
                <a:latin typeface="Trebuchet MS" panose="020B0703020202090204" pitchFamily="34" charset="0"/>
              </a:rPr>
              <a:t>Page 31</a:t>
            </a:r>
          </a:p>
          <a:p>
            <a:pPr algn="ctr"/>
            <a:endParaRPr lang="en-US" sz="1800" dirty="0">
              <a:latin typeface="Trebuchet MS" panose="020B0703020202090204" pitchFamily="34" charset="0"/>
            </a:endParaRPr>
          </a:p>
        </p:txBody>
      </p:sp>
    </p:spTree>
    <p:extLst>
      <p:ext uri="{BB962C8B-B14F-4D97-AF65-F5344CB8AC3E}">
        <p14:creationId xmlns:p14="http://schemas.microsoft.com/office/powerpoint/2010/main" val="3670495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9D6DAD78-93FF-6E4B-B4DB-D67365660BDA}"/>
              </a:ext>
            </a:extLst>
          </p:cNvPr>
          <p:cNvSpPr>
            <a:spLocks noGrp="1" noRot="1" noChangeAspect="1" noTextEdit="1"/>
          </p:cNvSpPr>
          <p:nvPr>
            <p:ph type="sldImg"/>
          </p:nvPr>
        </p:nvSpPr>
        <p:spPr bwMode="auto">
          <a:xfrm>
            <a:off x="2484438" y="696913"/>
            <a:ext cx="404018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F09C8E7C-6128-2D45-800B-0C9CDE1BCD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Oregon students will use the OSAC Student Portal to apply for the OSAC Common Scholarship Application and the Oregon Promise Grant.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Foster youth use the portal to apply for the Chaffee Grant, while students who are themselves parents use the portal to apply for a Child Care Grant.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OSAC makes every effort to coordinate with the FAFSA/ORSAA application opening date with regards to the Oregon Promise Grant, and opens up the Common Scholarship Application (which is used by almost 600 Oregon-specific scholarships) as soon as possible afterwards.</a:t>
            </a:r>
          </a:p>
          <a:p>
            <a:endParaRPr lang="en-US" altLang="en-US" dirty="0">
              <a:ea typeface="ＭＳ Ｐゴシック" panose="020B0600070205080204" pitchFamily="34" charset="-128"/>
            </a:endParaRPr>
          </a:p>
        </p:txBody>
      </p:sp>
      <p:sp>
        <p:nvSpPr>
          <p:cNvPr id="78852" name="Slide Number Placeholder 3">
            <a:extLst>
              <a:ext uri="{FF2B5EF4-FFF2-40B4-BE49-F238E27FC236}">
                <a16:creationId xmlns:a16="http://schemas.microsoft.com/office/drawing/2014/main" id="{D961EF2F-950F-3645-B568-64544357F8A8}"/>
              </a:ext>
            </a:extLst>
          </p:cNvPr>
          <p:cNvSpPr>
            <a:spLocks noGrp="1"/>
          </p:cNvSpPr>
          <p:nvPr>
            <p:ph type="sldNum" sz="quarter" idx="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8C926A6-8DA3-DF48-9543-A19F07C01A97}" type="slidenum">
              <a:rPr lang="en-US" altLang="en-US" sz="1200"/>
              <a:pPr/>
              <a:t>24</a:t>
            </a:fld>
            <a:endParaRPr lang="en-US" altLang="en-US" sz="1200" dirty="0"/>
          </a:p>
        </p:txBody>
      </p:sp>
      <p:sp>
        <p:nvSpPr>
          <p:cNvPr id="6" name="TextBox 5">
            <a:extLst>
              <a:ext uri="{FF2B5EF4-FFF2-40B4-BE49-F238E27FC236}">
                <a16:creationId xmlns:a16="http://schemas.microsoft.com/office/drawing/2014/main" id="{30BB650D-6433-E141-A24A-BFBB3FC3DB89}"/>
              </a:ext>
            </a:extLst>
          </p:cNvPr>
          <p:cNvSpPr txBox="1"/>
          <p:nvPr/>
        </p:nvSpPr>
        <p:spPr>
          <a:xfrm>
            <a:off x="281426" y="6947991"/>
            <a:ext cx="1949246" cy="1220334"/>
          </a:xfrm>
          <a:prstGeom prst="rect">
            <a:avLst/>
          </a:prstGeom>
          <a:noFill/>
        </p:spPr>
        <p:txBody>
          <a:bodyPr wrap="square" lIns="92446" tIns="46223" rIns="92446" bIns="46223" rtlCol="0">
            <a:spAutoFit/>
          </a:bodyPr>
          <a:lstStyle/>
          <a:p>
            <a:pPr algn="ctr"/>
            <a:r>
              <a:rPr lang="en-US" sz="1800" dirty="0">
                <a:latin typeface="Trebuchet MS" panose="020B0703020202090204" pitchFamily="34" charset="0"/>
              </a:rPr>
              <a:t>Opportunities Guide </a:t>
            </a:r>
          </a:p>
          <a:p>
            <a:pPr algn="ctr"/>
            <a:r>
              <a:rPr lang="en-US" sz="1800" dirty="0">
                <a:latin typeface="Trebuchet MS" panose="020B0703020202090204" pitchFamily="34" charset="0"/>
              </a:rPr>
              <a:t>Page 31 - 34</a:t>
            </a:r>
          </a:p>
          <a:p>
            <a:pPr algn="ctr"/>
            <a:endParaRPr lang="en-US" sz="1800" dirty="0">
              <a:latin typeface="Trebuchet MS" panose="020B0703020202090204" pitchFamily="34" charset="0"/>
            </a:endParaRPr>
          </a:p>
        </p:txBody>
      </p:sp>
    </p:spTree>
    <p:extLst>
      <p:ext uri="{BB962C8B-B14F-4D97-AF65-F5344CB8AC3E}">
        <p14:creationId xmlns:p14="http://schemas.microsoft.com/office/powerpoint/2010/main" val="1807612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84438" y="696913"/>
            <a:ext cx="4040187" cy="2273300"/>
          </a:xfrm>
        </p:spPr>
      </p:sp>
      <p:sp>
        <p:nvSpPr>
          <p:cNvPr id="3" name="Notes Placeholder 2"/>
          <p:cNvSpPr>
            <a:spLocks noGrp="1"/>
          </p:cNvSpPr>
          <p:nvPr>
            <p:ph type="body" idx="1"/>
          </p:nvPr>
        </p:nvSpPr>
        <p:spPr/>
        <p:txBody>
          <a:bodyPr/>
          <a:lstStyle/>
          <a:p>
            <a:r>
              <a:rPr lang="en-US" dirty="0"/>
              <a:t>The FAFSA and the ORSAA ask the same questions.</a:t>
            </a:r>
          </a:p>
          <a:p>
            <a:endParaRPr lang="en-US" dirty="0"/>
          </a:p>
          <a:p>
            <a:r>
              <a:rPr lang="en-US" dirty="0"/>
              <a:t>It’s important to note that this is the STUDENT’S application, not the PARENT’S application. The majority of questions are about the student; their demographics, their high school name, where they plan to attend college, their 2018 income and their assets. There are questions about parents, but those questions are limited to brief demographic information and their 2018 income and assets.</a:t>
            </a:r>
          </a:p>
          <a:p>
            <a:endParaRPr lang="en-US" dirty="0"/>
          </a:p>
          <a:p>
            <a:r>
              <a:rPr lang="en-US" dirty="0"/>
              <a:t>Parents and students will both need to sign whichever form they are completing.</a:t>
            </a:r>
          </a:p>
        </p:txBody>
      </p:sp>
      <p:sp>
        <p:nvSpPr>
          <p:cNvPr id="4" name="Slide Number Placeholder 3"/>
          <p:cNvSpPr>
            <a:spLocks noGrp="1"/>
          </p:cNvSpPr>
          <p:nvPr>
            <p:ph type="sldNum" sz="quarter" idx="10"/>
          </p:nvPr>
        </p:nvSpPr>
        <p:spPr>
          <a:xfrm>
            <a:off x="3898102" y="8829967"/>
            <a:ext cx="2982119" cy="464820"/>
          </a:xfrm>
          <a:prstGeom prst="rect">
            <a:avLst/>
          </a:prstGeom>
        </p:spPr>
        <p:txBody>
          <a:bodyPr lIns="92446" tIns="46223" rIns="92446" bIns="46223"/>
          <a:lstStyle/>
          <a:p>
            <a:fld id="{9B1094FE-D18C-2C41-8ECD-D33EAAE0F01E}" type="slidenum">
              <a:rPr lang="en-US" altLang="x-none" smtClean="0"/>
              <a:pPr/>
              <a:t>25</a:t>
            </a:fld>
            <a:endParaRPr lang="en-US" altLang="x-none" dirty="0"/>
          </a:p>
        </p:txBody>
      </p:sp>
    </p:spTree>
    <p:extLst>
      <p:ext uri="{BB962C8B-B14F-4D97-AF65-F5344CB8AC3E}">
        <p14:creationId xmlns:p14="http://schemas.microsoft.com/office/powerpoint/2010/main" val="1065040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84438" y="696913"/>
            <a:ext cx="4040187" cy="2273300"/>
          </a:xfrm>
        </p:spPr>
      </p:sp>
      <p:sp>
        <p:nvSpPr>
          <p:cNvPr id="3" name="Notes Placeholder 2"/>
          <p:cNvSpPr>
            <a:spLocks noGrp="1"/>
          </p:cNvSpPr>
          <p:nvPr>
            <p:ph type="body" idx="1"/>
          </p:nvPr>
        </p:nvSpPr>
        <p:spPr/>
        <p:txBody>
          <a:bodyPr>
            <a:normAutofit fontScale="77500" lnSpcReduction="20000"/>
          </a:bodyPr>
          <a:lstStyle/>
          <a:p>
            <a:r>
              <a:rPr lang="en-US" dirty="0"/>
              <a:t>This</a:t>
            </a:r>
            <a:r>
              <a:rPr lang="en-US" baseline="0" dirty="0"/>
              <a:t> is an Oregon specific slide. Other states, please use the prior slide. </a:t>
            </a:r>
          </a:p>
          <a:p>
            <a:endParaRPr lang="en-US" dirty="0"/>
          </a:p>
          <a:p>
            <a:r>
              <a:rPr lang="en-US" dirty="0"/>
              <a:t>We often get questions about who is considered a parent for purposes of financial aid. The rules for financial aid are very different than the rules for the IRS or the courts.</a:t>
            </a:r>
          </a:p>
          <a:p>
            <a:endParaRPr lang="en-US" dirty="0"/>
          </a:p>
          <a:p>
            <a:r>
              <a:rPr lang="en-US" dirty="0"/>
              <a:t>First, are the student’s parents married to each other? If so, the student has two financial aid parents, and reports information about both parents on the FAFSA or ORSAA.</a:t>
            </a:r>
          </a:p>
          <a:p>
            <a:endParaRPr lang="en-US" dirty="0"/>
          </a:p>
          <a:p>
            <a:r>
              <a:rPr lang="en-US" dirty="0"/>
              <a:t>If the student’s parents aren’t married, do they live together? If so, the student has two financial aid parents, and reports information about both parents on the FAFSA or ORSAA.</a:t>
            </a:r>
          </a:p>
          <a:p>
            <a:endParaRPr lang="en-US" dirty="0"/>
          </a:p>
          <a:p>
            <a:r>
              <a:rPr lang="en-US" dirty="0"/>
              <a:t>If the student’s parents aren’t married and don’t live together, which parent did the student live with THE MOST in the 12 months prior to filing the FAFSA or ORSAA? PLEASE NOTE: This question does not ask who claimed the student on their federal income tax returns. It does not ask how has primary custody of the student. It also does not ask if there is a provision to pay for the student’s college expenses in a court document, such as a divorce decree.. This parent is considered THIS</a:t>
            </a:r>
            <a:r>
              <a:rPr lang="en-US" b="1" dirty="0"/>
              <a:t> QUESTION ONLY ASKS WHICH STUDENT THE PARENT LIVED WITH THE MOST IN THE PAST TWELVE MONTHS</a:t>
            </a:r>
            <a:r>
              <a:rPr lang="en-US" dirty="0"/>
              <a:t> to be the student’s financial aid parent. </a:t>
            </a:r>
          </a:p>
          <a:p>
            <a:endParaRPr lang="en-US" dirty="0"/>
          </a:p>
          <a:p>
            <a:r>
              <a:rPr lang="en-US" dirty="0"/>
              <a:t>Is the student’s financial aid parent currently married or remarried? If not, the student has one financial aid parent, and reports information about only that parent on the FAFSA or ORSAA.</a:t>
            </a:r>
          </a:p>
          <a:p>
            <a:endParaRPr lang="en-US" dirty="0"/>
          </a:p>
          <a:p>
            <a:r>
              <a:rPr lang="en-US" dirty="0"/>
              <a:t>If the financial aid parent is currently married or remarried, the student will report information about their financial aid parent AND THEIR PARENT’S CURRENT SPOUSE on the financial aid form. The non-financial aid parent is NOT included on the FAFSA or ORSAA.</a:t>
            </a:r>
          </a:p>
          <a:p>
            <a:endParaRPr lang="en-US" dirty="0"/>
          </a:p>
          <a:p>
            <a:r>
              <a:rPr lang="en-US" dirty="0"/>
              <a:t>If this sounds completely confusing, it is. And this is a great time to take advantage of our financial aid experts who are ready to chat with you and answer personal questions.</a:t>
            </a:r>
          </a:p>
          <a:p>
            <a:endParaRPr lang="en-US" dirty="0"/>
          </a:p>
        </p:txBody>
      </p:sp>
      <p:sp>
        <p:nvSpPr>
          <p:cNvPr id="4" name="Slide Number Placeholder 3"/>
          <p:cNvSpPr>
            <a:spLocks noGrp="1"/>
          </p:cNvSpPr>
          <p:nvPr>
            <p:ph type="sldNum" sz="quarter" idx="10"/>
          </p:nvPr>
        </p:nvSpPr>
        <p:spPr>
          <a:xfrm>
            <a:off x="3898102" y="8829967"/>
            <a:ext cx="2982119" cy="464820"/>
          </a:xfrm>
          <a:prstGeom prst="rect">
            <a:avLst/>
          </a:prstGeom>
        </p:spPr>
        <p:txBody>
          <a:bodyPr lIns="92446" tIns="46223" rIns="92446" bIns="46223"/>
          <a:lstStyle/>
          <a:p>
            <a:fld id="{9B1094FE-D18C-2C41-8ECD-D33EAAE0F01E}" type="slidenum">
              <a:rPr lang="en-US" altLang="x-none" smtClean="0"/>
              <a:pPr/>
              <a:t>26</a:t>
            </a:fld>
            <a:endParaRPr lang="en-US" altLang="x-none" dirty="0"/>
          </a:p>
        </p:txBody>
      </p:sp>
      <p:sp>
        <p:nvSpPr>
          <p:cNvPr id="6" name="TextBox 5">
            <a:extLst>
              <a:ext uri="{FF2B5EF4-FFF2-40B4-BE49-F238E27FC236}">
                <a16:creationId xmlns:a16="http://schemas.microsoft.com/office/drawing/2014/main" id="{D4849D9F-78C8-354D-8A04-27473C63E903}"/>
              </a:ext>
            </a:extLst>
          </p:cNvPr>
          <p:cNvSpPr txBox="1"/>
          <p:nvPr/>
        </p:nvSpPr>
        <p:spPr>
          <a:xfrm>
            <a:off x="281426" y="6947991"/>
            <a:ext cx="1949246" cy="1220334"/>
          </a:xfrm>
          <a:prstGeom prst="rect">
            <a:avLst/>
          </a:prstGeom>
          <a:noFill/>
        </p:spPr>
        <p:txBody>
          <a:bodyPr wrap="square" lIns="92446" tIns="46223" rIns="92446" bIns="46223" rtlCol="0">
            <a:spAutoFit/>
          </a:bodyPr>
          <a:lstStyle/>
          <a:p>
            <a:pPr algn="ctr"/>
            <a:r>
              <a:rPr lang="en-US" sz="1800" dirty="0">
                <a:latin typeface="Trebuchet MS" panose="020B0703020202090204" pitchFamily="34" charset="0"/>
              </a:rPr>
              <a:t>Opportunities Guide </a:t>
            </a:r>
          </a:p>
          <a:p>
            <a:pPr algn="ctr"/>
            <a:r>
              <a:rPr lang="en-US" sz="1800" dirty="0">
                <a:latin typeface="Trebuchet MS" panose="020B0703020202090204" pitchFamily="34" charset="0"/>
              </a:rPr>
              <a:t>Page 18</a:t>
            </a:r>
          </a:p>
          <a:p>
            <a:pPr algn="ctr"/>
            <a:endParaRPr lang="en-US" sz="1800" dirty="0">
              <a:latin typeface="Trebuchet MS" panose="020B0703020202090204" pitchFamily="34" charset="0"/>
            </a:endParaRPr>
          </a:p>
        </p:txBody>
      </p:sp>
    </p:spTree>
    <p:extLst>
      <p:ext uri="{BB962C8B-B14F-4D97-AF65-F5344CB8AC3E}">
        <p14:creationId xmlns:p14="http://schemas.microsoft.com/office/powerpoint/2010/main" val="477129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84438" y="696913"/>
            <a:ext cx="4040187" cy="2273300"/>
          </a:xfrm>
        </p:spPr>
      </p:sp>
      <p:sp>
        <p:nvSpPr>
          <p:cNvPr id="3" name="Notes Placeholder 2"/>
          <p:cNvSpPr>
            <a:spLocks noGrp="1"/>
          </p:cNvSpPr>
          <p:nvPr>
            <p:ph type="body" idx="1"/>
          </p:nvPr>
        </p:nvSpPr>
        <p:spPr/>
        <p:txBody>
          <a:bodyPr>
            <a:normAutofit/>
          </a:bodyPr>
          <a:lstStyle/>
          <a:p>
            <a:r>
              <a:rPr lang="en-US" dirty="0"/>
              <a:t>We often have non-traditional family situations, and unfortunately, the FAFSA &amp; ORSAA seek to put all students into a very traditional box. Many students in our community are being raised by people other than their “Parent”.</a:t>
            </a:r>
          </a:p>
          <a:p>
            <a:endParaRPr lang="en-US" dirty="0"/>
          </a:p>
          <a:p>
            <a:r>
              <a:rPr lang="en-US" dirty="0"/>
              <a:t>Unless the student was legally adopted prior to their 13</a:t>
            </a:r>
            <a:r>
              <a:rPr lang="en-US" baseline="30000" dirty="0"/>
              <a:t>th</a:t>
            </a:r>
            <a:r>
              <a:rPr lang="en-US" dirty="0"/>
              <a:t> birthday, (and therefore has a new “parent”), the following individuals who may be raising the student will NOT report their information on the FAFSA or ORSAA:</a:t>
            </a:r>
          </a:p>
          <a:p>
            <a:endParaRPr lang="en-US" dirty="0"/>
          </a:p>
          <a:p>
            <a:r>
              <a:rPr lang="en-US" dirty="0"/>
              <a:t>Grandparents</a:t>
            </a:r>
          </a:p>
          <a:p>
            <a:r>
              <a:rPr lang="en-US" dirty="0"/>
              <a:t>Foster Parents</a:t>
            </a:r>
          </a:p>
          <a:p>
            <a:r>
              <a:rPr lang="en-US" dirty="0"/>
              <a:t>Legal Guardians</a:t>
            </a:r>
          </a:p>
          <a:p>
            <a:r>
              <a:rPr lang="en-US" dirty="0"/>
              <a:t>Older Siblings</a:t>
            </a:r>
          </a:p>
          <a:p>
            <a:r>
              <a:rPr lang="en-US" dirty="0"/>
              <a:t>Aunts or Uncles</a:t>
            </a:r>
          </a:p>
          <a:p>
            <a:r>
              <a:rPr lang="en-US" dirty="0"/>
              <a:t>Widowed Step-Parents</a:t>
            </a:r>
          </a:p>
          <a:p>
            <a:endParaRPr lang="en-US" dirty="0"/>
          </a:p>
          <a:p>
            <a:r>
              <a:rPr lang="en-US" dirty="0"/>
              <a:t>Depending on the individual student’s situation, they might need to seek information from a parent, or they might need to seek help from a high school counselor or college financial officer to fill in their financial aid application accurately.</a:t>
            </a:r>
          </a:p>
        </p:txBody>
      </p:sp>
      <p:sp>
        <p:nvSpPr>
          <p:cNvPr id="4" name="Slide Number Placeholder 3"/>
          <p:cNvSpPr>
            <a:spLocks noGrp="1"/>
          </p:cNvSpPr>
          <p:nvPr>
            <p:ph type="sldNum" sz="quarter" idx="10"/>
          </p:nvPr>
        </p:nvSpPr>
        <p:spPr>
          <a:xfrm>
            <a:off x="3898102" y="8829967"/>
            <a:ext cx="2982119" cy="464820"/>
          </a:xfrm>
          <a:prstGeom prst="rect">
            <a:avLst/>
          </a:prstGeom>
        </p:spPr>
        <p:txBody>
          <a:bodyPr lIns="92446" tIns="46223" rIns="92446" bIns="46223"/>
          <a:lstStyle/>
          <a:p>
            <a:fld id="{9B1094FE-D18C-2C41-8ECD-D33EAAE0F01E}" type="slidenum">
              <a:rPr lang="en-US" altLang="x-none" smtClean="0"/>
              <a:pPr/>
              <a:t>27</a:t>
            </a:fld>
            <a:endParaRPr lang="en-US" altLang="x-none" dirty="0"/>
          </a:p>
        </p:txBody>
      </p:sp>
      <p:sp>
        <p:nvSpPr>
          <p:cNvPr id="5" name="TextBox 4">
            <a:extLst>
              <a:ext uri="{FF2B5EF4-FFF2-40B4-BE49-F238E27FC236}">
                <a16:creationId xmlns:a16="http://schemas.microsoft.com/office/drawing/2014/main" id="{72B6DF35-3917-0B4D-9406-67397426060F}"/>
              </a:ext>
            </a:extLst>
          </p:cNvPr>
          <p:cNvSpPr txBox="1"/>
          <p:nvPr/>
        </p:nvSpPr>
        <p:spPr>
          <a:xfrm>
            <a:off x="281426" y="6947991"/>
            <a:ext cx="1949246" cy="1220334"/>
          </a:xfrm>
          <a:prstGeom prst="rect">
            <a:avLst/>
          </a:prstGeom>
          <a:noFill/>
        </p:spPr>
        <p:txBody>
          <a:bodyPr wrap="square" lIns="92446" tIns="46223" rIns="92446" bIns="46223" rtlCol="0">
            <a:spAutoFit/>
          </a:bodyPr>
          <a:lstStyle/>
          <a:p>
            <a:pPr algn="ctr"/>
            <a:r>
              <a:rPr lang="en-US" sz="1800" dirty="0">
                <a:latin typeface="Trebuchet MS" panose="020B0703020202090204" pitchFamily="34" charset="0"/>
              </a:rPr>
              <a:t>Opportunities Guide </a:t>
            </a:r>
          </a:p>
          <a:p>
            <a:pPr algn="ctr"/>
            <a:r>
              <a:rPr lang="en-US" sz="1800" dirty="0">
                <a:latin typeface="Trebuchet MS" panose="020B0703020202090204" pitchFamily="34" charset="0"/>
              </a:rPr>
              <a:t>Page 18</a:t>
            </a:r>
          </a:p>
          <a:p>
            <a:pPr algn="ctr"/>
            <a:endParaRPr lang="en-US" sz="1800" dirty="0">
              <a:latin typeface="Trebuchet MS" panose="020B0703020202090204" pitchFamily="34" charset="0"/>
            </a:endParaRPr>
          </a:p>
        </p:txBody>
      </p:sp>
      <p:sp>
        <p:nvSpPr>
          <p:cNvPr id="6" name="TextBox 5">
            <a:extLst>
              <a:ext uri="{FF2B5EF4-FFF2-40B4-BE49-F238E27FC236}">
                <a16:creationId xmlns:a16="http://schemas.microsoft.com/office/drawing/2014/main" id="{210896E0-BB03-4545-9ED8-B572218C997F}"/>
              </a:ext>
            </a:extLst>
          </p:cNvPr>
          <p:cNvSpPr txBox="1"/>
          <p:nvPr/>
        </p:nvSpPr>
        <p:spPr>
          <a:xfrm>
            <a:off x="320085" y="3607259"/>
            <a:ext cx="1867158" cy="2722284"/>
          </a:xfrm>
          <a:prstGeom prst="rect">
            <a:avLst/>
          </a:prstGeom>
          <a:noFill/>
        </p:spPr>
        <p:txBody>
          <a:bodyPr wrap="square" lIns="92446" tIns="46223" rIns="92446" bIns="46223" rtlCol="0">
            <a:spAutoFit/>
          </a:bodyPr>
          <a:lstStyle/>
          <a:p>
            <a:r>
              <a:rPr lang="en-US" sz="1400" dirty="0">
                <a:latin typeface="Trebuchet MS" panose="020B0703020202090204" pitchFamily="34" charset="0"/>
              </a:rPr>
              <a:t>This is another topic where it’s best to chat off-line with a family. (No teenager likes to feel “different” than their peers, and I try to be sensitive to that, even as their Grandma might be asking a zillion questions)</a:t>
            </a:r>
          </a:p>
        </p:txBody>
      </p:sp>
    </p:spTree>
    <p:extLst>
      <p:ext uri="{BB962C8B-B14F-4D97-AF65-F5344CB8AC3E}">
        <p14:creationId xmlns:p14="http://schemas.microsoft.com/office/powerpoint/2010/main" val="4117221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84438" y="696913"/>
            <a:ext cx="4040187" cy="2273300"/>
          </a:xfrm>
        </p:spPr>
      </p:sp>
      <p:sp>
        <p:nvSpPr>
          <p:cNvPr id="3" name="Notes Placeholder 2"/>
          <p:cNvSpPr>
            <a:spLocks noGrp="1"/>
          </p:cNvSpPr>
          <p:nvPr>
            <p:ph type="body" idx="1"/>
          </p:nvPr>
        </p:nvSpPr>
        <p:spPr/>
        <p:txBody>
          <a:bodyPr/>
          <a:lstStyle/>
          <a:p>
            <a:r>
              <a:rPr lang="en-US" dirty="0"/>
              <a:t>While I don’t have information on common rejects for ORSAA, I do have common reject reasons for FAFSA.</a:t>
            </a:r>
          </a:p>
          <a:p>
            <a:endParaRPr lang="en-US" dirty="0"/>
          </a:p>
          <a:p>
            <a:r>
              <a:rPr lang="en-US" dirty="0"/>
              <a:t>The easiest way to avoid these errors on the FAFSA is to use the FSA ID to link to the IRS Data Retrieval Tool and to sign the form. It’s also important to know when the form is asking for student information, and when the form is asking for parent information.</a:t>
            </a:r>
          </a:p>
          <a:p>
            <a:endParaRPr lang="en-US" dirty="0"/>
          </a:p>
          <a:p>
            <a:r>
              <a:rPr lang="en-US" dirty="0"/>
              <a:t>Also, know what your legal name is. FAFSA filers, IT’S A GOOD IDEA TO LOOK AT YOUR SOCIAL SECURITY CARD AND CONFIRM THAT YOUR NAME REALLY IS WHAT YOU THINK IT IS. If there is a difference between the name you regularly use, and the name on your official paperwork, use the official name.</a:t>
            </a:r>
          </a:p>
        </p:txBody>
      </p:sp>
      <p:sp>
        <p:nvSpPr>
          <p:cNvPr id="4" name="Slide Number Placeholder 3"/>
          <p:cNvSpPr>
            <a:spLocks noGrp="1"/>
          </p:cNvSpPr>
          <p:nvPr>
            <p:ph type="sldNum" sz="quarter" idx="10"/>
          </p:nvPr>
        </p:nvSpPr>
        <p:spPr>
          <a:xfrm>
            <a:off x="3898102" y="8829967"/>
            <a:ext cx="2982119" cy="464820"/>
          </a:xfrm>
          <a:prstGeom prst="rect">
            <a:avLst/>
          </a:prstGeom>
        </p:spPr>
        <p:txBody>
          <a:bodyPr lIns="92446" tIns="46223" rIns="92446" bIns="46223"/>
          <a:lstStyle/>
          <a:p>
            <a:fld id="{9B1094FE-D18C-2C41-8ECD-D33EAAE0F01E}" type="slidenum">
              <a:rPr lang="en-US" altLang="x-none" smtClean="0"/>
              <a:pPr/>
              <a:t>28</a:t>
            </a:fld>
            <a:endParaRPr lang="en-US" altLang="x-none" dirty="0"/>
          </a:p>
        </p:txBody>
      </p:sp>
      <p:sp>
        <p:nvSpPr>
          <p:cNvPr id="5" name="TextBox 4">
            <a:extLst>
              <a:ext uri="{FF2B5EF4-FFF2-40B4-BE49-F238E27FC236}">
                <a16:creationId xmlns:a16="http://schemas.microsoft.com/office/drawing/2014/main" id="{145DDB95-0294-1D4E-A52F-B7BF50F83588}"/>
              </a:ext>
            </a:extLst>
          </p:cNvPr>
          <p:cNvSpPr txBox="1"/>
          <p:nvPr/>
        </p:nvSpPr>
        <p:spPr>
          <a:xfrm>
            <a:off x="362763" y="3607260"/>
            <a:ext cx="1856489" cy="2503250"/>
          </a:xfrm>
          <a:prstGeom prst="rect">
            <a:avLst/>
          </a:prstGeom>
          <a:noFill/>
        </p:spPr>
        <p:txBody>
          <a:bodyPr wrap="square" lIns="92446" tIns="46223" rIns="92446" bIns="46223" rtlCol="0">
            <a:spAutoFit/>
          </a:bodyPr>
          <a:lstStyle/>
          <a:p>
            <a:r>
              <a:rPr lang="en-US" sz="1100" dirty="0">
                <a:latin typeface="Trebuchet MS" panose="020B0703020202090204" pitchFamily="34" charset="0"/>
              </a:rPr>
              <a:t>Use your own real life example here!</a:t>
            </a:r>
          </a:p>
          <a:p>
            <a:endParaRPr lang="en-US" sz="1100" dirty="0">
              <a:latin typeface="Trebuchet MS" panose="020B0703020202090204" pitchFamily="34" charset="0"/>
            </a:endParaRPr>
          </a:p>
          <a:p>
            <a:r>
              <a:rPr lang="en-US" sz="1100" dirty="0">
                <a:latin typeface="Trebuchet MS" panose="020B0703020202090204" pitchFamily="34" charset="0"/>
              </a:rPr>
              <a:t>I have two last names, although I only tend to use one at a time. If I am completing the FAFSA, I would need to use both last names on the form. I also need to remember that I don’t have a hyphen in between my last names, only a space.</a:t>
            </a:r>
          </a:p>
          <a:p>
            <a:endParaRPr lang="en-US" sz="1100" dirty="0">
              <a:latin typeface="Trebuchet MS" panose="020B0703020202090204" pitchFamily="34" charset="0"/>
            </a:endParaRPr>
          </a:p>
        </p:txBody>
      </p:sp>
    </p:spTree>
    <p:extLst>
      <p:ext uri="{BB962C8B-B14F-4D97-AF65-F5344CB8AC3E}">
        <p14:creationId xmlns:p14="http://schemas.microsoft.com/office/powerpoint/2010/main" val="1828593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C599525D-2511-0B43-8680-D38DD36EC9FB}"/>
              </a:ext>
            </a:extLst>
          </p:cNvPr>
          <p:cNvSpPr>
            <a:spLocks noGrp="1" noRot="1" noChangeAspect="1" noTextEdit="1"/>
          </p:cNvSpPr>
          <p:nvPr>
            <p:ph type="sldImg"/>
          </p:nvPr>
        </p:nvSpPr>
        <p:spPr bwMode="auto">
          <a:xfrm>
            <a:off x="2484438" y="696913"/>
            <a:ext cx="404018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A003000D-90AE-F349-BBE6-D994518CE0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Approximately 250 or so colleges, universities and scholarship programs require students and families to complete an additional financial aid application, called the CSS PROFILE form.  The information collected on the CSS Profile is used to award non-federal financial aid, usually funds from the college or university themselves. Just like the FAFSA, the CSS Profile opens on October 1</a:t>
            </a:r>
            <a:r>
              <a:rPr lang="en-US" altLang="en-US" baseline="30000" dirty="0">
                <a:ea typeface="ＭＳ Ｐゴシック" panose="020B0600070205080204" pitchFamily="34" charset="-128"/>
              </a:rPr>
              <a:t>st</a:t>
            </a:r>
            <a:r>
              <a:rPr lang="en-US" altLang="en-US" dirty="0">
                <a:ea typeface="ＭＳ Ｐゴシック" panose="020B0600070205080204" pitchFamily="34" charset="-128"/>
              </a:rPr>
              <a:t>.</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Schools may require the form for freshman, for international students or for all students. Again, this is an excellent question for students to clarify with the college admissions counselors from each school they are interested in. Or, they can go online to the CollegeBoard.Org website (yes, that’s the same organization that administers the SAT tests) and look a the participating institutions list.</a:t>
            </a:r>
          </a:p>
          <a:p>
            <a:endParaRPr lang="en-US" altLang="en-US" dirty="0">
              <a:ea typeface="ＭＳ Ｐゴシック" panose="020B0600070205080204" pitchFamily="34" charset="-128"/>
            </a:endParaRPr>
          </a:p>
        </p:txBody>
      </p:sp>
      <p:sp>
        <p:nvSpPr>
          <p:cNvPr id="76804" name="Slide Number Placeholder 3">
            <a:extLst>
              <a:ext uri="{FF2B5EF4-FFF2-40B4-BE49-F238E27FC236}">
                <a16:creationId xmlns:a16="http://schemas.microsoft.com/office/drawing/2014/main" id="{116A85A1-A1A6-E54C-86BC-312EA3920C11}"/>
              </a:ext>
            </a:extLst>
          </p:cNvPr>
          <p:cNvSpPr>
            <a:spLocks noGrp="1"/>
          </p:cNvSpPr>
          <p:nvPr>
            <p:ph type="sldNum" sz="quarter" idx="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D0FAC66-5F30-6947-BB80-6F260DBCC5F0}" type="slidenum">
              <a:rPr lang="en-US" altLang="en-US" sz="1200"/>
              <a:pPr/>
              <a:t>29</a:t>
            </a:fld>
            <a:endParaRPr lang="en-US" altLang="en-US" sz="1200" dirty="0"/>
          </a:p>
        </p:txBody>
      </p:sp>
      <p:sp>
        <p:nvSpPr>
          <p:cNvPr id="5" name="TextBox 4">
            <a:extLst>
              <a:ext uri="{FF2B5EF4-FFF2-40B4-BE49-F238E27FC236}">
                <a16:creationId xmlns:a16="http://schemas.microsoft.com/office/drawing/2014/main" id="{97907F44-5DEE-FC4C-8E7A-B74A14AA986D}"/>
              </a:ext>
            </a:extLst>
          </p:cNvPr>
          <p:cNvSpPr txBox="1"/>
          <p:nvPr/>
        </p:nvSpPr>
        <p:spPr>
          <a:xfrm>
            <a:off x="281426" y="6947991"/>
            <a:ext cx="1949246" cy="1220334"/>
          </a:xfrm>
          <a:prstGeom prst="rect">
            <a:avLst/>
          </a:prstGeom>
          <a:noFill/>
        </p:spPr>
        <p:txBody>
          <a:bodyPr wrap="square" lIns="92446" tIns="46223" rIns="92446" bIns="46223" rtlCol="0">
            <a:spAutoFit/>
          </a:bodyPr>
          <a:lstStyle/>
          <a:p>
            <a:pPr algn="ctr"/>
            <a:r>
              <a:rPr lang="en-US" sz="1800" dirty="0">
                <a:latin typeface="Trebuchet MS" panose="020B0703020202090204" pitchFamily="34" charset="0"/>
              </a:rPr>
              <a:t>Opportunities Guide </a:t>
            </a:r>
          </a:p>
          <a:p>
            <a:pPr algn="ctr"/>
            <a:r>
              <a:rPr lang="en-US" sz="1800" dirty="0">
                <a:latin typeface="Trebuchet MS" panose="020B0703020202090204" pitchFamily="34" charset="0"/>
              </a:rPr>
              <a:t>Glossary Page 44</a:t>
            </a:r>
          </a:p>
          <a:p>
            <a:pPr algn="ctr"/>
            <a:endParaRPr lang="en-US" sz="1800" dirty="0">
              <a:latin typeface="Trebuchet MS" panose="020B0703020202090204" pitchFamily="34" charset="0"/>
            </a:endParaRPr>
          </a:p>
        </p:txBody>
      </p:sp>
      <p:sp>
        <p:nvSpPr>
          <p:cNvPr id="2" name="TextBox 1">
            <a:extLst>
              <a:ext uri="{FF2B5EF4-FFF2-40B4-BE49-F238E27FC236}">
                <a16:creationId xmlns:a16="http://schemas.microsoft.com/office/drawing/2014/main" id="{DCB39A92-4EAB-D147-ABE3-916526E4093F}"/>
              </a:ext>
            </a:extLst>
          </p:cNvPr>
          <p:cNvSpPr txBox="1"/>
          <p:nvPr/>
        </p:nvSpPr>
        <p:spPr>
          <a:xfrm>
            <a:off x="281426" y="3607259"/>
            <a:ext cx="1949246" cy="1324455"/>
          </a:xfrm>
          <a:prstGeom prst="rect">
            <a:avLst/>
          </a:prstGeom>
          <a:noFill/>
        </p:spPr>
        <p:txBody>
          <a:bodyPr wrap="square" lIns="92446" tIns="46223" rIns="92446" bIns="46223" rtlCol="0">
            <a:spAutoFit/>
          </a:bodyPr>
          <a:lstStyle/>
          <a:p>
            <a:r>
              <a:rPr lang="en-US" sz="1600" dirty="0">
                <a:latin typeface="Trebuchet MS" panose="020B0703020202090204" pitchFamily="34" charset="0"/>
              </a:rPr>
              <a:t>In Oregon, only Reed College and Lewis &amp; Clark College require the PROFILE</a:t>
            </a:r>
          </a:p>
        </p:txBody>
      </p:sp>
    </p:spTree>
    <p:extLst>
      <p:ext uri="{BB962C8B-B14F-4D97-AF65-F5344CB8AC3E}">
        <p14:creationId xmlns:p14="http://schemas.microsoft.com/office/powerpoint/2010/main" val="381432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878152EB-4CBF-264C-8376-04C67875CD39}"/>
              </a:ext>
            </a:extLst>
          </p:cNvPr>
          <p:cNvSpPr>
            <a:spLocks noGrp="1" noRot="1" noChangeAspect="1" noTextEdit="1"/>
          </p:cNvSpPr>
          <p:nvPr>
            <p:ph type="sldImg"/>
          </p:nvPr>
        </p:nvSpPr>
        <p:spPr bwMode="auto">
          <a:xfrm>
            <a:off x="2484438" y="696913"/>
            <a:ext cx="404018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88E82277-9809-2345-9263-1CA3845274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en-US" sz="1000" dirty="0">
                <a:hlinkClick r:id="rId3"/>
              </a:rPr>
              <a:t>https://oregonstudentaid.gov/osac-doc/student-budgets/2018-19-Student_Budgets.pdf</a:t>
            </a:r>
            <a:endParaRPr lang="en-US" sz="1000" dirty="0"/>
          </a:p>
          <a:p>
            <a:endParaRPr lang="en-US" altLang="en-US" sz="1000" dirty="0">
              <a:ea typeface="ＭＳ Ｐゴシック" panose="020B0600070205080204" pitchFamily="34" charset="-128"/>
            </a:endParaRPr>
          </a:p>
          <a:p>
            <a:r>
              <a:rPr lang="en-US" altLang="en-US" sz="1000" dirty="0">
                <a:ea typeface="ＭＳ Ｐゴシック" panose="020B0600070205080204" pitchFamily="34" charset="-128"/>
              </a:rPr>
              <a:t>The messaging we receive from the media is that ALL COLLEGES COST $60,000 or $70,000 per year! Student debt is $100,000 for a bachelor’s degree!</a:t>
            </a:r>
          </a:p>
          <a:p>
            <a:endParaRPr lang="en-US" altLang="en-US" sz="1000" dirty="0">
              <a:ea typeface="ＭＳ Ｐゴシック" panose="020B0600070205080204" pitchFamily="34" charset="-128"/>
            </a:endParaRPr>
          </a:p>
          <a:p>
            <a:r>
              <a:rPr lang="en-US" altLang="en-US" sz="1000" dirty="0">
                <a:ea typeface="ＭＳ Ｐゴシック" panose="020B0600070205080204" pitchFamily="34" charset="-128"/>
              </a:rPr>
              <a:t>If we look at the actual statistics, we can see that Oregon grads average just shy of $27,885* in student loan debt. Nationally, the average is $28,650*. It’s one time I’m happy to be below average!</a:t>
            </a:r>
          </a:p>
          <a:p>
            <a:endParaRPr lang="en-US" altLang="en-US" sz="1000" dirty="0">
              <a:ea typeface="ＭＳ Ｐゴシック" panose="020B0600070205080204" pitchFamily="34" charset="-128"/>
            </a:endParaRPr>
          </a:p>
          <a:p>
            <a:r>
              <a:rPr lang="en-US" altLang="en-US" sz="1000" dirty="0">
                <a:ea typeface="ＭＳ Ｐゴシック" panose="020B0600070205080204" pitchFamily="34" charset="-128"/>
              </a:rPr>
              <a:t>I have these costs on this slide to help show you that not everything you hear about college costs are true. These are actual costs from last year (the most recent year we have data available). The community college cost assumes the student is living on their own, while the public and private college costs assume the student is living on campus. Only the private college comes close to the Myth that ALL COLLEGES COST $60,000 to $70,000! We’ll find out in a few slides why even though the private college cost appears to be much higher than the public college costs, this isn’t always the case for each family.</a:t>
            </a:r>
          </a:p>
          <a:p>
            <a:endParaRPr lang="en-US" altLang="en-US" sz="1000" dirty="0">
              <a:ea typeface="ＭＳ Ｐゴシック" panose="020B0600070205080204" pitchFamily="34" charset="-128"/>
            </a:endParaRPr>
          </a:p>
          <a:p>
            <a:r>
              <a:rPr lang="en-US" altLang="en-US" sz="1000" dirty="0">
                <a:ea typeface="ＭＳ Ｐゴシック" panose="020B0600070205080204" pitchFamily="34" charset="-128"/>
              </a:rPr>
              <a:t>Note: The public college and university costs reported on this slide are based on in-state tuition &amp; fees. The public college and university costs based on out-of-state tuition and fees increase to:</a:t>
            </a:r>
          </a:p>
          <a:p>
            <a:endParaRPr lang="en-US" altLang="en-US" sz="1000" dirty="0">
              <a:ea typeface="ＭＳ Ｐゴシック" panose="020B0600070205080204" pitchFamily="34" charset="-128"/>
            </a:endParaRPr>
          </a:p>
          <a:p>
            <a:r>
              <a:rPr lang="en-US" altLang="en-US" sz="1000" dirty="0">
                <a:ea typeface="ＭＳ Ｐゴシック" panose="020B0600070205080204" pitchFamily="34" charset="-128"/>
              </a:rPr>
              <a:t>$26,290 tuition &amp; fees</a:t>
            </a:r>
          </a:p>
          <a:p>
            <a:r>
              <a:rPr lang="en-US" altLang="en-US" sz="1000" dirty="0">
                <a:ea typeface="ＭＳ Ｐゴシック" panose="020B0600070205080204" pitchFamily="34" charset="-128"/>
              </a:rPr>
              <a:t>$41,950 total </a:t>
            </a:r>
          </a:p>
          <a:p>
            <a:endParaRPr lang="en-US" altLang="en-US" sz="1000" dirty="0">
              <a:ea typeface="ＭＳ Ｐゴシック" panose="020B0600070205080204" pitchFamily="34" charset="-128"/>
            </a:endParaRPr>
          </a:p>
          <a:p>
            <a:r>
              <a:rPr lang="en-US" altLang="en-US" sz="1000" dirty="0">
                <a:ea typeface="ＭＳ Ｐゴシック" panose="020B0600070205080204" pitchFamily="34" charset="-128"/>
              </a:rPr>
              <a:t>Residency for tuition purposes can vary from state-to-state so know before you go! </a:t>
            </a:r>
          </a:p>
        </p:txBody>
      </p:sp>
      <p:sp>
        <p:nvSpPr>
          <p:cNvPr id="25604" name="Slide Number Placeholder 3">
            <a:extLst>
              <a:ext uri="{FF2B5EF4-FFF2-40B4-BE49-F238E27FC236}">
                <a16:creationId xmlns:a16="http://schemas.microsoft.com/office/drawing/2014/main" id="{F6F3B880-5FBD-8D4D-8E27-0518B4FBAA97}"/>
              </a:ext>
            </a:extLst>
          </p:cNvPr>
          <p:cNvSpPr>
            <a:spLocks noGrp="1"/>
          </p:cNvSpPr>
          <p:nvPr>
            <p:ph type="sldNum" sz="quarter" idx="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B9BCBF3-98B5-AE4C-8218-0A1323E31E1F}" type="slidenum">
              <a:rPr lang="en-US" altLang="en-US" sz="1200"/>
              <a:pPr/>
              <a:t>3</a:t>
            </a:fld>
            <a:endParaRPr lang="en-US" altLang="en-US" sz="1200" dirty="0"/>
          </a:p>
        </p:txBody>
      </p:sp>
      <p:sp>
        <p:nvSpPr>
          <p:cNvPr id="2" name="TextBox 1">
            <a:extLst>
              <a:ext uri="{FF2B5EF4-FFF2-40B4-BE49-F238E27FC236}">
                <a16:creationId xmlns:a16="http://schemas.microsoft.com/office/drawing/2014/main" id="{76829783-BCFB-974A-B37B-F630243DD3C4}"/>
              </a:ext>
            </a:extLst>
          </p:cNvPr>
          <p:cNvSpPr txBox="1"/>
          <p:nvPr/>
        </p:nvSpPr>
        <p:spPr>
          <a:xfrm>
            <a:off x="280675" y="3854195"/>
            <a:ext cx="1849488" cy="2065180"/>
          </a:xfrm>
          <a:prstGeom prst="rect">
            <a:avLst/>
          </a:prstGeom>
          <a:noFill/>
        </p:spPr>
        <p:txBody>
          <a:bodyPr wrap="square" lIns="92446" tIns="46223" rIns="92446" bIns="46223" rtlCol="0">
            <a:spAutoFit/>
          </a:bodyPr>
          <a:lstStyle/>
          <a:p>
            <a:r>
              <a:rPr lang="en-US" sz="1800" dirty="0">
                <a:latin typeface="Trebuchet MS" panose="020B0703020202090204" pitchFamily="34" charset="0"/>
              </a:rPr>
              <a:t>The figure on this slide are for Oregon, and correspond to PCC, Western Oregon and Linfield College</a:t>
            </a:r>
          </a:p>
        </p:txBody>
      </p:sp>
      <p:sp>
        <p:nvSpPr>
          <p:cNvPr id="3" name="TextBox 2">
            <a:extLst>
              <a:ext uri="{FF2B5EF4-FFF2-40B4-BE49-F238E27FC236}">
                <a16:creationId xmlns:a16="http://schemas.microsoft.com/office/drawing/2014/main" id="{8AC47042-DC33-504E-A3EA-6A6DA91BFFB6}"/>
              </a:ext>
            </a:extLst>
          </p:cNvPr>
          <p:cNvSpPr txBox="1"/>
          <p:nvPr/>
        </p:nvSpPr>
        <p:spPr>
          <a:xfrm>
            <a:off x="280676" y="7296594"/>
            <a:ext cx="1949246" cy="938719"/>
          </a:xfrm>
          <a:prstGeom prst="rect">
            <a:avLst/>
          </a:prstGeom>
          <a:noFill/>
        </p:spPr>
        <p:txBody>
          <a:bodyPr wrap="square" lIns="92446" tIns="46223" rIns="92446" bIns="46223" rtlCol="0">
            <a:spAutoFit/>
          </a:bodyPr>
          <a:lstStyle/>
          <a:p>
            <a:pPr algn="ctr"/>
            <a:r>
              <a:rPr lang="en-US" sz="1800" dirty="0">
                <a:latin typeface="Trebuchet MS" panose="020B0703020202090204" pitchFamily="34" charset="0"/>
              </a:rPr>
              <a:t>Opportunities Guide </a:t>
            </a:r>
          </a:p>
          <a:p>
            <a:pPr algn="ctr"/>
            <a:r>
              <a:rPr lang="en-US" sz="1800" dirty="0">
                <a:latin typeface="Trebuchet MS" panose="020B0703020202090204" pitchFamily="34" charset="0"/>
              </a:rPr>
              <a:t>Pages 11 &amp; 13</a:t>
            </a:r>
          </a:p>
        </p:txBody>
      </p:sp>
    </p:spTree>
    <p:extLst>
      <p:ext uri="{BB962C8B-B14F-4D97-AF65-F5344CB8AC3E}">
        <p14:creationId xmlns:p14="http://schemas.microsoft.com/office/powerpoint/2010/main" val="3815844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C599525D-2511-0B43-8680-D38DD36EC9FB}"/>
              </a:ext>
            </a:extLst>
          </p:cNvPr>
          <p:cNvSpPr>
            <a:spLocks noGrp="1" noRot="1" noChangeAspect="1" noTextEdit="1"/>
          </p:cNvSpPr>
          <p:nvPr>
            <p:ph type="sldImg"/>
          </p:nvPr>
        </p:nvSpPr>
        <p:spPr bwMode="auto">
          <a:xfrm>
            <a:off x="2484438" y="696913"/>
            <a:ext cx="404018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A003000D-90AE-F349-BBE6-D994518CE0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There is a submission fee associated with the CSS Profile. Students who qualify for SAT fee waivers, students whose parents report less than $45,000 on their CSS Profile, and students who are orphans or wards of the court will receive CSS Profile fee waivers. Individual colleges may also provide a fee waiver </a:t>
            </a:r>
            <a:r>
              <a:rPr lang="en-US" altLang="en-US" i="1" dirty="0">
                <a:ea typeface="ＭＳ Ｐゴシック" panose="020B0600070205080204" pitchFamily="34" charset="-128"/>
              </a:rPr>
              <a:t>if you ask</a:t>
            </a:r>
            <a:r>
              <a:rPr lang="en-US" altLang="en-US" dirty="0">
                <a:ea typeface="ＭＳ Ｐゴシック" panose="020B0600070205080204" pitchFamily="34" charset="-128"/>
              </a:rPr>
              <a:t>.</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Many of the schools that utilize CSS Profile data request information from the non-custodial parent, which is different than the FAFSA definition of “financial aid parent”.</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Most importantly, the CSS Profile will ask for additional income and asset information, such as home equity, and will include this additional information in their calculations.</a:t>
            </a:r>
          </a:p>
          <a:p>
            <a:endParaRPr lang="en-US" altLang="en-US" dirty="0">
              <a:ea typeface="ＭＳ Ｐゴシック" panose="020B0600070205080204" pitchFamily="34" charset="-128"/>
            </a:endParaRPr>
          </a:p>
        </p:txBody>
      </p:sp>
      <p:sp>
        <p:nvSpPr>
          <p:cNvPr id="76804" name="Slide Number Placeholder 3">
            <a:extLst>
              <a:ext uri="{FF2B5EF4-FFF2-40B4-BE49-F238E27FC236}">
                <a16:creationId xmlns:a16="http://schemas.microsoft.com/office/drawing/2014/main" id="{116A85A1-A1A6-E54C-86BC-312EA3920C11}"/>
              </a:ext>
            </a:extLst>
          </p:cNvPr>
          <p:cNvSpPr>
            <a:spLocks noGrp="1"/>
          </p:cNvSpPr>
          <p:nvPr>
            <p:ph type="sldNum" sz="quarter" idx="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D0FAC66-5F30-6947-BB80-6F260DBCC5F0}" type="slidenum">
              <a:rPr lang="en-US" altLang="en-US" sz="1200"/>
              <a:pPr/>
              <a:t>30</a:t>
            </a:fld>
            <a:endParaRPr lang="en-US" altLang="en-US" sz="1200" dirty="0"/>
          </a:p>
        </p:txBody>
      </p:sp>
      <p:sp>
        <p:nvSpPr>
          <p:cNvPr id="5" name="TextBox 4">
            <a:extLst>
              <a:ext uri="{FF2B5EF4-FFF2-40B4-BE49-F238E27FC236}">
                <a16:creationId xmlns:a16="http://schemas.microsoft.com/office/drawing/2014/main" id="{B7C0E7A6-DD2B-4842-92B2-D16095733B82}"/>
              </a:ext>
            </a:extLst>
          </p:cNvPr>
          <p:cNvSpPr txBox="1"/>
          <p:nvPr/>
        </p:nvSpPr>
        <p:spPr>
          <a:xfrm>
            <a:off x="281426" y="6947991"/>
            <a:ext cx="1949246" cy="1220334"/>
          </a:xfrm>
          <a:prstGeom prst="rect">
            <a:avLst/>
          </a:prstGeom>
          <a:noFill/>
        </p:spPr>
        <p:txBody>
          <a:bodyPr wrap="square" lIns="92446" tIns="46223" rIns="92446" bIns="46223" rtlCol="0">
            <a:spAutoFit/>
          </a:bodyPr>
          <a:lstStyle/>
          <a:p>
            <a:pPr algn="ctr"/>
            <a:r>
              <a:rPr lang="en-US" sz="1800" dirty="0">
                <a:latin typeface="Trebuchet MS" panose="020B0703020202090204" pitchFamily="34" charset="0"/>
              </a:rPr>
              <a:t>Opportunities Guide </a:t>
            </a:r>
          </a:p>
          <a:p>
            <a:pPr algn="ctr"/>
            <a:r>
              <a:rPr lang="en-US" sz="1800" dirty="0">
                <a:latin typeface="Trebuchet MS" panose="020B0703020202090204" pitchFamily="34" charset="0"/>
              </a:rPr>
              <a:t>Glossary Page 44</a:t>
            </a:r>
          </a:p>
          <a:p>
            <a:pPr algn="ctr"/>
            <a:endParaRPr lang="en-US" sz="1800" dirty="0">
              <a:latin typeface="Trebuchet MS" panose="020B0703020202090204" pitchFamily="34" charset="0"/>
            </a:endParaRPr>
          </a:p>
        </p:txBody>
      </p:sp>
    </p:spTree>
    <p:extLst>
      <p:ext uri="{BB962C8B-B14F-4D97-AF65-F5344CB8AC3E}">
        <p14:creationId xmlns:p14="http://schemas.microsoft.com/office/powerpoint/2010/main" val="2692088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C8085ADF-F83F-F348-A580-60AEA277A6B3}"/>
              </a:ext>
            </a:extLst>
          </p:cNvPr>
          <p:cNvSpPr>
            <a:spLocks noGrp="1" noRot="1" noChangeAspect="1" noTextEdit="1"/>
          </p:cNvSpPr>
          <p:nvPr>
            <p:ph type="sldImg"/>
          </p:nvPr>
        </p:nvSpPr>
        <p:spPr bwMode="auto">
          <a:xfrm>
            <a:off x="2484438" y="696913"/>
            <a:ext cx="404018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F867F721-3984-6642-B3BA-D196A35162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en-US" altLang="en-US" dirty="0">
                <a:ea typeface="ＭＳ Ｐゴシック" panose="020B0600070205080204" pitchFamily="34" charset="-128"/>
              </a:rPr>
              <a:t>Once the FAFSA or ORSAA is submitted, most students and families take a huge sigh of relief. It’s true that the FAFSA/ORSAA forms have a lot of questions, and require a lot of coordination and communication on the part of students and families.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But, I’m here to tell you, that there is more paperwork coming your way after you complete the application form!</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Approximately 30% of students who use federal financial aid are selected for a process called Verification each year. Verification requires each college or university to document your answers to specific questions on the form, such as naming each person listed in your household.</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Loan borrowers will need to complete a Master Promissory Note their first year, and will need to update their loan amounts each year. You’ll also complete a loan entrance counseling before your loan is disbursed. Both the promissory note and the entrance counseling happen online, and you’ll need your FSA ID to access and complete each process.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You may also be asked by the financial aid office at your institution to provide other documentation, such as a copy of your high school diploma or a high school transcript with your graduation date. Oregon students who are undocumented will complete a Tuition Waiver Affidavit to attend a four year public university.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 point is, there will be more paperwork. Keep your eyes open, check the email you put down on your FAFSA/ORSAA or admissions application regularly; college personnel communicate primarily through email.</a:t>
            </a:r>
          </a:p>
        </p:txBody>
      </p:sp>
      <p:sp>
        <p:nvSpPr>
          <p:cNvPr id="80900" name="Slide Number Placeholder 3">
            <a:extLst>
              <a:ext uri="{FF2B5EF4-FFF2-40B4-BE49-F238E27FC236}">
                <a16:creationId xmlns:a16="http://schemas.microsoft.com/office/drawing/2014/main" id="{73E2D2E5-B40E-344C-8AA5-D0F03645A260}"/>
              </a:ext>
            </a:extLst>
          </p:cNvPr>
          <p:cNvSpPr>
            <a:spLocks noGrp="1"/>
          </p:cNvSpPr>
          <p:nvPr>
            <p:ph type="sldNum" sz="quarter" idx="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584C765-932E-724E-A0BE-DBC627A096A9}" type="slidenum">
              <a:rPr lang="en-US" altLang="en-US" sz="1200"/>
              <a:pPr/>
              <a:t>31</a:t>
            </a:fld>
            <a:endParaRPr lang="en-US" altLang="en-US" sz="1200" dirty="0"/>
          </a:p>
        </p:txBody>
      </p:sp>
      <p:sp>
        <p:nvSpPr>
          <p:cNvPr id="2" name="TextBox 1">
            <a:extLst>
              <a:ext uri="{FF2B5EF4-FFF2-40B4-BE49-F238E27FC236}">
                <a16:creationId xmlns:a16="http://schemas.microsoft.com/office/drawing/2014/main" id="{CAF2E66C-3ED2-AE44-A2C1-62686BD53C9F}"/>
              </a:ext>
            </a:extLst>
          </p:cNvPr>
          <p:cNvSpPr txBox="1"/>
          <p:nvPr/>
        </p:nvSpPr>
        <p:spPr>
          <a:xfrm>
            <a:off x="387103" y="3607259"/>
            <a:ext cx="1849487" cy="1501950"/>
          </a:xfrm>
          <a:prstGeom prst="rect">
            <a:avLst/>
          </a:prstGeom>
          <a:noFill/>
        </p:spPr>
        <p:txBody>
          <a:bodyPr wrap="square" lIns="92446" tIns="46223" rIns="92446" bIns="46223" rtlCol="0">
            <a:spAutoFit/>
          </a:bodyPr>
          <a:lstStyle/>
          <a:p>
            <a:r>
              <a:rPr lang="en-US" sz="1800" dirty="0">
                <a:latin typeface="Trebuchet MS" panose="020B0703020202090204" pitchFamily="34" charset="0"/>
              </a:rPr>
              <a:t>This is an optional slide, depending on the time you have available</a:t>
            </a:r>
          </a:p>
        </p:txBody>
      </p:sp>
    </p:spTree>
    <p:extLst>
      <p:ext uri="{BB962C8B-B14F-4D97-AF65-F5344CB8AC3E}">
        <p14:creationId xmlns:p14="http://schemas.microsoft.com/office/powerpoint/2010/main" val="25066377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F7F66B03-0148-8B4B-9791-6CD995045BE2}"/>
              </a:ext>
            </a:extLst>
          </p:cNvPr>
          <p:cNvSpPr>
            <a:spLocks noGrp="1" noRot="1" noChangeAspect="1" noTextEdit="1"/>
          </p:cNvSpPr>
          <p:nvPr>
            <p:ph type="sldImg"/>
          </p:nvPr>
        </p:nvSpPr>
        <p:spPr bwMode="auto">
          <a:xfrm>
            <a:off x="2484438" y="696913"/>
            <a:ext cx="404018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B4C1F4F6-5965-9648-A186-19AE8BAE52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Tonight, we’ll cover a lot of information in a short amount of time. Our agenda includes</a:t>
            </a:r>
          </a:p>
          <a:p>
            <a:endParaRPr lang="en-US" altLang="en-US" dirty="0">
              <a:ea typeface="ＭＳ Ｐゴシック" panose="020B0600070205080204" pitchFamily="34" charset="-128"/>
            </a:endParaRPr>
          </a:p>
          <a:p>
            <a:pPr marL="173336" indent="-173336">
              <a:buFont typeface="Arial" panose="020B0604020202020204" pitchFamily="34" charset="0"/>
              <a:buChar char="•"/>
            </a:pPr>
            <a:r>
              <a:rPr lang="en-US" altLang="en-US" dirty="0">
                <a:ea typeface="ＭＳ Ｐゴシック" panose="020B0600070205080204" pitchFamily="34" charset="-128"/>
              </a:rPr>
              <a:t>Discussing college costs</a:t>
            </a:r>
          </a:p>
          <a:p>
            <a:pPr marL="173336" indent="-173336">
              <a:buFont typeface="Arial" panose="020B0604020202020204" pitchFamily="34" charset="0"/>
              <a:buChar char="•"/>
            </a:pPr>
            <a:r>
              <a:rPr lang="en-US" altLang="en-US" dirty="0">
                <a:ea typeface="ＭＳ Ｐゴシック" panose="020B0600070205080204" pitchFamily="34" charset="-128"/>
              </a:rPr>
              <a:t>Defining Financial Aid</a:t>
            </a:r>
          </a:p>
          <a:p>
            <a:pPr marL="173336" indent="-173336">
              <a:buFont typeface="Arial" panose="020B0604020202020204" pitchFamily="34" charset="0"/>
              <a:buChar char="•"/>
            </a:pPr>
            <a:r>
              <a:rPr lang="en-US" altLang="en-US" dirty="0">
                <a:ea typeface="ＭＳ Ｐゴシック" panose="020B0600070205080204" pitchFamily="34" charset="-128"/>
              </a:rPr>
              <a:t>Talking about different types of financial aid applications</a:t>
            </a:r>
          </a:p>
          <a:p>
            <a:pPr marL="173336" indent="-173336">
              <a:buFont typeface="Arial" panose="020B0604020202020204" pitchFamily="34" charset="0"/>
              <a:buChar char="•"/>
            </a:pPr>
            <a:r>
              <a:rPr lang="en-US" altLang="en-US" dirty="0">
                <a:ea typeface="ＭＳ Ｐゴシック" panose="020B0600070205080204" pitchFamily="34" charset="-128"/>
              </a:rPr>
              <a:t>Going over a fall timeline and action items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Lastly, and most importantly, making sure you know where to turn when you need help or have questions. </a:t>
            </a:r>
          </a:p>
          <a:p>
            <a:endParaRPr lang="en-US" altLang="en-US" dirty="0">
              <a:ea typeface="ＭＳ Ｐゴシック" panose="020B0600070205080204" pitchFamily="34" charset="-128"/>
            </a:endParaRPr>
          </a:p>
        </p:txBody>
      </p:sp>
      <p:sp>
        <p:nvSpPr>
          <p:cNvPr id="23556" name="Slide Number Placeholder 3">
            <a:extLst>
              <a:ext uri="{FF2B5EF4-FFF2-40B4-BE49-F238E27FC236}">
                <a16:creationId xmlns:a16="http://schemas.microsoft.com/office/drawing/2014/main" id="{010CA1D7-7F7A-2548-B53A-C0675944E798}"/>
              </a:ext>
            </a:extLst>
          </p:cNvPr>
          <p:cNvSpPr>
            <a:spLocks noGrp="1"/>
          </p:cNvSpPr>
          <p:nvPr>
            <p:ph type="sldNum" sz="quarter" idx="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FA0FF3F-0C75-1A4B-8DD7-18ADEC329717}" type="slidenum">
              <a:rPr lang="en-US" altLang="en-US" sz="1200"/>
              <a:pPr/>
              <a:t>32</a:t>
            </a:fld>
            <a:endParaRPr lang="en-US" altLang="en-US" sz="1200" dirty="0"/>
          </a:p>
        </p:txBody>
      </p:sp>
    </p:spTree>
    <p:extLst>
      <p:ext uri="{BB962C8B-B14F-4D97-AF65-F5344CB8AC3E}">
        <p14:creationId xmlns:p14="http://schemas.microsoft.com/office/powerpoint/2010/main" val="2846498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72345DA2-4112-9541-9CE1-D83227E56A4F}"/>
              </a:ext>
            </a:extLst>
          </p:cNvPr>
          <p:cNvSpPr>
            <a:spLocks noGrp="1" noRot="1" noChangeAspect="1" noTextEdit="1"/>
          </p:cNvSpPr>
          <p:nvPr>
            <p:ph type="sldImg"/>
          </p:nvPr>
        </p:nvSpPr>
        <p:spPr bwMode="auto">
          <a:xfrm>
            <a:off x="2484438" y="696913"/>
            <a:ext cx="404018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a:extLst>
              <a:ext uri="{FF2B5EF4-FFF2-40B4-BE49-F238E27FC236}">
                <a16:creationId xmlns:a16="http://schemas.microsoft.com/office/drawing/2014/main" id="{0F86B5C2-76DB-E245-84ED-8CB1943DF4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dirty="0">
                <a:ea typeface="ＭＳ Ｐゴシック" panose="020B0600070205080204" pitchFamily="34" charset="-128"/>
              </a:rPr>
              <a:t>The US Department of Education has a toll free number specifically to help students apply for federal financial aid</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Oregon Only: We’ll have live chat office hours throughout the fall with help from Oregon financial aid professionals, like those who are volunteering their time tonight. If you click on the page and we’re not live, you can send an email which will be answered as soon as possible.</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 College Place Oregon has teamed up to provide you with access to an online financial literacy tool called </a:t>
            </a:r>
            <a:r>
              <a:rPr lang="en-US" altLang="en-US" dirty="0" err="1">
                <a:ea typeface="ＭＳ Ｐゴシック" panose="020B0600070205080204" pitchFamily="34" charset="-128"/>
              </a:rPr>
              <a:t>iGrad</a:t>
            </a:r>
            <a:r>
              <a:rPr lang="en-US" altLang="en-US" dirty="0">
                <a:ea typeface="ＭＳ Ｐゴシック" panose="020B0600070205080204" pitchFamily="34" charset="-128"/>
              </a:rPr>
              <a:t>. </a:t>
            </a:r>
            <a:r>
              <a:rPr lang="en-US" altLang="en-US" dirty="0" err="1">
                <a:ea typeface="ＭＳ Ｐゴシック" panose="020B0600070205080204" pitchFamily="34" charset="-128"/>
              </a:rPr>
              <a:t>iGrad</a:t>
            </a:r>
            <a:r>
              <a:rPr lang="en-US" altLang="en-US" dirty="0">
                <a:ea typeface="ＭＳ Ｐゴシック" panose="020B0600070205080204" pitchFamily="34" charset="-128"/>
              </a:rPr>
              <a:t> has features a continuously curated Scholarship Search tool that I’ve found to be very helpful.</a:t>
            </a:r>
          </a:p>
          <a:p>
            <a:endParaRPr lang="en-US" altLang="en-US" dirty="0">
              <a:ea typeface="ＭＳ Ｐゴシック" panose="020B0600070205080204" pitchFamily="34" charset="-128"/>
            </a:endParaRPr>
          </a:p>
        </p:txBody>
      </p:sp>
      <p:sp>
        <p:nvSpPr>
          <p:cNvPr id="109572" name="Slide Number Placeholder 3">
            <a:extLst>
              <a:ext uri="{FF2B5EF4-FFF2-40B4-BE49-F238E27FC236}">
                <a16:creationId xmlns:a16="http://schemas.microsoft.com/office/drawing/2014/main" id="{5007085E-423E-D949-B997-8BF7196507AD}"/>
              </a:ext>
            </a:extLst>
          </p:cNvPr>
          <p:cNvSpPr>
            <a:spLocks noGrp="1"/>
          </p:cNvSpPr>
          <p:nvPr>
            <p:ph type="sldNum" sz="quarter" idx="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C4D388E-051C-6C4D-BE8A-3F47995F77AB}" type="slidenum">
              <a:rPr lang="en-US" altLang="en-US" sz="1200"/>
              <a:pPr/>
              <a:t>33</a:t>
            </a:fld>
            <a:endParaRPr lang="en-US" altLang="en-US" sz="1200" dirty="0"/>
          </a:p>
        </p:txBody>
      </p:sp>
      <p:sp>
        <p:nvSpPr>
          <p:cNvPr id="2" name="TextBox 1">
            <a:extLst>
              <a:ext uri="{FF2B5EF4-FFF2-40B4-BE49-F238E27FC236}">
                <a16:creationId xmlns:a16="http://schemas.microsoft.com/office/drawing/2014/main" id="{C1B78C87-5B6D-3346-B334-305AA3237D3F}"/>
              </a:ext>
            </a:extLst>
          </p:cNvPr>
          <p:cNvSpPr txBox="1"/>
          <p:nvPr/>
        </p:nvSpPr>
        <p:spPr>
          <a:xfrm>
            <a:off x="330753" y="3607260"/>
            <a:ext cx="1867159" cy="1386010"/>
          </a:xfrm>
          <a:prstGeom prst="rect">
            <a:avLst/>
          </a:prstGeom>
          <a:noFill/>
        </p:spPr>
        <p:txBody>
          <a:bodyPr wrap="square" lIns="92446" tIns="46223" rIns="92446" bIns="46223" rtlCol="0">
            <a:spAutoFit/>
          </a:bodyPr>
          <a:lstStyle/>
          <a:p>
            <a:r>
              <a:rPr lang="en-US" sz="1600" dirty="0">
                <a:latin typeface="Trebuchet MS" panose="020B0703020202090204" pitchFamily="34" charset="0"/>
              </a:rPr>
              <a:t>Be sure to leave time for photos!!</a:t>
            </a:r>
          </a:p>
          <a:p>
            <a:endParaRPr lang="en-US" sz="1600" dirty="0">
              <a:latin typeface="Trebuchet MS" panose="020B0703020202090204" pitchFamily="34" charset="0"/>
            </a:endParaRPr>
          </a:p>
          <a:p>
            <a:r>
              <a:rPr lang="en-US" altLang="en-US" sz="1600" dirty="0">
                <a:ea typeface="ＭＳ Ｐゴシック" panose="020B0600070205080204" pitchFamily="34" charset="-128"/>
              </a:rPr>
              <a:t>.</a:t>
            </a:r>
          </a:p>
          <a:p>
            <a:endParaRPr lang="en-US" sz="2000" dirty="0">
              <a:latin typeface="Trebuchet MS" panose="020B0703020202090204" pitchFamily="34" charset="0"/>
            </a:endParaRPr>
          </a:p>
        </p:txBody>
      </p:sp>
    </p:spTree>
    <p:extLst>
      <p:ext uri="{BB962C8B-B14F-4D97-AF65-F5344CB8AC3E}">
        <p14:creationId xmlns:p14="http://schemas.microsoft.com/office/powerpoint/2010/main" val="2406889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72345DA2-4112-9541-9CE1-D83227E56A4F}"/>
              </a:ext>
            </a:extLst>
          </p:cNvPr>
          <p:cNvSpPr>
            <a:spLocks noGrp="1" noRot="1" noChangeAspect="1" noTextEdit="1"/>
          </p:cNvSpPr>
          <p:nvPr>
            <p:ph type="sldImg"/>
          </p:nvPr>
        </p:nvSpPr>
        <p:spPr bwMode="auto">
          <a:xfrm>
            <a:off x="2484438" y="696913"/>
            <a:ext cx="404018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a:extLst>
              <a:ext uri="{FF2B5EF4-FFF2-40B4-BE49-F238E27FC236}">
                <a16:creationId xmlns:a16="http://schemas.microsoft.com/office/drawing/2014/main" id="{0F86B5C2-76DB-E245-84ED-8CB1943DF4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dirty="0">
                <a:ea typeface="ＭＳ Ｐゴシック" panose="020B0600070205080204" pitchFamily="34" charset="-128"/>
              </a:rPr>
              <a:t>We’ve mentioned before how much your high school faculty and administrators are here to help you succeed. Use them and ask questions.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You can also ask for help at the colleges and universities you’re applying to attend; or the college/university closest to you. They like to give you good solid information and keep you from making mistakes, no matter where you plan to attend</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Oregon Only: We’ll have live chat office hours throughout the fall with help from Oregon financial aid professionals, like those who are volunteering their time tonight. If you click on the page and we’re not live, you can send an email which will be answered as soon as possible.</a:t>
            </a:r>
          </a:p>
          <a:p>
            <a:endParaRPr lang="en-US" altLang="en-US" dirty="0">
              <a:ea typeface="ＭＳ Ｐゴシック" panose="020B0600070205080204" pitchFamily="34" charset="-128"/>
            </a:endParaRPr>
          </a:p>
        </p:txBody>
      </p:sp>
      <p:sp>
        <p:nvSpPr>
          <p:cNvPr id="109572" name="Slide Number Placeholder 3">
            <a:extLst>
              <a:ext uri="{FF2B5EF4-FFF2-40B4-BE49-F238E27FC236}">
                <a16:creationId xmlns:a16="http://schemas.microsoft.com/office/drawing/2014/main" id="{5007085E-423E-D949-B997-8BF7196507AD}"/>
              </a:ext>
            </a:extLst>
          </p:cNvPr>
          <p:cNvSpPr>
            <a:spLocks noGrp="1"/>
          </p:cNvSpPr>
          <p:nvPr>
            <p:ph type="sldNum" sz="quarter" idx="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C4D388E-051C-6C4D-BE8A-3F47995F77AB}" type="slidenum">
              <a:rPr lang="en-US" altLang="en-US" sz="1200"/>
              <a:pPr/>
              <a:t>34</a:t>
            </a:fld>
            <a:endParaRPr lang="en-US" altLang="en-US" sz="1200" dirty="0"/>
          </a:p>
        </p:txBody>
      </p:sp>
      <p:sp>
        <p:nvSpPr>
          <p:cNvPr id="2" name="TextBox 1">
            <a:extLst>
              <a:ext uri="{FF2B5EF4-FFF2-40B4-BE49-F238E27FC236}">
                <a16:creationId xmlns:a16="http://schemas.microsoft.com/office/drawing/2014/main" id="{C1B78C87-5B6D-3346-B334-305AA3237D3F}"/>
              </a:ext>
            </a:extLst>
          </p:cNvPr>
          <p:cNvSpPr txBox="1"/>
          <p:nvPr/>
        </p:nvSpPr>
        <p:spPr>
          <a:xfrm>
            <a:off x="330753" y="3607260"/>
            <a:ext cx="1867159" cy="2863338"/>
          </a:xfrm>
          <a:prstGeom prst="rect">
            <a:avLst/>
          </a:prstGeom>
          <a:noFill/>
        </p:spPr>
        <p:txBody>
          <a:bodyPr wrap="square" lIns="92446" tIns="46223" rIns="92446" bIns="46223" rtlCol="0">
            <a:spAutoFit/>
          </a:bodyPr>
          <a:lstStyle/>
          <a:p>
            <a:r>
              <a:rPr lang="en-US" sz="1600" dirty="0">
                <a:latin typeface="Trebuchet MS" panose="020B0703020202090204" pitchFamily="34" charset="0"/>
              </a:rPr>
              <a:t>Be sure to leave time for photos!!</a:t>
            </a:r>
          </a:p>
          <a:p>
            <a:endParaRPr lang="en-US" sz="1600" dirty="0">
              <a:latin typeface="Trebuchet MS" panose="020B0703020202090204" pitchFamily="34" charset="0"/>
            </a:endParaRPr>
          </a:p>
          <a:p>
            <a:r>
              <a:rPr lang="en-US" altLang="en-US" sz="1600" dirty="0">
                <a:ea typeface="ＭＳ Ｐゴシック" panose="020B0600070205080204" pitchFamily="34" charset="-128"/>
              </a:rPr>
              <a:t>Feel free to take out The College Place info and add your own.</a:t>
            </a:r>
          </a:p>
          <a:p>
            <a:endParaRPr lang="en-US" altLang="en-US" sz="1600" dirty="0">
              <a:ea typeface="ＭＳ Ｐゴシック" panose="020B0600070205080204" pitchFamily="34" charset="-128"/>
            </a:endParaRPr>
          </a:p>
          <a:p>
            <a:r>
              <a:rPr lang="en-US" altLang="en-US" sz="1600" dirty="0">
                <a:ea typeface="ＭＳ Ｐゴシック" panose="020B0600070205080204" pitchFamily="34" charset="-128"/>
              </a:rPr>
              <a:t>Or add another slide with your info</a:t>
            </a:r>
          </a:p>
          <a:p>
            <a:endParaRPr lang="en-US" sz="2000" dirty="0">
              <a:latin typeface="Trebuchet MS" panose="020B0703020202090204" pitchFamily="34" charset="0"/>
            </a:endParaRPr>
          </a:p>
        </p:txBody>
      </p:sp>
    </p:spTree>
    <p:extLst>
      <p:ext uri="{BB962C8B-B14F-4D97-AF65-F5344CB8AC3E}">
        <p14:creationId xmlns:p14="http://schemas.microsoft.com/office/powerpoint/2010/main" val="3423181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BF177FA6-578E-7F40-8E53-051489226BC6}"/>
              </a:ext>
            </a:extLst>
          </p:cNvPr>
          <p:cNvSpPr>
            <a:spLocks noGrp="1" noRot="1" noChangeAspect="1" noTextEdit="1"/>
          </p:cNvSpPr>
          <p:nvPr>
            <p:ph type="sldImg"/>
          </p:nvPr>
        </p:nvSpPr>
        <p:spPr bwMode="auto">
          <a:xfrm>
            <a:off x="2484438" y="696913"/>
            <a:ext cx="404018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3A442902-D839-C947-A588-85A618B897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en-US" altLang="en-US" dirty="0">
                <a:ea typeface="ＭＳ Ｐゴシック" panose="020B0600070205080204" pitchFamily="34" charset="-128"/>
              </a:rPr>
              <a:t>Colleges are required to estimate an average cost for students. This can be done by adjusting for inflation, by surveying students, by adding up charges, or even by calling around to other colleges.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 Cost of Attendance can vary widely for colleges in the same city. For example, </a:t>
            </a:r>
            <a:r>
              <a:rPr lang="en-US" altLang="en-US" i="1" dirty="0">
                <a:solidFill>
                  <a:srgbClr val="FF0000"/>
                </a:solidFill>
                <a:ea typeface="ＭＳ Ｐゴシック" panose="020B0600070205080204" pitchFamily="34" charset="-128"/>
              </a:rPr>
              <a:t>Portland State University*, Portland Community College* and University of Portland*</a:t>
            </a:r>
            <a:r>
              <a:rPr lang="en-US" altLang="en-US" i="1" dirty="0">
                <a:ea typeface="ＭＳ Ｐゴシック" panose="020B0600070205080204" pitchFamily="34" charset="-128"/>
              </a:rPr>
              <a:t> </a:t>
            </a:r>
            <a:r>
              <a:rPr lang="en-US" altLang="en-US" dirty="0">
                <a:ea typeface="ＭＳ Ｐゴシック" panose="020B0600070205080204" pitchFamily="34" charset="-128"/>
              </a:rPr>
              <a:t>are all located in the same city. However, their budgets for personal expenses varies quite a bit:</a:t>
            </a:r>
          </a:p>
          <a:p>
            <a:endParaRPr lang="en-US" altLang="en-US" dirty="0">
              <a:ea typeface="ＭＳ Ｐゴシック" panose="020B0600070205080204" pitchFamily="34" charset="-128"/>
            </a:endParaRPr>
          </a:p>
          <a:p>
            <a:pPr defTabSz="488569">
              <a:defRPr/>
            </a:pPr>
            <a:r>
              <a:rPr lang="en-US" altLang="en-US" dirty="0">
                <a:ea typeface="ＭＳ Ｐゴシック" panose="020B0600070205080204" pitchFamily="34" charset="-128"/>
              </a:rPr>
              <a:t>	</a:t>
            </a:r>
            <a:r>
              <a:rPr lang="en-US" altLang="en-US" i="1" dirty="0">
                <a:solidFill>
                  <a:srgbClr val="FF0000"/>
                </a:solidFill>
                <a:ea typeface="ＭＳ Ｐゴシック" panose="020B0600070205080204" pitchFamily="34" charset="-128"/>
              </a:rPr>
              <a:t>PSU Personal: $1,500</a:t>
            </a:r>
          </a:p>
          <a:p>
            <a:r>
              <a:rPr lang="en-US" altLang="en-US" i="1" dirty="0">
                <a:solidFill>
                  <a:srgbClr val="FF0000"/>
                </a:solidFill>
                <a:ea typeface="ＭＳ Ｐゴシック" panose="020B0600070205080204" pitchFamily="34" charset="-128"/>
              </a:rPr>
              <a:t>	PCC Personal: $1,854</a:t>
            </a:r>
          </a:p>
          <a:p>
            <a:r>
              <a:rPr lang="en-US" altLang="en-US" i="1" dirty="0">
                <a:solidFill>
                  <a:srgbClr val="FF0000"/>
                </a:solidFill>
                <a:ea typeface="ＭＳ Ｐゴシック" panose="020B0600070205080204" pitchFamily="34" charset="-128"/>
              </a:rPr>
              <a:t>	U of Portland: $972</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As do their transportation budgets:	</a:t>
            </a:r>
          </a:p>
          <a:p>
            <a:r>
              <a:rPr lang="en-US" altLang="en-US" dirty="0">
                <a:ea typeface="ＭＳ Ｐゴシック" panose="020B0600070205080204" pitchFamily="34" charset="-128"/>
              </a:rPr>
              <a:t>	</a:t>
            </a:r>
            <a:r>
              <a:rPr lang="en-US" altLang="en-US" i="1" dirty="0">
                <a:solidFill>
                  <a:srgbClr val="FF0000"/>
                </a:solidFill>
                <a:ea typeface="ＭＳ Ｐゴシック" panose="020B0600070205080204" pitchFamily="34" charset="-128"/>
              </a:rPr>
              <a:t>PCC Transportation: $1,916</a:t>
            </a:r>
          </a:p>
          <a:p>
            <a:r>
              <a:rPr lang="en-US" altLang="en-US" i="1" dirty="0">
                <a:solidFill>
                  <a:srgbClr val="FF0000"/>
                </a:solidFill>
                <a:ea typeface="ＭＳ Ｐゴシック" panose="020B0600070205080204" pitchFamily="34" charset="-128"/>
              </a:rPr>
              <a:t>	PSU Transportation: $1,002</a:t>
            </a:r>
          </a:p>
          <a:p>
            <a:r>
              <a:rPr lang="en-US" altLang="en-US" i="1" dirty="0">
                <a:solidFill>
                  <a:srgbClr val="FF0000"/>
                </a:solidFill>
                <a:ea typeface="ＭＳ Ｐゴシック" panose="020B0600070205080204" pitchFamily="34" charset="-128"/>
              </a:rPr>
              <a:t>	U of Portland: $742</a:t>
            </a:r>
          </a:p>
          <a:p>
            <a:endParaRPr lang="en-US" altLang="en-US" i="1" dirty="0">
              <a:solidFill>
                <a:srgbClr val="FF0000"/>
              </a:solidFill>
              <a:ea typeface="ＭＳ Ｐゴシック" panose="020B0600070205080204" pitchFamily="34" charset="-128"/>
            </a:endParaRPr>
          </a:p>
          <a:p>
            <a:r>
              <a:rPr lang="en-US" altLang="en-US" i="1" dirty="0">
                <a:solidFill>
                  <a:srgbClr val="FF0000"/>
                </a:solidFill>
                <a:ea typeface="ＭＳ Ｐゴシック" panose="020B0600070205080204" pitchFamily="34" charset="-128"/>
              </a:rPr>
              <a:t>*Use examples from your own community or state</a:t>
            </a:r>
          </a:p>
          <a:p>
            <a:r>
              <a:rPr lang="en-US" altLang="en-US" dirty="0">
                <a:ea typeface="ＭＳ Ｐゴシック" panose="020B0600070205080204" pitchFamily="34" charset="-128"/>
              </a:rPr>
              <a:t>	</a:t>
            </a:r>
          </a:p>
          <a:p>
            <a:r>
              <a:rPr lang="en-US" altLang="en-US" dirty="0">
                <a:ea typeface="ＭＳ Ｐゴシック" panose="020B0600070205080204" pitchFamily="34" charset="-128"/>
              </a:rPr>
              <a:t>You can see that in addition to what are common costs, students can also include the cost of a study abroad program or a computer purchase, with the permission of the financial aid office.</a:t>
            </a:r>
          </a:p>
        </p:txBody>
      </p:sp>
      <p:sp>
        <p:nvSpPr>
          <p:cNvPr id="27652" name="Slide Number Placeholder 3">
            <a:extLst>
              <a:ext uri="{FF2B5EF4-FFF2-40B4-BE49-F238E27FC236}">
                <a16:creationId xmlns:a16="http://schemas.microsoft.com/office/drawing/2014/main" id="{AF7A2104-3FA9-634F-BCCC-D2716C40B096}"/>
              </a:ext>
            </a:extLst>
          </p:cNvPr>
          <p:cNvSpPr>
            <a:spLocks noGrp="1"/>
          </p:cNvSpPr>
          <p:nvPr>
            <p:ph type="sldNum" sz="quarter" idx="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5B8FF3A-6A74-2D47-89BD-971E171A1518}" type="slidenum">
              <a:rPr lang="en-US" altLang="en-US" sz="1200"/>
              <a:pPr/>
              <a:t>4</a:t>
            </a:fld>
            <a:endParaRPr lang="en-US" altLang="en-US" sz="1200" dirty="0"/>
          </a:p>
        </p:txBody>
      </p:sp>
      <p:sp>
        <p:nvSpPr>
          <p:cNvPr id="5" name="TextBox 4">
            <a:extLst>
              <a:ext uri="{FF2B5EF4-FFF2-40B4-BE49-F238E27FC236}">
                <a16:creationId xmlns:a16="http://schemas.microsoft.com/office/drawing/2014/main" id="{F8D1DBE7-9B9D-DB43-9801-3C1159D1AB46}"/>
              </a:ext>
            </a:extLst>
          </p:cNvPr>
          <p:cNvSpPr txBox="1"/>
          <p:nvPr/>
        </p:nvSpPr>
        <p:spPr>
          <a:xfrm>
            <a:off x="280676" y="7285784"/>
            <a:ext cx="1949246" cy="938719"/>
          </a:xfrm>
          <a:prstGeom prst="rect">
            <a:avLst/>
          </a:prstGeom>
          <a:noFill/>
        </p:spPr>
        <p:txBody>
          <a:bodyPr wrap="square" lIns="92446" tIns="46223" rIns="92446" bIns="46223" rtlCol="0">
            <a:spAutoFit/>
          </a:bodyPr>
          <a:lstStyle/>
          <a:p>
            <a:pPr algn="ctr"/>
            <a:r>
              <a:rPr lang="en-US" sz="1800" dirty="0">
                <a:latin typeface="Trebuchet MS" panose="020B0703020202090204" pitchFamily="34" charset="0"/>
              </a:rPr>
              <a:t>Opportunities Guide </a:t>
            </a:r>
          </a:p>
          <a:p>
            <a:pPr algn="ctr"/>
            <a:r>
              <a:rPr lang="en-US" sz="1800" dirty="0">
                <a:latin typeface="Trebuchet MS" panose="020B0703020202090204" pitchFamily="34" charset="0"/>
              </a:rPr>
              <a:t>Pages 11 &amp; 13</a:t>
            </a:r>
          </a:p>
        </p:txBody>
      </p:sp>
      <p:sp>
        <p:nvSpPr>
          <p:cNvPr id="2" name="TextBox 1">
            <a:extLst>
              <a:ext uri="{FF2B5EF4-FFF2-40B4-BE49-F238E27FC236}">
                <a16:creationId xmlns:a16="http://schemas.microsoft.com/office/drawing/2014/main" id="{AC38D279-CD9B-794D-A4B0-27CC942A730D}"/>
              </a:ext>
            </a:extLst>
          </p:cNvPr>
          <p:cNvSpPr txBox="1"/>
          <p:nvPr/>
        </p:nvSpPr>
        <p:spPr>
          <a:xfrm>
            <a:off x="407075" y="3503493"/>
            <a:ext cx="1696446" cy="2847446"/>
          </a:xfrm>
          <a:prstGeom prst="rect">
            <a:avLst/>
          </a:prstGeom>
          <a:noFill/>
        </p:spPr>
        <p:txBody>
          <a:bodyPr wrap="square" lIns="92446" tIns="46223" rIns="92446" bIns="46223" rtlCol="0">
            <a:spAutoFit/>
          </a:bodyPr>
          <a:lstStyle/>
          <a:p>
            <a:r>
              <a:rPr lang="en-US" sz="1600" dirty="0">
                <a:latin typeface="Trebuchet MS" panose="020B0703020202090204" pitchFamily="34" charset="0"/>
              </a:rPr>
              <a:t>The COA is an ESTIMATE.</a:t>
            </a:r>
          </a:p>
          <a:p>
            <a:endParaRPr lang="en-US" sz="1600" dirty="0">
              <a:latin typeface="Trebuchet MS" panose="020B0703020202090204" pitchFamily="34" charset="0"/>
            </a:endParaRPr>
          </a:p>
          <a:p>
            <a:r>
              <a:rPr lang="en-US" sz="1600" dirty="0">
                <a:latin typeface="Trebuchet MS" panose="020B0703020202090204" pitchFamily="34" charset="0"/>
              </a:rPr>
              <a:t>Expenses will vary by individual student</a:t>
            </a:r>
          </a:p>
          <a:p>
            <a:endParaRPr lang="en-US" sz="1600" dirty="0">
              <a:latin typeface="Trebuchet MS" panose="020B0703020202090204" pitchFamily="34" charset="0"/>
            </a:endParaRPr>
          </a:p>
          <a:p>
            <a:r>
              <a:rPr lang="en-US" sz="1600" dirty="0">
                <a:latin typeface="Trebuchet MS" panose="020B0703020202090204" pitchFamily="34" charset="0"/>
              </a:rPr>
              <a:t>Use examples from your local community</a:t>
            </a:r>
          </a:p>
        </p:txBody>
      </p:sp>
    </p:spTree>
    <p:extLst>
      <p:ext uri="{BB962C8B-B14F-4D97-AF65-F5344CB8AC3E}">
        <p14:creationId xmlns:p14="http://schemas.microsoft.com/office/powerpoint/2010/main" val="4047762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A2B378E-878D-3941-9ACE-BCB744B443E1}"/>
              </a:ext>
            </a:extLst>
          </p:cNvPr>
          <p:cNvSpPr>
            <a:spLocks noGrp="1" noRot="1" noChangeAspect="1" noTextEdit="1"/>
          </p:cNvSpPr>
          <p:nvPr>
            <p:ph type="sldImg"/>
          </p:nvPr>
        </p:nvSpPr>
        <p:spPr bwMode="auto">
          <a:xfrm>
            <a:off x="2484438" y="696913"/>
            <a:ext cx="404018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D096E76E-97E4-D44C-9944-B5E9AA2296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dirty="0">
                <a:ea typeface="ＭＳ Ｐゴシック" panose="020B0600070205080204" pitchFamily="34" charset="-128"/>
              </a:rPr>
              <a:t>Remember how I said that the Cost of Attendance was an average cost across students? This means that you can choose to be a below average student- cost wise, of course! Your actual expenses are going to vary based upon choices you make.</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Direct Costs are paid directly to the college. This always includes tuition and fees; it </a:t>
            </a:r>
            <a:r>
              <a:rPr lang="en-US" altLang="en-US" b="1" i="1" dirty="0">
                <a:ea typeface="ＭＳ Ｐゴシック" panose="020B0600070205080204" pitchFamily="34" charset="-128"/>
              </a:rPr>
              <a:t>may include </a:t>
            </a:r>
            <a:r>
              <a:rPr lang="en-US" altLang="en-US" dirty="0">
                <a:ea typeface="ＭＳ Ｐゴシック" panose="020B0600070205080204" pitchFamily="34" charset="-128"/>
              </a:rPr>
              <a:t>room and board (if you live in a dorm), books &amp; supplies (if you buy them from the college bookstore, and your transportation expenses (if you’re paying to park on campus or purchasing a bus/train pass).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You can make choices that will reduce your COA. Calculate what you’ll really spend on things like transportation and personal expenses. Even room and board are flexible, depending on your eating habits.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 other thing to remember is that the amount of financial aid you’ll receive will reduce what you are expected to pay. Similar to purchasing a car, very few students actually pay the ”sticker price” or full Cost of Attendance, for their college education.</a:t>
            </a:r>
          </a:p>
        </p:txBody>
      </p:sp>
      <p:sp>
        <p:nvSpPr>
          <p:cNvPr id="29700" name="Slide Number Placeholder 3">
            <a:extLst>
              <a:ext uri="{FF2B5EF4-FFF2-40B4-BE49-F238E27FC236}">
                <a16:creationId xmlns:a16="http://schemas.microsoft.com/office/drawing/2014/main" id="{DD0E8C9A-EFD4-6B4E-9BD4-FFCB741A1452}"/>
              </a:ext>
            </a:extLst>
          </p:cNvPr>
          <p:cNvSpPr>
            <a:spLocks noGrp="1"/>
          </p:cNvSpPr>
          <p:nvPr>
            <p:ph type="sldNum" sz="quarter" idx="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8CCA25A-8BCA-A14A-ADBD-F65B1A784E35}" type="slidenum">
              <a:rPr lang="en-US" altLang="en-US" sz="1200"/>
              <a:pPr/>
              <a:t>5</a:t>
            </a:fld>
            <a:endParaRPr lang="en-US" altLang="en-US" sz="1200" dirty="0"/>
          </a:p>
        </p:txBody>
      </p:sp>
      <p:sp>
        <p:nvSpPr>
          <p:cNvPr id="5" name="TextBox 4">
            <a:extLst>
              <a:ext uri="{FF2B5EF4-FFF2-40B4-BE49-F238E27FC236}">
                <a16:creationId xmlns:a16="http://schemas.microsoft.com/office/drawing/2014/main" id="{40DD8646-9AA7-0F44-9733-F7627A079733}"/>
              </a:ext>
            </a:extLst>
          </p:cNvPr>
          <p:cNvSpPr txBox="1"/>
          <p:nvPr/>
        </p:nvSpPr>
        <p:spPr>
          <a:xfrm>
            <a:off x="280676" y="7285784"/>
            <a:ext cx="1949246" cy="938719"/>
          </a:xfrm>
          <a:prstGeom prst="rect">
            <a:avLst/>
          </a:prstGeom>
          <a:noFill/>
        </p:spPr>
        <p:txBody>
          <a:bodyPr wrap="square" lIns="92446" tIns="46223" rIns="92446" bIns="46223" rtlCol="0">
            <a:spAutoFit/>
          </a:bodyPr>
          <a:lstStyle/>
          <a:p>
            <a:pPr algn="ctr"/>
            <a:r>
              <a:rPr lang="en-US" sz="1800" dirty="0">
                <a:latin typeface="Trebuchet MS" panose="020B0703020202090204" pitchFamily="34" charset="0"/>
              </a:rPr>
              <a:t>Opportunities Guide </a:t>
            </a:r>
          </a:p>
          <a:p>
            <a:pPr algn="ctr"/>
            <a:r>
              <a:rPr lang="en-US" sz="1800" dirty="0">
                <a:latin typeface="Trebuchet MS" panose="020B0703020202090204" pitchFamily="34" charset="0"/>
              </a:rPr>
              <a:t>Page 12</a:t>
            </a:r>
          </a:p>
        </p:txBody>
      </p:sp>
      <p:sp>
        <p:nvSpPr>
          <p:cNvPr id="2" name="TextBox 1">
            <a:extLst>
              <a:ext uri="{FF2B5EF4-FFF2-40B4-BE49-F238E27FC236}">
                <a16:creationId xmlns:a16="http://schemas.microsoft.com/office/drawing/2014/main" id="{E05C9EE2-BD4C-524F-AD27-AB3D8A2541E4}"/>
              </a:ext>
            </a:extLst>
          </p:cNvPr>
          <p:cNvSpPr txBox="1"/>
          <p:nvPr/>
        </p:nvSpPr>
        <p:spPr>
          <a:xfrm>
            <a:off x="280676" y="3909933"/>
            <a:ext cx="1949246" cy="1501950"/>
          </a:xfrm>
          <a:prstGeom prst="rect">
            <a:avLst/>
          </a:prstGeom>
          <a:noFill/>
        </p:spPr>
        <p:txBody>
          <a:bodyPr wrap="square" lIns="92446" tIns="46223" rIns="92446" bIns="46223" rtlCol="0">
            <a:spAutoFit/>
          </a:bodyPr>
          <a:lstStyle/>
          <a:p>
            <a:r>
              <a:rPr lang="en-US" sz="1800" dirty="0">
                <a:latin typeface="Trebuchet MS" panose="020B0703020202090204" pitchFamily="34" charset="0"/>
              </a:rPr>
              <a:t>Talk about ways that you (personally) made college cheaper.</a:t>
            </a:r>
          </a:p>
        </p:txBody>
      </p:sp>
    </p:spTree>
    <p:extLst>
      <p:ext uri="{BB962C8B-B14F-4D97-AF65-F5344CB8AC3E}">
        <p14:creationId xmlns:p14="http://schemas.microsoft.com/office/powerpoint/2010/main" val="872792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E15F9408-C536-CE43-90C2-3932C3CA6F24}"/>
              </a:ext>
            </a:extLst>
          </p:cNvPr>
          <p:cNvSpPr>
            <a:spLocks noGrp="1" noRot="1" noChangeAspect="1" noTextEdit="1"/>
          </p:cNvSpPr>
          <p:nvPr>
            <p:ph type="sldImg"/>
          </p:nvPr>
        </p:nvSpPr>
        <p:spPr bwMode="auto">
          <a:xfrm>
            <a:off x="2484438" y="696913"/>
            <a:ext cx="404018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29091B0C-021D-ED47-A115-D7CD3D9186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Each college or university must have a net price calculator on their website! The easiest way to find it is to use the “search” function on each college’s site.</a:t>
            </a:r>
          </a:p>
          <a:p>
            <a:endParaRPr lang="en-US" altLang="en-US" dirty="0">
              <a:ea typeface="ＭＳ Ｐゴシック" panose="020B0600070205080204" pitchFamily="34" charset="-128"/>
            </a:endParaRPr>
          </a:p>
          <a:p>
            <a:r>
              <a:rPr lang="en-US" dirty="0">
                <a:latin typeface="+mn-lt"/>
                <a:cs typeface="ＭＳ Ｐゴシック" charset="-128"/>
              </a:rPr>
              <a:t>Before you get started, gather the most recent federal tax return (for most of us, that’s the 2018 returns we just completed in April), W2(s), and any savings, investments and other asset values.  It is important to read each question carefully, as the estimated results are only as reliable as the information you provide in the calculator. </a:t>
            </a:r>
          </a:p>
          <a:p>
            <a:endParaRPr lang="en-US" dirty="0">
              <a:latin typeface="+mn-lt"/>
              <a:cs typeface="ＭＳ Ｐゴシック" charset="-128"/>
            </a:endParaRPr>
          </a:p>
          <a:p>
            <a:r>
              <a:rPr lang="en-US" dirty="0">
                <a:latin typeface="+mn-lt"/>
                <a:cs typeface="ＭＳ Ｐゴシック" charset="-128"/>
              </a:rPr>
              <a:t>This is an excellent time to check out the estimated net PRICE of the colleges you are interested in. </a:t>
            </a:r>
          </a:p>
          <a:p>
            <a:endParaRPr lang="en-US" dirty="0">
              <a:latin typeface="+mn-lt"/>
              <a:cs typeface="ＭＳ Ｐゴシック" charset="-128"/>
            </a:endParaRPr>
          </a:p>
          <a:p>
            <a:endParaRPr lang="en-US" dirty="0">
              <a:latin typeface="+mn-lt"/>
              <a:cs typeface="ＭＳ Ｐゴシック" charset="-128"/>
            </a:endParaRPr>
          </a:p>
          <a:p>
            <a:r>
              <a:rPr lang="en-US" dirty="0"/>
              <a:t>https://collegecost.ed.gov</a:t>
            </a:r>
          </a:p>
          <a:p>
            <a:endParaRPr lang="en-US" dirty="0">
              <a:latin typeface="+mn-lt"/>
              <a:cs typeface="ＭＳ Ｐゴシック" charset="-128"/>
            </a:endParaRPr>
          </a:p>
        </p:txBody>
      </p:sp>
      <p:sp>
        <p:nvSpPr>
          <p:cNvPr id="31748" name="Slide Number Placeholder 3">
            <a:extLst>
              <a:ext uri="{FF2B5EF4-FFF2-40B4-BE49-F238E27FC236}">
                <a16:creationId xmlns:a16="http://schemas.microsoft.com/office/drawing/2014/main" id="{4E279FFB-03D5-9541-99F3-D2416FBE37E0}"/>
              </a:ext>
            </a:extLst>
          </p:cNvPr>
          <p:cNvSpPr>
            <a:spLocks noGrp="1"/>
          </p:cNvSpPr>
          <p:nvPr>
            <p:ph type="sldNum" sz="quarter" idx="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C02B4F2-1A7B-8548-AF7E-6BCB945664C6}" type="slidenum">
              <a:rPr lang="en-US" altLang="en-US" sz="1200"/>
              <a:pPr/>
              <a:t>6</a:t>
            </a:fld>
            <a:endParaRPr lang="en-US" altLang="en-US" sz="1200" dirty="0"/>
          </a:p>
        </p:txBody>
      </p:sp>
      <p:sp>
        <p:nvSpPr>
          <p:cNvPr id="2" name="TextBox 1">
            <a:extLst>
              <a:ext uri="{FF2B5EF4-FFF2-40B4-BE49-F238E27FC236}">
                <a16:creationId xmlns:a16="http://schemas.microsoft.com/office/drawing/2014/main" id="{1E6C8ACD-5468-2C4C-BC38-898849A7876E}"/>
              </a:ext>
            </a:extLst>
          </p:cNvPr>
          <p:cNvSpPr txBox="1"/>
          <p:nvPr/>
        </p:nvSpPr>
        <p:spPr>
          <a:xfrm>
            <a:off x="330753" y="3607260"/>
            <a:ext cx="1867159" cy="2065180"/>
          </a:xfrm>
          <a:prstGeom prst="rect">
            <a:avLst/>
          </a:prstGeom>
          <a:noFill/>
        </p:spPr>
        <p:txBody>
          <a:bodyPr wrap="square" lIns="92446" tIns="46223" rIns="92446" bIns="46223" rtlCol="0">
            <a:spAutoFit/>
          </a:bodyPr>
          <a:lstStyle/>
          <a:p>
            <a:r>
              <a:rPr lang="en-US" sz="1800" dirty="0"/>
              <a:t>College Scorecard, College Navigator</a:t>
            </a:r>
          </a:p>
          <a:p>
            <a:endParaRPr lang="en-US" sz="1800" dirty="0"/>
          </a:p>
          <a:p>
            <a:r>
              <a:rPr lang="en-US" sz="1800" dirty="0"/>
              <a:t>https://collegecost.ed.gov</a:t>
            </a:r>
          </a:p>
        </p:txBody>
      </p:sp>
      <p:sp>
        <p:nvSpPr>
          <p:cNvPr id="6" name="TextBox 5">
            <a:extLst>
              <a:ext uri="{FF2B5EF4-FFF2-40B4-BE49-F238E27FC236}">
                <a16:creationId xmlns:a16="http://schemas.microsoft.com/office/drawing/2014/main" id="{B53261F1-5E1C-2A4A-B3DE-40C3D76AB030}"/>
              </a:ext>
            </a:extLst>
          </p:cNvPr>
          <p:cNvSpPr txBox="1"/>
          <p:nvPr/>
        </p:nvSpPr>
        <p:spPr>
          <a:xfrm>
            <a:off x="280676" y="7285784"/>
            <a:ext cx="1949246" cy="938719"/>
          </a:xfrm>
          <a:prstGeom prst="rect">
            <a:avLst/>
          </a:prstGeom>
          <a:noFill/>
        </p:spPr>
        <p:txBody>
          <a:bodyPr wrap="square" lIns="92446" tIns="46223" rIns="92446" bIns="46223" rtlCol="0">
            <a:spAutoFit/>
          </a:bodyPr>
          <a:lstStyle/>
          <a:p>
            <a:pPr algn="ctr"/>
            <a:r>
              <a:rPr lang="en-US" sz="1800" dirty="0">
                <a:latin typeface="Trebuchet MS" panose="020B0703020202090204" pitchFamily="34" charset="0"/>
              </a:rPr>
              <a:t>Opportunities Guide </a:t>
            </a:r>
          </a:p>
          <a:p>
            <a:pPr algn="ctr"/>
            <a:r>
              <a:rPr lang="en-US" sz="1800" dirty="0">
                <a:latin typeface="Trebuchet MS" panose="020B0703020202090204" pitchFamily="34" charset="0"/>
              </a:rPr>
              <a:t>Page 13</a:t>
            </a:r>
          </a:p>
        </p:txBody>
      </p:sp>
    </p:spTree>
    <p:extLst>
      <p:ext uri="{BB962C8B-B14F-4D97-AF65-F5344CB8AC3E}">
        <p14:creationId xmlns:p14="http://schemas.microsoft.com/office/powerpoint/2010/main" val="2605931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BF177FA6-578E-7F40-8E53-051489226BC6}"/>
              </a:ext>
            </a:extLst>
          </p:cNvPr>
          <p:cNvSpPr>
            <a:spLocks noGrp="1" noRot="1" noChangeAspect="1" noTextEdit="1"/>
          </p:cNvSpPr>
          <p:nvPr>
            <p:ph type="sldImg"/>
          </p:nvPr>
        </p:nvSpPr>
        <p:spPr bwMode="auto">
          <a:xfrm>
            <a:off x="2484438" y="696913"/>
            <a:ext cx="404018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3A442902-D839-C947-A588-85A618B897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en-US" altLang="en-US" dirty="0">
                <a:ea typeface="ＭＳ Ｐゴシック" panose="020B0600070205080204" pitchFamily="34" charset="-128"/>
              </a:rPr>
              <a:t>Colleges are required to estimate an average cost for students. This can be done by adjusting for inflation, by surveying students, by adding up charges, or even by calling around to other colleges.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 Cost of Attendance can vary widely for colleges in the same city. For example, </a:t>
            </a:r>
            <a:r>
              <a:rPr lang="en-US" altLang="en-US" i="1" dirty="0">
                <a:solidFill>
                  <a:srgbClr val="FF0000"/>
                </a:solidFill>
                <a:ea typeface="ＭＳ Ｐゴシック" panose="020B0600070205080204" pitchFamily="34" charset="-128"/>
              </a:rPr>
              <a:t>Portland State University*, Portland Community College* and University of Portland*</a:t>
            </a:r>
            <a:r>
              <a:rPr lang="en-US" altLang="en-US" i="1" dirty="0">
                <a:ea typeface="ＭＳ Ｐゴシック" panose="020B0600070205080204" pitchFamily="34" charset="-128"/>
              </a:rPr>
              <a:t> </a:t>
            </a:r>
            <a:r>
              <a:rPr lang="en-US" altLang="en-US" dirty="0">
                <a:ea typeface="ＭＳ Ｐゴシック" panose="020B0600070205080204" pitchFamily="34" charset="-128"/>
              </a:rPr>
              <a:t>are all located in the same city. However, their budgets for personal expenses varies quite a bit:</a:t>
            </a:r>
          </a:p>
          <a:p>
            <a:endParaRPr lang="en-US" altLang="en-US" dirty="0">
              <a:ea typeface="ＭＳ Ｐゴシック" panose="020B0600070205080204" pitchFamily="34" charset="-128"/>
            </a:endParaRPr>
          </a:p>
          <a:p>
            <a:pPr defTabSz="488569">
              <a:defRPr/>
            </a:pPr>
            <a:r>
              <a:rPr lang="en-US" altLang="en-US" dirty="0">
                <a:ea typeface="ＭＳ Ｐゴシック" panose="020B0600070205080204" pitchFamily="34" charset="-128"/>
              </a:rPr>
              <a:t>	</a:t>
            </a:r>
            <a:r>
              <a:rPr lang="en-US" altLang="en-US" i="1" dirty="0">
                <a:solidFill>
                  <a:srgbClr val="FF0000"/>
                </a:solidFill>
                <a:ea typeface="ＭＳ Ｐゴシック" panose="020B0600070205080204" pitchFamily="34" charset="-128"/>
              </a:rPr>
              <a:t>PSU Personal: $1,500</a:t>
            </a:r>
          </a:p>
          <a:p>
            <a:r>
              <a:rPr lang="en-US" altLang="en-US" i="1" dirty="0">
                <a:solidFill>
                  <a:srgbClr val="FF0000"/>
                </a:solidFill>
                <a:ea typeface="ＭＳ Ｐゴシック" panose="020B0600070205080204" pitchFamily="34" charset="-128"/>
              </a:rPr>
              <a:t>	PCC Personal: $1,854</a:t>
            </a:r>
          </a:p>
          <a:p>
            <a:r>
              <a:rPr lang="en-US" altLang="en-US" i="1" dirty="0">
                <a:solidFill>
                  <a:srgbClr val="FF0000"/>
                </a:solidFill>
                <a:ea typeface="ＭＳ Ｐゴシック" panose="020B0600070205080204" pitchFamily="34" charset="-128"/>
              </a:rPr>
              <a:t>	U of Portland: $972</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As do their transportation budgets:	</a:t>
            </a:r>
          </a:p>
          <a:p>
            <a:r>
              <a:rPr lang="en-US" altLang="en-US" dirty="0">
                <a:ea typeface="ＭＳ Ｐゴシック" panose="020B0600070205080204" pitchFamily="34" charset="-128"/>
              </a:rPr>
              <a:t>	</a:t>
            </a:r>
            <a:r>
              <a:rPr lang="en-US" altLang="en-US" i="1" dirty="0">
                <a:solidFill>
                  <a:srgbClr val="FF0000"/>
                </a:solidFill>
                <a:ea typeface="ＭＳ Ｐゴシック" panose="020B0600070205080204" pitchFamily="34" charset="-128"/>
              </a:rPr>
              <a:t>PCC Transportation: $1,916</a:t>
            </a:r>
          </a:p>
          <a:p>
            <a:r>
              <a:rPr lang="en-US" altLang="en-US" i="1" dirty="0">
                <a:solidFill>
                  <a:srgbClr val="FF0000"/>
                </a:solidFill>
                <a:ea typeface="ＭＳ Ｐゴシック" panose="020B0600070205080204" pitchFamily="34" charset="-128"/>
              </a:rPr>
              <a:t>	PSU Transportation: $1,002</a:t>
            </a:r>
          </a:p>
          <a:p>
            <a:r>
              <a:rPr lang="en-US" altLang="en-US" i="1" dirty="0">
                <a:solidFill>
                  <a:srgbClr val="FF0000"/>
                </a:solidFill>
                <a:ea typeface="ＭＳ Ｐゴシック" panose="020B0600070205080204" pitchFamily="34" charset="-128"/>
              </a:rPr>
              <a:t>	U of Portland: $742</a:t>
            </a:r>
          </a:p>
          <a:p>
            <a:endParaRPr lang="en-US" altLang="en-US" i="1" dirty="0">
              <a:solidFill>
                <a:srgbClr val="FF0000"/>
              </a:solidFill>
              <a:ea typeface="ＭＳ Ｐゴシック" panose="020B0600070205080204" pitchFamily="34" charset="-128"/>
            </a:endParaRPr>
          </a:p>
          <a:p>
            <a:r>
              <a:rPr lang="en-US" altLang="en-US" i="1" dirty="0">
                <a:solidFill>
                  <a:srgbClr val="FF0000"/>
                </a:solidFill>
                <a:ea typeface="ＭＳ Ｐゴシック" panose="020B0600070205080204" pitchFamily="34" charset="-128"/>
              </a:rPr>
              <a:t>*Use examples from your own community or state</a:t>
            </a:r>
          </a:p>
          <a:p>
            <a:r>
              <a:rPr lang="en-US" altLang="en-US" dirty="0">
                <a:ea typeface="ＭＳ Ｐゴシック" panose="020B0600070205080204" pitchFamily="34" charset="-128"/>
              </a:rPr>
              <a:t>	</a:t>
            </a:r>
          </a:p>
          <a:p>
            <a:r>
              <a:rPr lang="en-US" altLang="en-US" dirty="0">
                <a:ea typeface="ＭＳ Ｐゴシック" panose="020B0600070205080204" pitchFamily="34" charset="-128"/>
              </a:rPr>
              <a:t>You can see that in addition to what are common costs, students can also include the cost of a study abroad program or a computer purchase, with the permission of the financial aid office.</a:t>
            </a:r>
          </a:p>
        </p:txBody>
      </p:sp>
      <p:sp>
        <p:nvSpPr>
          <p:cNvPr id="27652" name="Slide Number Placeholder 3">
            <a:extLst>
              <a:ext uri="{FF2B5EF4-FFF2-40B4-BE49-F238E27FC236}">
                <a16:creationId xmlns:a16="http://schemas.microsoft.com/office/drawing/2014/main" id="{AF7A2104-3FA9-634F-BCCC-D2716C40B096}"/>
              </a:ext>
            </a:extLst>
          </p:cNvPr>
          <p:cNvSpPr>
            <a:spLocks noGrp="1"/>
          </p:cNvSpPr>
          <p:nvPr>
            <p:ph type="sldNum" sz="quarter" idx="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5B8FF3A-6A74-2D47-89BD-971E171A1518}" type="slidenum">
              <a:rPr lang="en-US" altLang="en-US" sz="1200"/>
              <a:pPr/>
              <a:t>7</a:t>
            </a:fld>
            <a:endParaRPr lang="en-US" altLang="en-US" sz="1200" dirty="0"/>
          </a:p>
        </p:txBody>
      </p:sp>
      <p:sp>
        <p:nvSpPr>
          <p:cNvPr id="5" name="TextBox 4">
            <a:extLst>
              <a:ext uri="{FF2B5EF4-FFF2-40B4-BE49-F238E27FC236}">
                <a16:creationId xmlns:a16="http://schemas.microsoft.com/office/drawing/2014/main" id="{F8D1DBE7-9B9D-DB43-9801-3C1159D1AB46}"/>
              </a:ext>
            </a:extLst>
          </p:cNvPr>
          <p:cNvSpPr txBox="1"/>
          <p:nvPr/>
        </p:nvSpPr>
        <p:spPr>
          <a:xfrm>
            <a:off x="280676" y="7285784"/>
            <a:ext cx="1949246" cy="938719"/>
          </a:xfrm>
          <a:prstGeom prst="rect">
            <a:avLst/>
          </a:prstGeom>
          <a:noFill/>
        </p:spPr>
        <p:txBody>
          <a:bodyPr wrap="square" lIns="92446" tIns="46223" rIns="92446" bIns="46223" rtlCol="0">
            <a:spAutoFit/>
          </a:bodyPr>
          <a:lstStyle/>
          <a:p>
            <a:pPr algn="ctr"/>
            <a:r>
              <a:rPr lang="en-US" sz="1800" dirty="0">
                <a:latin typeface="Trebuchet MS" panose="020B0703020202090204" pitchFamily="34" charset="0"/>
              </a:rPr>
              <a:t>Opportunities Guide </a:t>
            </a:r>
          </a:p>
          <a:p>
            <a:pPr algn="ctr"/>
            <a:r>
              <a:rPr lang="en-US" sz="1800" dirty="0">
                <a:latin typeface="Trebuchet MS" panose="020B0703020202090204" pitchFamily="34" charset="0"/>
              </a:rPr>
              <a:t>Pages 11 &amp; 13</a:t>
            </a:r>
          </a:p>
        </p:txBody>
      </p:sp>
      <p:sp>
        <p:nvSpPr>
          <p:cNvPr id="2" name="TextBox 1">
            <a:extLst>
              <a:ext uri="{FF2B5EF4-FFF2-40B4-BE49-F238E27FC236}">
                <a16:creationId xmlns:a16="http://schemas.microsoft.com/office/drawing/2014/main" id="{AC38D279-CD9B-794D-A4B0-27CC942A730D}"/>
              </a:ext>
            </a:extLst>
          </p:cNvPr>
          <p:cNvSpPr txBox="1"/>
          <p:nvPr/>
        </p:nvSpPr>
        <p:spPr>
          <a:xfrm>
            <a:off x="407075" y="3503493"/>
            <a:ext cx="1696446" cy="2847446"/>
          </a:xfrm>
          <a:prstGeom prst="rect">
            <a:avLst/>
          </a:prstGeom>
          <a:noFill/>
        </p:spPr>
        <p:txBody>
          <a:bodyPr wrap="square" lIns="92446" tIns="46223" rIns="92446" bIns="46223" rtlCol="0">
            <a:spAutoFit/>
          </a:bodyPr>
          <a:lstStyle/>
          <a:p>
            <a:r>
              <a:rPr lang="en-US" sz="1600" dirty="0">
                <a:latin typeface="Trebuchet MS" panose="020B0703020202090204" pitchFamily="34" charset="0"/>
              </a:rPr>
              <a:t>The COA is an ESTIMATE.</a:t>
            </a:r>
          </a:p>
          <a:p>
            <a:endParaRPr lang="en-US" sz="1600" dirty="0">
              <a:latin typeface="Trebuchet MS" panose="020B0703020202090204" pitchFamily="34" charset="0"/>
            </a:endParaRPr>
          </a:p>
          <a:p>
            <a:r>
              <a:rPr lang="en-US" sz="1600" dirty="0">
                <a:latin typeface="Trebuchet MS" panose="020B0703020202090204" pitchFamily="34" charset="0"/>
              </a:rPr>
              <a:t>Expenses will vary by individual student</a:t>
            </a:r>
          </a:p>
          <a:p>
            <a:endParaRPr lang="en-US" sz="1600" dirty="0">
              <a:latin typeface="Trebuchet MS" panose="020B0703020202090204" pitchFamily="34" charset="0"/>
            </a:endParaRPr>
          </a:p>
          <a:p>
            <a:r>
              <a:rPr lang="en-US" sz="1600" dirty="0">
                <a:latin typeface="Trebuchet MS" panose="020B0703020202090204" pitchFamily="34" charset="0"/>
              </a:rPr>
              <a:t>Use examples from your local community</a:t>
            </a:r>
          </a:p>
        </p:txBody>
      </p:sp>
    </p:spTree>
    <p:extLst>
      <p:ext uri="{BB962C8B-B14F-4D97-AF65-F5344CB8AC3E}">
        <p14:creationId xmlns:p14="http://schemas.microsoft.com/office/powerpoint/2010/main" val="3589318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F7F66B03-0148-8B4B-9791-6CD995045BE2}"/>
              </a:ext>
            </a:extLst>
          </p:cNvPr>
          <p:cNvSpPr>
            <a:spLocks noGrp="1" noRot="1" noChangeAspect="1" noTextEdit="1"/>
          </p:cNvSpPr>
          <p:nvPr>
            <p:ph type="sldImg"/>
          </p:nvPr>
        </p:nvSpPr>
        <p:spPr bwMode="auto">
          <a:xfrm>
            <a:off x="2484438" y="696913"/>
            <a:ext cx="404018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B4C1F4F6-5965-9648-A186-19AE8BAE52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Tonight, we’ll cover a lot of information in a short amount of time. Our agenda includes</a:t>
            </a:r>
          </a:p>
          <a:p>
            <a:endParaRPr lang="en-US" altLang="en-US" dirty="0">
              <a:ea typeface="ＭＳ Ｐゴシック" panose="020B0600070205080204" pitchFamily="34" charset="-128"/>
            </a:endParaRPr>
          </a:p>
          <a:p>
            <a:pPr marL="173336" indent="-173336">
              <a:buFont typeface="Arial" panose="020B0604020202020204" pitchFamily="34" charset="0"/>
              <a:buChar char="•"/>
            </a:pPr>
            <a:r>
              <a:rPr lang="en-US" altLang="en-US" dirty="0">
                <a:ea typeface="ＭＳ Ｐゴシック" panose="020B0600070205080204" pitchFamily="34" charset="-128"/>
              </a:rPr>
              <a:t>Discussing college costs</a:t>
            </a:r>
          </a:p>
          <a:p>
            <a:pPr marL="173336" indent="-173336">
              <a:buFont typeface="Arial" panose="020B0604020202020204" pitchFamily="34" charset="0"/>
              <a:buChar char="•"/>
            </a:pPr>
            <a:r>
              <a:rPr lang="en-US" altLang="en-US" dirty="0">
                <a:ea typeface="ＭＳ Ｐゴシック" panose="020B0600070205080204" pitchFamily="34" charset="-128"/>
              </a:rPr>
              <a:t>Defining Financial Aid</a:t>
            </a:r>
          </a:p>
          <a:p>
            <a:pPr marL="173336" indent="-173336">
              <a:buFont typeface="Arial" panose="020B0604020202020204" pitchFamily="34" charset="0"/>
              <a:buChar char="•"/>
            </a:pPr>
            <a:r>
              <a:rPr lang="en-US" altLang="en-US" dirty="0">
                <a:ea typeface="ＭＳ Ｐゴシック" panose="020B0600070205080204" pitchFamily="34" charset="-128"/>
              </a:rPr>
              <a:t>Talking about different types of financial aid applications</a:t>
            </a:r>
          </a:p>
          <a:p>
            <a:pPr marL="173336" indent="-173336">
              <a:buFont typeface="Arial" panose="020B0604020202020204" pitchFamily="34" charset="0"/>
              <a:buChar char="•"/>
            </a:pPr>
            <a:r>
              <a:rPr lang="en-US" altLang="en-US" dirty="0">
                <a:ea typeface="ＭＳ Ｐゴシック" panose="020B0600070205080204" pitchFamily="34" charset="-128"/>
              </a:rPr>
              <a:t>Going over a fall timeline and action items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Lastly, and most importantly, making sure you know where to turn when you need help or have questions. </a:t>
            </a:r>
          </a:p>
          <a:p>
            <a:endParaRPr lang="en-US" altLang="en-US" dirty="0">
              <a:ea typeface="ＭＳ Ｐゴシック" panose="020B0600070205080204" pitchFamily="34" charset="-128"/>
            </a:endParaRPr>
          </a:p>
        </p:txBody>
      </p:sp>
      <p:sp>
        <p:nvSpPr>
          <p:cNvPr id="23556" name="Slide Number Placeholder 3">
            <a:extLst>
              <a:ext uri="{FF2B5EF4-FFF2-40B4-BE49-F238E27FC236}">
                <a16:creationId xmlns:a16="http://schemas.microsoft.com/office/drawing/2014/main" id="{010CA1D7-7F7A-2548-B53A-C0675944E798}"/>
              </a:ext>
            </a:extLst>
          </p:cNvPr>
          <p:cNvSpPr>
            <a:spLocks noGrp="1"/>
          </p:cNvSpPr>
          <p:nvPr>
            <p:ph type="sldNum" sz="quarter" idx="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FA0FF3F-0C75-1A4B-8DD7-18ADEC329717}" type="slidenum">
              <a:rPr lang="en-US" altLang="en-US" sz="1200"/>
              <a:pPr/>
              <a:t>8</a:t>
            </a:fld>
            <a:endParaRPr lang="en-US" altLang="en-US" sz="1200" dirty="0"/>
          </a:p>
        </p:txBody>
      </p:sp>
    </p:spTree>
    <p:extLst>
      <p:ext uri="{BB962C8B-B14F-4D97-AF65-F5344CB8AC3E}">
        <p14:creationId xmlns:p14="http://schemas.microsoft.com/office/powerpoint/2010/main" val="3782602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A71F0A51-B9EB-E94D-9671-EB440CD23C5E}"/>
              </a:ext>
            </a:extLst>
          </p:cNvPr>
          <p:cNvSpPr>
            <a:spLocks noGrp="1" noRot="1" noChangeAspect="1" noTextEdit="1"/>
          </p:cNvSpPr>
          <p:nvPr>
            <p:ph type="sldImg"/>
          </p:nvPr>
        </p:nvSpPr>
        <p:spPr bwMode="auto">
          <a:xfrm>
            <a:off x="2484438" y="696913"/>
            <a:ext cx="4040187" cy="227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A88A2129-B7E5-874A-8AFB-6C01D80130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Get out your Opportunities Booklets- we’ll be referring to specific page numbers in the books as we discuss different types of financial aid.</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Financial Aid includes grants, scholarships, work-study and student loans. Funds can come from a variety of sources, such as the federal or state government, the college or university themselves, community foundations, or private donors.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Any type of financial aid can be based on financial need (whether or not it appears that you need the funds to help pay for college) or based on merit (whether or not you fit the description of the type of student a financial aid source wants to help). I’ll try to be very clear when talking about each type of aid whether or not it’s based on need or merit, and you can always review in your Opportunities Booklet later if you forget.</a:t>
            </a:r>
          </a:p>
        </p:txBody>
      </p:sp>
      <p:sp>
        <p:nvSpPr>
          <p:cNvPr id="35844" name="Slide Number Placeholder 3">
            <a:extLst>
              <a:ext uri="{FF2B5EF4-FFF2-40B4-BE49-F238E27FC236}">
                <a16:creationId xmlns:a16="http://schemas.microsoft.com/office/drawing/2014/main" id="{72EE6F01-6D84-5D49-9AD4-5DE9520D5268}"/>
              </a:ext>
            </a:extLst>
          </p:cNvPr>
          <p:cNvSpPr>
            <a:spLocks noGrp="1"/>
          </p:cNvSpPr>
          <p:nvPr>
            <p:ph type="sldNum" sz="quarter" idx="5"/>
          </p:nvPr>
        </p:nvSpPr>
        <p:spPr bwMode="auto">
          <a:xfrm>
            <a:off x="3898102" y="8829967"/>
            <a:ext cx="2982119" cy="464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defTabSz="46222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F392AE6-B0A5-DA48-BB7D-EC043A7ED69F}" type="slidenum">
              <a:rPr lang="en-US" altLang="en-US" sz="1200"/>
              <a:pPr/>
              <a:t>9</a:t>
            </a:fld>
            <a:endParaRPr lang="en-US" altLang="en-US" sz="1200" dirty="0"/>
          </a:p>
        </p:txBody>
      </p:sp>
      <p:sp>
        <p:nvSpPr>
          <p:cNvPr id="2" name="TextBox 1">
            <a:extLst>
              <a:ext uri="{FF2B5EF4-FFF2-40B4-BE49-F238E27FC236}">
                <a16:creationId xmlns:a16="http://schemas.microsoft.com/office/drawing/2014/main" id="{F1AB7584-27BA-5245-A706-F53D2079DA89}"/>
              </a:ext>
            </a:extLst>
          </p:cNvPr>
          <p:cNvSpPr txBox="1"/>
          <p:nvPr/>
        </p:nvSpPr>
        <p:spPr>
          <a:xfrm>
            <a:off x="272404" y="7582378"/>
            <a:ext cx="1992859" cy="1032591"/>
          </a:xfrm>
          <a:prstGeom prst="rect">
            <a:avLst/>
          </a:prstGeom>
          <a:noFill/>
        </p:spPr>
        <p:txBody>
          <a:bodyPr wrap="square" lIns="92446" tIns="46223" rIns="92446" bIns="46223" rtlCol="0">
            <a:spAutoFit/>
          </a:bodyPr>
          <a:lstStyle/>
          <a:p>
            <a:pPr algn="ctr"/>
            <a:r>
              <a:rPr lang="en-US" sz="2000" dirty="0">
                <a:latin typeface="Trebuchet MS" panose="020B0703020202090204" pitchFamily="34" charset="0"/>
              </a:rPr>
              <a:t>Get Out Your Opportunities Books</a:t>
            </a:r>
          </a:p>
        </p:txBody>
      </p:sp>
    </p:spTree>
    <p:extLst>
      <p:ext uri="{BB962C8B-B14F-4D97-AF65-F5344CB8AC3E}">
        <p14:creationId xmlns:p14="http://schemas.microsoft.com/office/powerpoint/2010/main" val="2829878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7AC902F-225F-47FC-9E24-AADD02AAD2F8}" type="datetimeFigureOut">
              <a:rPr lang="en-US" smtClean="0"/>
              <a:t>10/1/19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1AA84-5FC8-4088-9DA1-F97CB5E121DD}" type="slidenum">
              <a:rPr lang="en-US" smtClean="0"/>
              <a:t>‹#›</a:t>
            </a:fld>
            <a:endParaRPr lang="en-US"/>
          </a:p>
        </p:txBody>
      </p:sp>
    </p:spTree>
    <p:extLst>
      <p:ext uri="{BB962C8B-B14F-4D97-AF65-F5344CB8AC3E}">
        <p14:creationId xmlns:p14="http://schemas.microsoft.com/office/powerpoint/2010/main" val="3414703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AC902F-225F-47FC-9E24-AADD02AAD2F8}" type="datetimeFigureOut">
              <a:rPr lang="en-US" smtClean="0"/>
              <a:t>10/1/19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1AA84-5FC8-4088-9DA1-F97CB5E121DD}" type="slidenum">
              <a:rPr lang="en-US" smtClean="0"/>
              <a:t>‹#›</a:t>
            </a:fld>
            <a:endParaRPr lang="en-US"/>
          </a:p>
        </p:txBody>
      </p:sp>
    </p:spTree>
    <p:extLst>
      <p:ext uri="{BB962C8B-B14F-4D97-AF65-F5344CB8AC3E}">
        <p14:creationId xmlns:p14="http://schemas.microsoft.com/office/powerpoint/2010/main" val="2699301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AC902F-225F-47FC-9E24-AADD02AAD2F8}" type="datetimeFigureOut">
              <a:rPr lang="en-US" smtClean="0"/>
              <a:t>10/1/19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1AA84-5FC8-4088-9DA1-F97CB5E121DD}" type="slidenum">
              <a:rPr lang="en-US" smtClean="0"/>
              <a:t>‹#›</a:t>
            </a:fld>
            <a:endParaRPr lang="en-US"/>
          </a:p>
        </p:txBody>
      </p:sp>
    </p:spTree>
    <p:extLst>
      <p:ext uri="{BB962C8B-B14F-4D97-AF65-F5344CB8AC3E}">
        <p14:creationId xmlns:p14="http://schemas.microsoft.com/office/powerpoint/2010/main" val="1688885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tro slide with image and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8260" y="944544"/>
            <a:ext cx="10052304" cy="5913455"/>
          </a:xfrm>
          <a:prstGeom prst="ellipse">
            <a:avLst/>
          </a:prstGeom>
          <a:ln>
            <a:noFill/>
          </a:ln>
          <a:effectLst>
            <a:softEdge rad="112500"/>
          </a:effectLst>
        </p:spPr>
      </p:pic>
      <p:sp>
        <p:nvSpPr>
          <p:cNvPr id="7" name="Subtitle 2"/>
          <p:cNvSpPr>
            <a:spLocks noGrp="1"/>
          </p:cNvSpPr>
          <p:nvPr>
            <p:ph type="subTitle" idx="1"/>
          </p:nvPr>
        </p:nvSpPr>
        <p:spPr>
          <a:xfrm>
            <a:off x="0" y="6143479"/>
            <a:ext cx="4763386" cy="414781"/>
          </a:xfrm>
          <a:prstGeom prst="rect">
            <a:avLst/>
          </a:prstGeom>
          <a:solidFill>
            <a:schemeClr val="bg1">
              <a:alpha val="88000"/>
            </a:schemeClr>
          </a:solidFill>
        </p:spPr>
        <p:txBody>
          <a:bodyPr anchor="t">
            <a:noAutofit/>
          </a:bodyPr>
          <a:lstStyle>
            <a:lvl1pPr marL="365669" indent="0" algn="l">
              <a:lnSpc>
                <a:spcPct val="100000"/>
              </a:lnSpc>
              <a:spcBef>
                <a:spcPts val="0"/>
              </a:spcBef>
              <a:buNone/>
              <a:defRPr sz="2000">
                <a:solidFill>
                  <a:schemeClr val="tx1"/>
                </a:solidFill>
                <a:latin typeface="Trebuchet MS"/>
                <a:cs typeface="Trebuchet MS"/>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ctrTitle"/>
          </p:nvPr>
        </p:nvSpPr>
        <p:spPr>
          <a:xfrm>
            <a:off x="0" y="4395405"/>
            <a:ext cx="5571241" cy="1644977"/>
          </a:xfrm>
          <a:prstGeom prst="rect">
            <a:avLst/>
          </a:prstGeom>
          <a:solidFill>
            <a:schemeClr val="bg1">
              <a:alpha val="88000"/>
            </a:schemeClr>
          </a:solidFill>
        </p:spPr>
        <p:txBody>
          <a:bodyPr anchor="ctr">
            <a:noAutofit/>
          </a:bodyPr>
          <a:lstStyle>
            <a:lvl1pPr marL="365669" algn="l">
              <a:lnSpc>
                <a:spcPct val="100000"/>
              </a:lnSpc>
              <a:defRPr sz="5065" baseline="0">
                <a:solidFill>
                  <a:srgbClr val="009EA9"/>
                </a:solidFill>
                <a:latin typeface="Trebuchet MS"/>
                <a:cs typeface="Trebuchet MS"/>
              </a:defRPr>
            </a:lvl1pPr>
          </a:lstStyle>
          <a:p>
            <a:endParaRPr lang="en-US" dirty="0"/>
          </a:p>
        </p:txBody>
      </p:sp>
    </p:spTree>
    <p:extLst>
      <p:ext uri="{BB962C8B-B14F-4D97-AF65-F5344CB8AC3E}">
        <p14:creationId xmlns:p14="http://schemas.microsoft.com/office/powerpoint/2010/main" val="166253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tarts with bullets">
    <p:spTree>
      <p:nvGrpSpPr>
        <p:cNvPr id="1" name=""/>
        <p:cNvGrpSpPr/>
        <p:nvPr/>
      </p:nvGrpSpPr>
      <p:grpSpPr>
        <a:xfrm>
          <a:off x="0" y="0"/>
          <a:ext cx="0" cy="0"/>
          <a:chOff x="0" y="0"/>
          <a:chExt cx="0" cy="0"/>
        </a:xfrm>
      </p:grpSpPr>
      <p:sp>
        <p:nvSpPr>
          <p:cNvPr id="4" name="Slide Number Placeholder 3"/>
          <p:cNvSpPr txBox="1">
            <a:spLocks/>
          </p:cNvSpPr>
          <p:nvPr userDrawn="1"/>
        </p:nvSpPr>
        <p:spPr bwMode="auto">
          <a:xfrm>
            <a:off x="11273326" y="6451600"/>
            <a:ext cx="812588" cy="381000"/>
          </a:xfrm>
          <a:prstGeom prst="rect">
            <a:avLst/>
          </a:prstGeom>
          <a:noFill/>
          <a:ln w="9525">
            <a:noFill/>
            <a:miter lim="800000"/>
            <a:headEnd/>
            <a:tailEnd/>
          </a:ln>
          <a:effec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defTabSz="1218895" eaLnBrk="1" hangingPunct="1"/>
            <a:fld id="{CEE6827D-AA51-F94D-98D8-7AB9EB6ADEC9}" type="slidenum">
              <a:rPr lang="en-US" altLang="x-none" sz="1600">
                <a:solidFill>
                  <a:schemeClr val="tx2"/>
                </a:solidFill>
                <a:latin typeface="Trebuchet MS" charset="0"/>
              </a:rPr>
              <a:pPr algn="r" defTabSz="1218895" eaLnBrk="1" hangingPunct="1"/>
              <a:t>‹#›</a:t>
            </a:fld>
            <a:endParaRPr lang="en-US" altLang="x-none" sz="1600" dirty="0">
              <a:solidFill>
                <a:schemeClr val="tx2"/>
              </a:solidFill>
              <a:latin typeface="Trebuchet MS" charset="0"/>
            </a:endParaRPr>
          </a:p>
        </p:txBody>
      </p:sp>
      <p:sp>
        <p:nvSpPr>
          <p:cNvPr id="10" name="Title 1"/>
          <p:cNvSpPr>
            <a:spLocks noGrp="1"/>
          </p:cNvSpPr>
          <p:nvPr>
            <p:ph type="title"/>
          </p:nvPr>
        </p:nvSpPr>
        <p:spPr>
          <a:xfrm>
            <a:off x="-3796" y="933254"/>
            <a:ext cx="11696194" cy="1766265"/>
          </a:xfrm>
          <a:prstGeom prst="rect">
            <a:avLst/>
          </a:prstGeom>
        </p:spPr>
        <p:txBody>
          <a:bodyPr vert="horz" anchor="ctr"/>
          <a:lstStyle>
            <a:lvl1pPr marL="365669" algn="l">
              <a:lnSpc>
                <a:spcPts val="5599"/>
              </a:lnSpc>
              <a:defRPr sz="5332">
                <a:solidFill>
                  <a:srgbClr val="009EA9"/>
                </a:solidFill>
                <a:latin typeface="Trebuchet MS"/>
                <a:cs typeface="Trebuchet MS"/>
              </a:defRPr>
            </a:lvl1pPr>
          </a:lstStyle>
          <a:p>
            <a:endParaRPr lang="en-US" dirty="0"/>
          </a:p>
        </p:txBody>
      </p:sp>
      <p:sp>
        <p:nvSpPr>
          <p:cNvPr id="11" name="Content Placeholder 3"/>
          <p:cNvSpPr>
            <a:spLocks noGrp="1"/>
          </p:cNvSpPr>
          <p:nvPr>
            <p:ph sz="quarter" idx="10"/>
          </p:nvPr>
        </p:nvSpPr>
        <p:spPr>
          <a:xfrm>
            <a:off x="-5981" y="2699519"/>
            <a:ext cx="10733683" cy="3752081"/>
          </a:xfrm>
          <a:prstGeom prst="rect">
            <a:avLst/>
          </a:prstGeom>
        </p:spPr>
        <p:txBody>
          <a:bodyPr vert="horz"/>
          <a:lstStyle>
            <a:lvl1pPr marL="723719" indent="-270866">
              <a:spcBef>
                <a:spcPts val="0"/>
              </a:spcBef>
              <a:buSzPct val="70000"/>
              <a:buFont typeface="Arial"/>
              <a:buChar char="•"/>
              <a:defRPr sz="4266">
                <a:latin typeface="Trebuchet MS"/>
                <a:cs typeface="Trebuchet MS"/>
              </a:defRPr>
            </a:lvl1pPr>
            <a:lvl2pPr marL="1206198" indent="-243356">
              <a:spcBef>
                <a:spcPts val="800"/>
              </a:spcBef>
              <a:buSzPct val="70000"/>
              <a:buFont typeface="Arial"/>
              <a:buChar char="•"/>
              <a:defRPr sz="4266">
                <a:latin typeface="Trebuchet MS"/>
                <a:cs typeface="Trebuchet MS"/>
              </a:defRPr>
            </a:lvl2pPr>
            <a:lvl3pPr marL="1796601" indent="-220078">
              <a:spcBef>
                <a:spcPts val="667"/>
              </a:spcBef>
              <a:buSzPct val="70000"/>
              <a:defRPr sz="4266">
                <a:latin typeface="Trebuchet MS"/>
                <a:cs typeface="Trebuchet MS"/>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7125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with image">
    <p:spTree>
      <p:nvGrpSpPr>
        <p:cNvPr id="1" name=""/>
        <p:cNvGrpSpPr/>
        <p:nvPr/>
      </p:nvGrpSpPr>
      <p:grpSpPr>
        <a:xfrm>
          <a:off x="0" y="0"/>
          <a:ext cx="0" cy="0"/>
          <a:chOff x="0" y="0"/>
          <a:chExt cx="0" cy="0"/>
        </a:xfrm>
      </p:grpSpPr>
      <p:sp>
        <p:nvSpPr>
          <p:cNvPr id="3" name="Slide Number Placeholder 3"/>
          <p:cNvSpPr txBox="1">
            <a:spLocks/>
          </p:cNvSpPr>
          <p:nvPr userDrawn="1"/>
        </p:nvSpPr>
        <p:spPr bwMode="auto">
          <a:xfrm>
            <a:off x="11273327" y="6451600"/>
            <a:ext cx="812588" cy="381000"/>
          </a:xfrm>
          <a:prstGeom prst="rect">
            <a:avLst/>
          </a:prstGeom>
          <a:noFill/>
          <a:ln w="9525">
            <a:noFill/>
            <a:miter lim="800000"/>
            <a:headEnd/>
            <a:tailEnd/>
          </a:ln>
          <a:effec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defTabSz="1218895" eaLnBrk="1" hangingPunct="1"/>
            <a:fld id="{24D3445A-38ED-FE41-8A69-04E844099948}" type="slidenum">
              <a:rPr lang="en-US" altLang="x-none" sz="1600">
                <a:solidFill>
                  <a:schemeClr val="tx2"/>
                </a:solidFill>
                <a:latin typeface="Trebuchet MS" charset="0"/>
              </a:rPr>
              <a:pPr algn="r" defTabSz="1218895" eaLnBrk="1" hangingPunct="1"/>
              <a:t>‹#›</a:t>
            </a:fld>
            <a:endParaRPr lang="en-US" altLang="x-none" sz="1600" dirty="0">
              <a:solidFill>
                <a:schemeClr val="tx2"/>
              </a:solidFill>
              <a:latin typeface="Trebuchet MS" charset="0"/>
            </a:endParaRPr>
          </a:p>
        </p:txBody>
      </p:sp>
      <p:sp>
        <p:nvSpPr>
          <p:cNvPr id="4" name="Content Placeholder 3"/>
          <p:cNvSpPr>
            <a:spLocks noGrp="1"/>
          </p:cNvSpPr>
          <p:nvPr>
            <p:ph sz="quarter" idx="10"/>
          </p:nvPr>
        </p:nvSpPr>
        <p:spPr>
          <a:xfrm>
            <a:off x="-1898" y="2671150"/>
            <a:ext cx="6094413" cy="3970950"/>
          </a:xfrm>
          <a:prstGeom prst="rect">
            <a:avLst/>
          </a:prstGeom>
        </p:spPr>
        <p:txBody>
          <a:bodyPr vert="horz" numCol="1"/>
          <a:lstStyle>
            <a:lvl1pPr marL="723719" indent="-270866">
              <a:spcBef>
                <a:spcPts val="0"/>
              </a:spcBef>
              <a:buSzPct val="70000"/>
              <a:buFont typeface="Arial"/>
              <a:buChar char="•"/>
              <a:defRPr sz="4266">
                <a:latin typeface="Trebuchet MS"/>
                <a:cs typeface="Trebuchet MS"/>
              </a:defRPr>
            </a:lvl1pPr>
            <a:lvl2pPr marL="1206198" indent="-243356">
              <a:spcBef>
                <a:spcPts val="800"/>
              </a:spcBef>
              <a:buSzPct val="70000"/>
              <a:buFont typeface="Arial"/>
              <a:buChar char="•"/>
              <a:defRPr sz="4266">
                <a:latin typeface="Trebuchet MS"/>
                <a:cs typeface="Trebuchet MS"/>
              </a:defRPr>
            </a:lvl2pPr>
            <a:lvl3pPr marL="1796601" indent="-220078">
              <a:spcBef>
                <a:spcPts val="667"/>
              </a:spcBef>
              <a:buSzPct val="70000"/>
              <a:defRPr sz="4266">
                <a:latin typeface="Trebuchet MS"/>
                <a:cs typeface="Trebuchet MS"/>
              </a:defRPr>
            </a:lvl3pPr>
          </a:lstStyle>
          <a:p>
            <a:pPr lvl="0"/>
            <a:r>
              <a:rPr lang="en-US" dirty="0"/>
              <a:t>Click to edit Master text styles</a:t>
            </a:r>
          </a:p>
        </p:txBody>
      </p:sp>
      <p:sp>
        <p:nvSpPr>
          <p:cNvPr id="5" name="Picture Placeholder 2"/>
          <p:cNvSpPr>
            <a:spLocks noGrp="1"/>
          </p:cNvSpPr>
          <p:nvPr>
            <p:ph type="pic" sz="quarter" idx="11"/>
          </p:nvPr>
        </p:nvSpPr>
        <p:spPr>
          <a:xfrm>
            <a:off x="6387707" y="2671150"/>
            <a:ext cx="3972351" cy="3878082"/>
          </a:xfrm>
          <a:prstGeom prst="rect">
            <a:avLst/>
          </a:prstGeom>
        </p:spPr>
        <p:txBody>
          <a:bodyPr/>
          <a:lstStyle>
            <a:lvl1pPr marL="0" indent="0">
              <a:buFontTx/>
              <a:buNone/>
              <a:defRPr sz="2000"/>
            </a:lvl1pPr>
          </a:lstStyle>
          <a:p>
            <a:pPr marL="457086" marR="0" lvl="0" indent="-457086" algn="l" defTabSz="609448" rtl="0" eaLnBrk="1" fontAlgn="base" latinLnBrk="0" hangingPunct="1">
              <a:lnSpc>
                <a:spcPct val="100000"/>
              </a:lnSpc>
              <a:spcBef>
                <a:spcPct val="20000"/>
              </a:spcBef>
              <a:spcAft>
                <a:spcPct val="0"/>
              </a:spcAft>
              <a:buClrTx/>
              <a:buSzTx/>
              <a:buFont typeface="Arial" charset="0"/>
              <a:buNone/>
              <a:tabLst/>
              <a:defRPr/>
            </a:pPr>
            <a:endParaRPr lang="en-US" dirty="0"/>
          </a:p>
        </p:txBody>
      </p:sp>
      <p:sp>
        <p:nvSpPr>
          <p:cNvPr id="6" name="Title 1"/>
          <p:cNvSpPr>
            <a:spLocks noGrp="1"/>
          </p:cNvSpPr>
          <p:nvPr>
            <p:ph type="title"/>
          </p:nvPr>
        </p:nvSpPr>
        <p:spPr>
          <a:xfrm>
            <a:off x="-3796" y="933254"/>
            <a:ext cx="11696194" cy="1766265"/>
          </a:xfrm>
          <a:prstGeom prst="rect">
            <a:avLst/>
          </a:prstGeom>
        </p:spPr>
        <p:txBody>
          <a:bodyPr vert="horz" anchor="ctr"/>
          <a:lstStyle>
            <a:lvl1pPr marL="365669" algn="l">
              <a:lnSpc>
                <a:spcPts val="5599"/>
              </a:lnSpc>
              <a:defRPr sz="5332">
                <a:solidFill>
                  <a:srgbClr val="009EA9"/>
                </a:solidFill>
                <a:latin typeface="Trebuchet MS"/>
                <a:cs typeface="Trebuchet MS"/>
              </a:defRPr>
            </a:lvl1pPr>
          </a:lstStyle>
          <a:p>
            <a:endParaRPr lang="en-US" dirty="0"/>
          </a:p>
        </p:txBody>
      </p:sp>
    </p:spTree>
    <p:extLst>
      <p:ext uri="{BB962C8B-B14F-4D97-AF65-F5344CB8AC3E}">
        <p14:creationId xmlns:p14="http://schemas.microsoft.com/office/powerpoint/2010/main" val="493428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Header with graphic">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EDCC6955-54E9-5C4F-A322-BA1289B10242}"/>
              </a:ext>
            </a:extLst>
          </p:cNvPr>
          <p:cNvSpPr txBox="1">
            <a:spLocks/>
          </p:cNvSpPr>
          <p:nvPr userDrawn="1"/>
        </p:nvSpPr>
        <p:spPr bwMode="auto">
          <a:xfrm>
            <a:off x="11141349" y="6451600"/>
            <a:ext cx="812588" cy="381000"/>
          </a:xfrm>
          <a:prstGeom prst="rect">
            <a:avLst/>
          </a:prstGeom>
          <a:noFill/>
          <a:ln w="9525">
            <a:noFill/>
            <a:miter lim="800000"/>
            <a:headEnd/>
            <a:tailEnd/>
          </a:ln>
          <a:effec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eaLnBrk="1" hangingPunct="1">
              <a:defRPr/>
            </a:pPr>
            <a:fld id="{B76F4F30-6238-DB4A-B77D-0B37AB41FBD8}" type="slidenum">
              <a:rPr lang="en-US" altLang="en-US" sz="1200" smtClean="0">
                <a:solidFill>
                  <a:schemeClr val="tx2"/>
                </a:solidFill>
                <a:latin typeface="Trebuchet MS" panose="020B0603020202020204" pitchFamily="34" charset="0"/>
              </a:rPr>
              <a:pPr algn="r" defTabSz="914400" eaLnBrk="1" hangingPunct="1">
                <a:defRPr/>
              </a:pPr>
              <a:t>‹#›</a:t>
            </a:fld>
            <a:endParaRPr lang="en-US" altLang="en-US" sz="1200" dirty="0">
              <a:solidFill>
                <a:schemeClr val="tx2"/>
              </a:solidFill>
              <a:latin typeface="Trebuchet MS" panose="020B0603020202020204" pitchFamily="34" charset="0"/>
            </a:endParaRPr>
          </a:p>
        </p:txBody>
      </p:sp>
      <p:sp>
        <p:nvSpPr>
          <p:cNvPr id="2" name="Title 1"/>
          <p:cNvSpPr>
            <a:spLocks noGrp="1"/>
          </p:cNvSpPr>
          <p:nvPr>
            <p:ph type="title"/>
          </p:nvPr>
        </p:nvSpPr>
        <p:spPr>
          <a:xfrm>
            <a:off x="16956" y="1245236"/>
            <a:ext cx="11700276" cy="695839"/>
          </a:xfrm>
          <a:prstGeom prst="rect">
            <a:avLst/>
          </a:prstGeom>
        </p:spPr>
        <p:txBody>
          <a:bodyPr vert="horz"/>
          <a:lstStyle>
            <a:lvl1pPr marL="274320" algn="l">
              <a:lnSpc>
                <a:spcPts val="4200"/>
              </a:lnSpc>
              <a:defRPr sz="4000">
                <a:solidFill>
                  <a:srgbClr val="4F2D7F"/>
                </a:solidFill>
                <a:latin typeface="Trebuchet MS"/>
                <a:cs typeface="Trebuchet MS"/>
              </a:defRPr>
            </a:lvl1pPr>
          </a:lstStyle>
          <a:p>
            <a:r>
              <a:rPr lang="en-US"/>
              <a:t>Click to edit Master title style</a:t>
            </a:r>
            <a:endParaRPr lang="en-US" dirty="0"/>
          </a:p>
        </p:txBody>
      </p:sp>
    </p:spTree>
    <p:extLst>
      <p:ext uri="{BB962C8B-B14F-4D97-AF65-F5344CB8AC3E}">
        <p14:creationId xmlns:p14="http://schemas.microsoft.com/office/powerpoint/2010/main" val="4053181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ne image">
    <p:spTree>
      <p:nvGrpSpPr>
        <p:cNvPr id="1" name=""/>
        <p:cNvGrpSpPr/>
        <p:nvPr/>
      </p:nvGrpSpPr>
      <p:grpSpPr>
        <a:xfrm>
          <a:off x="0" y="0"/>
          <a:ext cx="0" cy="0"/>
          <a:chOff x="0" y="0"/>
          <a:chExt cx="0" cy="0"/>
        </a:xfrm>
      </p:grpSpPr>
      <p:sp>
        <p:nvSpPr>
          <p:cNvPr id="3" name="Slide Number Placeholder 3"/>
          <p:cNvSpPr txBox="1">
            <a:spLocks/>
          </p:cNvSpPr>
          <p:nvPr userDrawn="1"/>
        </p:nvSpPr>
        <p:spPr bwMode="auto">
          <a:xfrm>
            <a:off x="11273324" y="6451600"/>
            <a:ext cx="812588" cy="381000"/>
          </a:xfrm>
          <a:prstGeom prst="rect">
            <a:avLst/>
          </a:prstGeom>
          <a:noFill/>
          <a:ln w="9525">
            <a:noFill/>
            <a:miter lim="800000"/>
            <a:headEnd/>
            <a:tailEnd/>
          </a:ln>
          <a:effec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defTabSz="1218895" eaLnBrk="1" hangingPunct="1"/>
            <a:fld id="{24D3445A-38ED-FE41-8A69-04E844099948}" type="slidenum">
              <a:rPr lang="en-US" altLang="x-none" sz="1600">
                <a:solidFill>
                  <a:schemeClr val="tx2"/>
                </a:solidFill>
                <a:latin typeface="Trebuchet MS" charset="0"/>
              </a:rPr>
              <a:pPr algn="r" defTabSz="1218895" eaLnBrk="1" hangingPunct="1"/>
              <a:t>‹#›</a:t>
            </a:fld>
            <a:endParaRPr lang="en-US" altLang="x-none" sz="1600" dirty="0">
              <a:solidFill>
                <a:schemeClr val="tx2"/>
              </a:solidFill>
              <a:latin typeface="Trebuchet MS" charset="0"/>
            </a:endParaRPr>
          </a:p>
        </p:txBody>
      </p:sp>
      <p:sp>
        <p:nvSpPr>
          <p:cNvPr id="5" name="Picture Placeholder 4"/>
          <p:cNvSpPr>
            <a:spLocks noGrp="1"/>
          </p:cNvSpPr>
          <p:nvPr>
            <p:ph type="pic" sz="quarter" idx="10"/>
          </p:nvPr>
        </p:nvSpPr>
        <p:spPr>
          <a:xfrm>
            <a:off x="1879247" y="2886189"/>
            <a:ext cx="8160299" cy="3705225"/>
          </a:xfrm>
          <a:prstGeom prst="rect">
            <a:avLst/>
          </a:prstGeom>
        </p:spPr>
        <p:txBody>
          <a:bodyPr/>
          <a:lstStyle>
            <a:lvl1pPr marL="0" indent="0">
              <a:buFontTx/>
              <a:buNone/>
              <a:defRPr/>
            </a:lvl1pPr>
          </a:lstStyle>
          <a:p>
            <a:endParaRPr lang="en-US" dirty="0"/>
          </a:p>
        </p:txBody>
      </p:sp>
      <p:sp>
        <p:nvSpPr>
          <p:cNvPr id="6" name="Title 1"/>
          <p:cNvSpPr>
            <a:spLocks noGrp="1"/>
          </p:cNvSpPr>
          <p:nvPr>
            <p:ph type="title"/>
          </p:nvPr>
        </p:nvSpPr>
        <p:spPr>
          <a:xfrm>
            <a:off x="-3796" y="933254"/>
            <a:ext cx="11696194" cy="1766265"/>
          </a:xfrm>
          <a:prstGeom prst="rect">
            <a:avLst/>
          </a:prstGeom>
        </p:spPr>
        <p:txBody>
          <a:bodyPr vert="horz" anchor="ctr"/>
          <a:lstStyle>
            <a:lvl1pPr marL="365669" algn="l">
              <a:lnSpc>
                <a:spcPts val="5599"/>
              </a:lnSpc>
              <a:defRPr sz="5332">
                <a:solidFill>
                  <a:srgbClr val="009EA9"/>
                </a:solidFill>
                <a:latin typeface="Trebuchet MS"/>
                <a:cs typeface="Trebuchet MS"/>
              </a:defRPr>
            </a:lvl1pPr>
          </a:lstStyle>
          <a:p>
            <a:endParaRPr lang="en-US" dirty="0"/>
          </a:p>
        </p:txBody>
      </p:sp>
    </p:spTree>
    <p:extLst>
      <p:ext uri="{BB962C8B-B14F-4D97-AF65-F5344CB8AC3E}">
        <p14:creationId xmlns:p14="http://schemas.microsoft.com/office/powerpoint/2010/main" val="771095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540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rts with paragraph">
    <p:spTree>
      <p:nvGrpSpPr>
        <p:cNvPr id="1" name=""/>
        <p:cNvGrpSpPr/>
        <p:nvPr/>
      </p:nvGrpSpPr>
      <p:grpSpPr>
        <a:xfrm>
          <a:off x="0" y="0"/>
          <a:ext cx="0" cy="0"/>
          <a:chOff x="0" y="0"/>
          <a:chExt cx="0" cy="0"/>
        </a:xfrm>
      </p:grpSpPr>
      <p:sp>
        <p:nvSpPr>
          <p:cNvPr id="5" name="Slide Number Placeholder 3"/>
          <p:cNvSpPr txBox="1">
            <a:spLocks/>
          </p:cNvSpPr>
          <p:nvPr userDrawn="1"/>
        </p:nvSpPr>
        <p:spPr bwMode="auto">
          <a:xfrm>
            <a:off x="11273325" y="6451600"/>
            <a:ext cx="812588" cy="381000"/>
          </a:xfrm>
          <a:prstGeom prst="rect">
            <a:avLst/>
          </a:prstGeom>
          <a:noFill/>
          <a:ln w="9525">
            <a:noFill/>
            <a:miter lim="800000"/>
            <a:headEnd/>
            <a:tailEnd/>
          </a:ln>
          <a:effec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defTabSz="1218895" eaLnBrk="1" hangingPunct="1"/>
            <a:fld id="{872945B5-132C-9A49-87C4-2FBBEB4D6034}" type="slidenum">
              <a:rPr lang="en-US" altLang="x-none" sz="1600">
                <a:solidFill>
                  <a:schemeClr val="tx2"/>
                </a:solidFill>
                <a:latin typeface="Trebuchet MS" charset="0"/>
              </a:rPr>
              <a:pPr algn="r" defTabSz="1218895" eaLnBrk="1" hangingPunct="1"/>
              <a:t>‹#›</a:t>
            </a:fld>
            <a:endParaRPr lang="en-US" altLang="x-none" sz="1600" dirty="0">
              <a:solidFill>
                <a:schemeClr val="tx2"/>
              </a:solidFill>
              <a:latin typeface="Trebuchet MS" charset="0"/>
            </a:endParaRPr>
          </a:p>
        </p:txBody>
      </p:sp>
      <p:sp>
        <p:nvSpPr>
          <p:cNvPr id="4" name="Content Placeholder 3"/>
          <p:cNvSpPr>
            <a:spLocks noGrp="1"/>
          </p:cNvSpPr>
          <p:nvPr>
            <p:ph sz="quarter" idx="10"/>
          </p:nvPr>
        </p:nvSpPr>
        <p:spPr>
          <a:xfrm>
            <a:off x="1" y="2699519"/>
            <a:ext cx="10737130" cy="3752081"/>
          </a:xfrm>
          <a:prstGeom prst="rect">
            <a:avLst/>
          </a:prstGeom>
        </p:spPr>
        <p:txBody>
          <a:bodyPr vert="horz"/>
          <a:lstStyle>
            <a:lvl1pPr marL="365669" indent="0">
              <a:spcBef>
                <a:spcPts val="0"/>
              </a:spcBef>
              <a:buFontTx/>
              <a:buNone/>
              <a:defRPr sz="4266">
                <a:latin typeface="Trebuchet MS"/>
                <a:cs typeface="Trebuchet MS"/>
              </a:defRPr>
            </a:lvl1pPr>
            <a:lvl2pPr marL="731337" indent="-304724">
              <a:spcBef>
                <a:spcPts val="800"/>
              </a:spcBef>
              <a:buSzPct val="70000"/>
              <a:buFont typeface="Arial"/>
              <a:buChar char="•"/>
              <a:defRPr sz="4266">
                <a:latin typeface="Trebuchet MS"/>
                <a:cs typeface="Trebuchet MS"/>
              </a:defRPr>
            </a:lvl2pPr>
            <a:lvl3pPr marL="1218895" indent="-243779">
              <a:spcBef>
                <a:spcPts val="667"/>
              </a:spcBef>
              <a:buSzPct val="70000"/>
              <a:defRPr sz="4266">
                <a:latin typeface="Trebuchet MS"/>
                <a:cs typeface="Trebuchet MS"/>
              </a:defRPr>
            </a:lvl3pPr>
          </a:lstStyle>
          <a:p>
            <a:pPr lvl="0"/>
            <a:r>
              <a:rPr lang="en-US" dirty="0"/>
              <a:t>Click to edit Master text styles</a:t>
            </a:r>
          </a:p>
          <a:p>
            <a:pPr lvl="1"/>
            <a:r>
              <a:rPr lang="en-US" dirty="0"/>
              <a:t>Second level</a:t>
            </a:r>
          </a:p>
          <a:p>
            <a:pPr lvl="2"/>
            <a:r>
              <a:rPr lang="en-US" dirty="0"/>
              <a:t>Third level</a:t>
            </a:r>
          </a:p>
        </p:txBody>
      </p:sp>
      <p:sp>
        <p:nvSpPr>
          <p:cNvPr id="6" name="Title 1"/>
          <p:cNvSpPr>
            <a:spLocks noGrp="1"/>
          </p:cNvSpPr>
          <p:nvPr>
            <p:ph type="title"/>
          </p:nvPr>
        </p:nvSpPr>
        <p:spPr>
          <a:xfrm>
            <a:off x="-3796" y="933254"/>
            <a:ext cx="11696194" cy="1766265"/>
          </a:xfrm>
          <a:prstGeom prst="rect">
            <a:avLst/>
          </a:prstGeom>
        </p:spPr>
        <p:txBody>
          <a:bodyPr vert="horz" anchor="ctr"/>
          <a:lstStyle>
            <a:lvl1pPr marL="365669" algn="l">
              <a:lnSpc>
                <a:spcPts val="5599"/>
              </a:lnSpc>
              <a:defRPr sz="5332">
                <a:solidFill>
                  <a:srgbClr val="009EA9"/>
                </a:solidFill>
                <a:latin typeface="Trebuchet MS"/>
                <a:cs typeface="Trebuchet MS"/>
              </a:defRPr>
            </a:lvl1pPr>
          </a:lstStyle>
          <a:p>
            <a:endParaRPr lang="en-US" dirty="0"/>
          </a:p>
        </p:txBody>
      </p:sp>
    </p:spTree>
    <p:extLst>
      <p:ext uri="{BB962C8B-B14F-4D97-AF65-F5344CB8AC3E}">
        <p14:creationId xmlns:p14="http://schemas.microsoft.com/office/powerpoint/2010/main" val="110784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Slide Number Placeholder 3"/>
          <p:cNvSpPr txBox="1">
            <a:spLocks/>
          </p:cNvSpPr>
          <p:nvPr userDrawn="1"/>
        </p:nvSpPr>
        <p:spPr bwMode="auto">
          <a:xfrm>
            <a:off x="11273325" y="6451600"/>
            <a:ext cx="812588" cy="381000"/>
          </a:xfrm>
          <a:prstGeom prst="rect">
            <a:avLst/>
          </a:prstGeom>
          <a:noFill/>
          <a:ln w="9525">
            <a:noFill/>
            <a:miter lim="800000"/>
            <a:headEnd/>
            <a:tailEnd/>
          </a:ln>
          <a:effec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defTabSz="1218895" eaLnBrk="1" hangingPunct="1"/>
            <a:fld id="{24D3445A-38ED-FE41-8A69-04E844099948}" type="slidenum">
              <a:rPr lang="en-US" altLang="x-none" sz="1600">
                <a:solidFill>
                  <a:schemeClr val="tx2"/>
                </a:solidFill>
                <a:latin typeface="Trebuchet MS" charset="0"/>
              </a:rPr>
              <a:pPr algn="r" defTabSz="1218895" eaLnBrk="1" hangingPunct="1"/>
              <a:t>‹#›</a:t>
            </a:fld>
            <a:endParaRPr lang="en-US" altLang="x-none" sz="1600" dirty="0">
              <a:solidFill>
                <a:schemeClr val="tx2"/>
              </a:solidFill>
              <a:latin typeface="Trebuchet MS" charset="0"/>
            </a:endParaRPr>
          </a:p>
        </p:txBody>
      </p:sp>
      <p:sp>
        <p:nvSpPr>
          <p:cNvPr id="6" name="Content Placeholder 3"/>
          <p:cNvSpPr>
            <a:spLocks noGrp="1"/>
          </p:cNvSpPr>
          <p:nvPr>
            <p:ph sz="quarter" idx="10" hasCustomPrompt="1"/>
          </p:nvPr>
        </p:nvSpPr>
        <p:spPr>
          <a:xfrm>
            <a:off x="0" y="2698364"/>
            <a:ext cx="10737130" cy="3753236"/>
          </a:xfrm>
          <a:prstGeom prst="rect">
            <a:avLst/>
          </a:prstGeom>
        </p:spPr>
        <p:txBody>
          <a:bodyPr vert="horz" numCol="2"/>
          <a:lstStyle>
            <a:lvl1pPr marL="452853" indent="0">
              <a:spcBef>
                <a:spcPts val="0"/>
              </a:spcBef>
              <a:buSzPct val="70000"/>
              <a:buFont typeface="Arial"/>
              <a:buNone/>
              <a:defRPr sz="4266" baseline="0">
                <a:latin typeface="Trebuchet MS"/>
                <a:cs typeface="Trebuchet MS"/>
              </a:defRPr>
            </a:lvl1pPr>
            <a:lvl2pPr marL="1206198" indent="-243356">
              <a:spcBef>
                <a:spcPts val="800"/>
              </a:spcBef>
              <a:buSzPct val="70000"/>
              <a:buFont typeface="Arial"/>
              <a:buChar char="•"/>
              <a:defRPr sz="4266">
                <a:latin typeface="Trebuchet MS"/>
                <a:cs typeface="Trebuchet MS"/>
              </a:defRPr>
            </a:lvl2pPr>
            <a:lvl3pPr marL="1796601" indent="-220078">
              <a:spcBef>
                <a:spcPts val="667"/>
              </a:spcBef>
              <a:buSzPct val="70000"/>
              <a:defRPr sz="4266">
                <a:latin typeface="Trebuchet MS"/>
                <a:cs typeface="Trebuchet MS"/>
              </a:defRPr>
            </a:lvl3pPr>
          </a:lstStyle>
          <a:p>
            <a:pPr lvl="0"/>
            <a:r>
              <a:rPr lang="en-US" dirty="0"/>
              <a:t>Click to edit Master text styles																																																								      							</a:t>
            </a:r>
          </a:p>
        </p:txBody>
      </p:sp>
      <p:sp>
        <p:nvSpPr>
          <p:cNvPr id="5" name="Title 1"/>
          <p:cNvSpPr>
            <a:spLocks noGrp="1"/>
          </p:cNvSpPr>
          <p:nvPr>
            <p:ph type="title"/>
          </p:nvPr>
        </p:nvSpPr>
        <p:spPr>
          <a:xfrm>
            <a:off x="-3796" y="933254"/>
            <a:ext cx="11696194" cy="1766265"/>
          </a:xfrm>
          <a:prstGeom prst="rect">
            <a:avLst/>
          </a:prstGeom>
        </p:spPr>
        <p:txBody>
          <a:bodyPr vert="horz" anchor="ctr"/>
          <a:lstStyle>
            <a:lvl1pPr marL="365669" algn="l">
              <a:lnSpc>
                <a:spcPts val="5599"/>
              </a:lnSpc>
              <a:defRPr sz="5332">
                <a:solidFill>
                  <a:srgbClr val="009EA9"/>
                </a:solidFill>
                <a:latin typeface="Trebuchet MS"/>
                <a:cs typeface="Trebuchet MS"/>
              </a:defRPr>
            </a:lvl1pPr>
          </a:lstStyle>
          <a:p>
            <a:endParaRPr lang="en-US" dirty="0"/>
          </a:p>
        </p:txBody>
      </p:sp>
    </p:spTree>
    <p:extLst>
      <p:ext uri="{BB962C8B-B14F-4D97-AF65-F5344CB8AC3E}">
        <p14:creationId xmlns:p14="http://schemas.microsoft.com/office/powerpoint/2010/main" val="1602680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AC902F-225F-47FC-9E24-AADD02AAD2F8}" type="datetimeFigureOut">
              <a:rPr lang="en-US" smtClean="0"/>
              <a:t>10/1/19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1AA84-5FC8-4088-9DA1-F97CB5E121DD}" type="slidenum">
              <a:rPr lang="en-US" smtClean="0"/>
              <a:t>‹#›</a:t>
            </a:fld>
            <a:endParaRPr lang="en-US"/>
          </a:p>
        </p:txBody>
      </p:sp>
    </p:spTree>
    <p:extLst>
      <p:ext uri="{BB962C8B-B14F-4D97-AF65-F5344CB8AC3E}">
        <p14:creationId xmlns:p14="http://schemas.microsoft.com/office/powerpoint/2010/main" val="1854142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images">
    <p:spTree>
      <p:nvGrpSpPr>
        <p:cNvPr id="1" name=""/>
        <p:cNvGrpSpPr/>
        <p:nvPr/>
      </p:nvGrpSpPr>
      <p:grpSpPr>
        <a:xfrm>
          <a:off x="0" y="0"/>
          <a:ext cx="0" cy="0"/>
          <a:chOff x="0" y="0"/>
          <a:chExt cx="0" cy="0"/>
        </a:xfrm>
      </p:grpSpPr>
      <p:sp>
        <p:nvSpPr>
          <p:cNvPr id="3" name="Slide Number Placeholder 3"/>
          <p:cNvSpPr txBox="1">
            <a:spLocks/>
          </p:cNvSpPr>
          <p:nvPr userDrawn="1"/>
        </p:nvSpPr>
        <p:spPr bwMode="auto">
          <a:xfrm>
            <a:off x="11263897" y="6451600"/>
            <a:ext cx="812588" cy="381000"/>
          </a:xfrm>
          <a:prstGeom prst="rect">
            <a:avLst/>
          </a:prstGeom>
          <a:noFill/>
          <a:ln w="9525">
            <a:noFill/>
            <a:miter lim="800000"/>
            <a:headEnd/>
            <a:tailEnd/>
          </a:ln>
          <a:effec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defTabSz="1218895" eaLnBrk="1" hangingPunct="1"/>
            <a:fld id="{24D3445A-38ED-FE41-8A69-04E844099948}" type="slidenum">
              <a:rPr lang="en-US" altLang="x-none" sz="1600">
                <a:solidFill>
                  <a:schemeClr val="tx2"/>
                </a:solidFill>
                <a:latin typeface="Trebuchet MS" charset="0"/>
              </a:rPr>
              <a:pPr algn="r" defTabSz="1218895" eaLnBrk="1" hangingPunct="1"/>
              <a:t>‹#›</a:t>
            </a:fld>
            <a:endParaRPr lang="en-US" altLang="x-none" sz="1600" dirty="0">
              <a:solidFill>
                <a:schemeClr val="tx2"/>
              </a:solidFill>
              <a:latin typeface="Trebuchet MS" charset="0"/>
            </a:endParaRPr>
          </a:p>
        </p:txBody>
      </p:sp>
      <p:sp>
        <p:nvSpPr>
          <p:cNvPr id="6" name="Picture Placeholder 2"/>
          <p:cNvSpPr>
            <a:spLocks noGrp="1"/>
          </p:cNvSpPr>
          <p:nvPr>
            <p:ph type="pic" sz="quarter" idx="12"/>
          </p:nvPr>
        </p:nvSpPr>
        <p:spPr>
          <a:xfrm>
            <a:off x="1762386" y="2812982"/>
            <a:ext cx="4200876" cy="1847590"/>
          </a:xfrm>
          <a:prstGeom prst="rect">
            <a:avLst/>
          </a:prstGeom>
        </p:spPr>
        <p:txBody>
          <a:bodyPr/>
          <a:lstStyle>
            <a:lvl1pPr marL="0" indent="0">
              <a:buFontTx/>
              <a:buNone/>
              <a:defRPr sz="2000"/>
            </a:lvl1pPr>
          </a:lstStyle>
          <a:p>
            <a:pPr marL="457086" marR="0" lvl="0" indent="-457086" algn="l" defTabSz="609448" rtl="0" eaLnBrk="1" fontAlgn="base" latinLnBrk="0" hangingPunct="1">
              <a:lnSpc>
                <a:spcPct val="100000"/>
              </a:lnSpc>
              <a:spcBef>
                <a:spcPct val="20000"/>
              </a:spcBef>
              <a:spcAft>
                <a:spcPct val="0"/>
              </a:spcAft>
              <a:buClrTx/>
              <a:buSzTx/>
              <a:buFont typeface="Arial" charset="0"/>
              <a:buNone/>
              <a:tabLst/>
              <a:defRPr/>
            </a:pPr>
            <a:endParaRPr lang="en-US" dirty="0"/>
          </a:p>
        </p:txBody>
      </p:sp>
      <p:sp>
        <p:nvSpPr>
          <p:cNvPr id="7" name="Picture Placeholder 2"/>
          <p:cNvSpPr>
            <a:spLocks noGrp="1"/>
          </p:cNvSpPr>
          <p:nvPr>
            <p:ph type="pic" sz="quarter" idx="13"/>
          </p:nvPr>
        </p:nvSpPr>
        <p:spPr>
          <a:xfrm>
            <a:off x="6160417" y="2812982"/>
            <a:ext cx="4200876" cy="1847590"/>
          </a:xfrm>
          <a:prstGeom prst="rect">
            <a:avLst/>
          </a:prstGeom>
        </p:spPr>
        <p:txBody>
          <a:bodyPr/>
          <a:lstStyle>
            <a:lvl1pPr marL="0" indent="0">
              <a:buFontTx/>
              <a:buNone/>
              <a:defRPr sz="2000"/>
            </a:lvl1pPr>
          </a:lstStyle>
          <a:p>
            <a:pPr marL="457086" marR="0" lvl="0" indent="-457086" algn="l" defTabSz="609448" rtl="0" eaLnBrk="1" fontAlgn="base" latinLnBrk="0" hangingPunct="1">
              <a:lnSpc>
                <a:spcPct val="100000"/>
              </a:lnSpc>
              <a:spcBef>
                <a:spcPct val="20000"/>
              </a:spcBef>
              <a:spcAft>
                <a:spcPct val="0"/>
              </a:spcAft>
              <a:buClrTx/>
              <a:buSzTx/>
              <a:buFont typeface="Arial" charset="0"/>
              <a:buNone/>
              <a:tabLst/>
              <a:defRPr/>
            </a:pPr>
            <a:endParaRPr lang="en-US" dirty="0"/>
          </a:p>
        </p:txBody>
      </p:sp>
      <p:sp>
        <p:nvSpPr>
          <p:cNvPr id="8" name="Picture Placeholder 2"/>
          <p:cNvSpPr>
            <a:spLocks noGrp="1"/>
          </p:cNvSpPr>
          <p:nvPr>
            <p:ph type="pic" sz="quarter" idx="14"/>
          </p:nvPr>
        </p:nvSpPr>
        <p:spPr>
          <a:xfrm>
            <a:off x="1762386" y="4845311"/>
            <a:ext cx="4200876" cy="1847590"/>
          </a:xfrm>
          <a:prstGeom prst="rect">
            <a:avLst/>
          </a:prstGeom>
        </p:spPr>
        <p:txBody>
          <a:bodyPr/>
          <a:lstStyle>
            <a:lvl1pPr marL="0" indent="0">
              <a:buFontTx/>
              <a:buNone/>
              <a:defRPr sz="2000"/>
            </a:lvl1pPr>
          </a:lstStyle>
          <a:p>
            <a:pPr marL="457086" marR="0" lvl="0" indent="-457086" algn="l" defTabSz="609448" rtl="0" eaLnBrk="1" fontAlgn="base" latinLnBrk="0" hangingPunct="1">
              <a:lnSpc>
                <a:spcPct val="100000"/>
              </a:lnSpc>
              <a:spcBef>
                <a:spcPct val="20000"/>
              </a:spcBef>
              <a:spcAft>
                <a:spcPct val="0"/>
              </a:spcAft>
              <a:buClrTx/>
              <a:buSzTx/>
              <a:buFont typeface="Arial" charset="0"/>
              <a:buNone/>
              <a:tabLst/>
              <a:defRPr/>
            </a:pPr>
            <a:endParaRPr lang="en-US" dirty="0"/>
          </a:p>
        </p:txBody>
      </p:sp>
      <p:sp>
        <p:nvSpPr>
          <p:cNvPr id="9" name="Picture Placeholder 2"/>
          <p:cNvSpPr>
            <a:spLocks noGrp="1"/>
          </p:cNvSpPr>
          <p:nvPr>
            <p:ph type="pic" sz="quarter" idx="15"/>
          </p:nvPr>
        </p:nvSpPr>
        <p:spPr>
          <a:xfrm>
            <a:off x="6160417" y="4848977"/>
            <a:ext cx="4200876" cy="1847590"/>
          </a:xfrm>
          <a:prstGeom prst="rect">
            <a:avLst/>
          </a:prstGeom>
        </p:spPr>
        <p:txBody>
          <a:bodyPr/>
          <a:lstStyle>
            <a:lvl1pPr marL="0" indent="0">
              <a:buFontTx/>
              <a:buNone/>
              <a:defRPr sz="2000"/>
            </a:lvl1pPr>
          </a:lstStyle>
          <a:p>
            <a:pPr marL="457086" marR="0" lvl="0" indent="-457086" algn="l" defTabSz="609448" rtl="0" eaLnBrk="1" fontAlgn="base" latinLnBrk="0" hangingPunct="1">
              <a:lnSpc>
                <a:spcPct val="100000"/>
              </a:lnSpc>
              <a:spcBef>
                <a:spcPct val="20000"/>
              </a:spcBef>
              <a:spcAft>
                <a:spcPct val="0"/>
              </a:spcAft>
              <a:buClrTx/>
              <a:buSzTx/>
              <a:buFont typeface="Arial" charset="0"/>
              <a:buNone/>
              <a:tabLst/>
              <a:defRPr/>
            </a:pPr>
            <a:endParaRPr lang="en-US" dirty="0"/>
          </a:p>
        </p:txBody>
      </p:sp>
      <p:sp>
        <p:nvSpPr>
          <p:cNvPr id="10" name="Title 1"/>
          <p:cNvSpPr>
            <a:spLocks noGrp="1"/>
          </p:cNvSpPr>
          <p:nvPr>
            <p:ph type="title"/>
          </p:nvPr>
        </p:nvSpPr>
        <p:spPr>
          <a:xfrm>
            <a:off x="-3796" y="933254"/>
            <a:ext cx="11696194" cy="1766265"/>
          </a:xfrm>
          <a:prstGeom prst="rect">
            <a:avLst/>
          </a:prstGeom>
        </p:spPr>
        <p:txBody>
          <a:bodyPr vert="horz" anchor="ctr"/>
          <a:lstStyle>
            <a:lvl1pPr marL="365669" algn="l">
              <a:lnSpc>
                <a:spcPts val="5599"/>
              </a:lnSpc>
              <a:defRPr sz="5332">
                <a:solidFill>
                  <a:srgbClr val="009EA9"/>
                </a:solidFill>
                <a:latin typeface="Trebuchet MS"/>
                <a:cs typeface="Trebuchet MS"/>
              </a:defRPr>
            </a:lvl1pPr>
          </a:lstStyle>
          <a:p>
            <a:endParaRPr lang="en-US"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3" name="Slide Number Placeholder 3"/>
          <p:cNvSpPr txBox="1">
            <a:spLocks/>
          </p:cNvSpPr>
          <p:nvPr userDrawn="1"/>
        </p:nvSpPr>
        <p:spPr bwMode="auto">
          <a:xfrm>
            <a:off x="11301605" y="6451600"/>
            <a:ext cx="812588" cy="381000"/>
          </a:xfrm>
          <a:prstGeom prst="rect">
            <a:avLst/>
          </a:prstGeom>
          <a:noFill/>
          <a:ln w="9525">
            <a:noFill/>
            <a:miter lim="800000"/>
            <a:headEnd/>
            <a:tailEnd/>
          </a:ln>
          <a:effec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defTabSz="1218895" eaLnBrk="1" hangingPunct="1"/>
            <a:fld id="{24D3445A-38ED-FE41-8A69-04E844099948}" type="slidenum">
              <a:rPr lang="en-US" altLang="x-none" sz="1600">
                <a:solidFill>
                  <a:schemeClr val="tx2"/>
                </a:solidFill>
                <a:latin typeface="Trebuchet MS" charset="0"/>
              </a:rPr>
              <a:pPr algn="r" defTabSz="1218895" eaLnBrk="1" hangingPunct="1"/>
              <a:t>‹#›</a:t>
            </a:fld>
            <a:endParaRPr lang="en-US" altLang="x-none" sz="1600" dirty="0">
              <a:solidFill>
                <a:schemeClr val="tx2"/>
              </a:solidFill>
              <a:latin typeface="Trebuchet MS" charset="0"/>
            </a:endParaRPr>
          </a:p>
        </p:txBody>
      </p:sp>
      <p:sp>
        <p:nvSpPr>
          <p:cNvPr id="7" name="Picture Placeholder 2"/>
          <p:cNvSpPr>
            <a:spLocks noGrp="1"/>
          </p:cNvSpPr>
          <p:nvPr>
            <p:ph type="pic" sz="quarter" idx="12"/>
          </p:nvPr>
        </p:nvSpPr>
        <p:spPr>
          <a:xfrm>
            <a:off x="1762386" y="2812982"/>
            <a:ext cx="4200876" cy="1847590"/>
          </a:xfrm>
          <a:prstGeom prst="rect">
            <a:avLst/>
          </a:prstGeom>
        </p:spPr>
        <p:txBody>
          <a:bodyPr/>
          <a:lstStyle>
            <a:lvl1pPr marL="0" indent="0">
              <a:buFontTx/>
              <a:buNone/>
              <a:defRPr sz="2000" baseline="0"/>
            </a:lvl1pPr>
          </a:lstStyle>
          <a:p>
            <a:pPr marL="457086" marR="0" lvl="0" indent="-457086" algn="l" defTabSz="609448" rtl="0" eaLnBrk="1" fontAlgn="base" latinLnBrk="0" hangingPunct="1">
              <a:lnSpc>
                <a:spcPct val="100000"/>
              </a:lnSpc>
              <a:spcBef>
                <a:spcPct val="20000"/>
              </a:spcBef>
              <a:spcAft>
                <a:spcPct val="0"/>
              </a:spcAft>
              <a:buClrTx/>
              <a:buSzTx/>
              <a:buFont typeface="Arial" charset="0"/>
              <a:buNone/>
              <a:tabLst/>
              <a:defRPr/>
            </a:pPr>
            <a:endParaRPr lang="en-US" dirty="0"/>
          </a:p>
        </p:txBody>
      </p:sp>
      <p:sp>
        <p:nvSpPr>
          <p:cNvPr id="10" name="Picture Placeholder 2"/>
          <p:cNvSpPr>
            <a:spLocks noGrp="1"/>
          </p:cNvSpPr>
          <p:nvPr>
            <p:ph type="pic" sz="quarter" idx="13"/>
          </p:nvPr>
        </p:nvSpPr>
        <p:spPr>
          <a:xfrm>
            <a:off x="6160417" y="2812982"/>
            <a:ext cx="4200876" cy="1847590"/>
          </a:xfrm>
          <a:prstGeom prst="rect">
            <a:avLst/>
          </a:prstGeom>
        </p:spPr>
        <p:txBody>
          <a:bodyPr/>
          <a:lstStyle>
            <a:lvl1pPr marL="0" indent="0">
              <a:buFontTx/>
              <a:buNone/>
              <a:defRPr sz="2000"/>
            </a:lvl1pPr>
          </a:lstStyle>
          <a:p>
            <a:pPr marL="457086" marR="0" lvl="0" indent="-457086" algn="l" defTabSz="609448" rtl="0" eaLnBrk="1" fontAlgn="base" latinLnBrk="0" hangingPunct="1">
              <a:lnSpc>
                <a:spcPct val="100000"/>
              </a:lnSpc>
              <a:spcBef>
                <a:spcPct val="20000"/>
              </a:spcBef>
              <a:spcAft>
                <a:spcPct val="0"/>
              </a:spcAft>
              <a:buClrTx/>
              <a:buSzTx/>
              <a:buFont typeface="Arial" charset="0"/>
              <a:buNone/>
              <a:tabLst/>
              <a:defRPr/>
            </a:pPr>
            <a:endParaRPr lang="en-US" dirty="0"/>
          </a:p>
        </p:txBody>
      </p:sp>
      <p:sp>
        <p:nvSpPr>
          <p:cNvPr id="12" name="Picture Placeholder 2"/>
          <p:cNvSpPr>
            <a:spLocks noGrp="1"/>
          </p:cNvSpPr>
          <p:nvPr>
            <p:ph type="pic" sz="quarter" idx="14"/>
          </p:nvPr>
        </p:nvSpPr>
        <p:spPr>
          <a:xfrm>
            <a:off x="3965710" y="4851072"/>
            <a:ext cx="4200876" cy="1847590"/>
          </a:xfrm>
          <a:prstGeom prst="rect">
            <a:avLst/>
          </a:prstGeom>
        </p:spPr>
        <p:txBody>
          <a:bodyPr/>
          <a:lstStyle>
            <a:lvl1pPr marL="0" indent="0">
              <a:buFontTx/>
              <a:buNone/>
              <a:defRPr sz="2000"/>
            </a:lvl1pPr>
          </a:lstStyle>
          <a:p>
            <a:pPr marL="457086" marR="0" lvl="0" indent="-457086" algn="l" defTabSz="609448" rtl="0" eaLnBrk="1" fontAlgn="base" latinLnBrk="0" hangingPunct="1">
              <a:lnSpc>
                <a:spcPct val="100000"/>
              </a:lnSpc>
              <a:spcBef>
                <a:spcPct val="20000"/>
              </a:spcBef>
              <a:spcAft>
                <a:spcPct val="0"/>
              </a:spcAft>
              <a:buClrTx/>
              <a:buSzTx/>
              <a:buFont typeface="Arial" charset="0"/>
              <a:buNone/>
              <a:tabLst/>
              <a:defRPr/>
            </a:pPr>
            <a:endParaRPr lang="en-US" dirty="0"/>
          </a:p>
        </p:txBody>
      </p:sp>
      <p:sp>
        <p:nvSpPr>
          <p:cNvPr id="14" name="Title 1"/>
          <p:cNvSpPr>
            <a:spLocks noGrp="1"/>
          </p:cNvSpPr>
          <p:nvPr>
            <p:ph type="title"/>
          </p:nvPr>
        </p:nvSpPr>
        <p:spPr>
          <a:xfrm>
            <a:off x="-3796" y="933254"/>
            <a:ext cx="11696194" cy="1766265"/>
          </a:xfrm>
          <a:prstGeom prst="rect">
            <a:avLst/>
          </a:prstGeom>
        </p:spPr>
        <p:txBody>
          <a:bodyPr vert="horz" anchor="ctr"/>
          <a:lstStyle>
            <a:lvl1pPr marL="365669" algn="l">
              <a:lnSpc>
                <a:spcPts val="5599"/>
              </a:lnSpc>
              <a:defRPr sz="5332">
                <a:solidFill>
                  <a:srgbClr val="009EA9"/>
                </a:solidFill>
                <a:latin typeface="Trebuchet MS"/>
                <a:cs typeface="Trebuchet MS"/>
              </a:defRPr>
            </a:lvl1pPr>
          </a:lstStyle>
          <a:p>
            <a:endParaRPr lang="en-US" dirty="0"/>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Starts with bullet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805864-67BC-DA48-B675-6682C43279ED}"/>
              </a:ext>
            </a:extLst>
          </p:cNvPr>
          <p:cNvSpPr txBox="1">
            <a:spLocks/>
          </p:cNvSpPr>
          <p:nvPr userDrawn="1"/>
        </p:nvSpPr>
        <p:spPr bwMode="auto">
          <a:xfrm>
            <a:off x="11141349" y="6451600"/>
            <a:ext cx="812588" cy="381000"/>
          </a:xfrm>
          <a:prstGeom prst="rect">
            <a:avLst/>
          </a:prstGeom>
          <a:noFill/>
          <a:ln w="9525">
            <a:noFill/>
            <a:miter lim="800000"/>
            <a:headEnd/>
            <a:tailEnd/>
          </a:ln>
          <a:effec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eaLnBrk="1" hangingPunct="1">
              <a:defRPr/>
            </a:pPr>
            <a:fld id="{C05C924C-FB13-3142-BBE8-7C62FDC0F63A}" type="slidenum">
              <a:rPr lang="en-US" altLang="en-US" sz="1200" smtClean="0">
                <a:solidFill>
                  <a:schemeClr val="tx2"/>
                </a:solidFill>
                <a:latin typeface="Trebuchet MS" panose="020B0603020202020204" pitchFamily="34" charset="0"/>
              </a:rPr>
              <a:pPr algn="r" defTabSz="914400" eaLnBrk="1" hangingPunct="1">
                <a:defRPr/>
              </a:pPr>
              <a:t>‹#›</a:t>
            </a:fld>
            <a:endParaRPr lang="en-US" altLang="en-US" sz="1200" dirty="0">
              <a:solidFill>
                <a:schemeClr val="tx2"/>
              </a:solidFill>
              <a:latin typeface="Trebuchet MS" panose="020B0603020202020204" pitchFamily="34" charset="0"/>
            </a:endParaRPr>
          </a:p>
        </p:txBody>
      </p:sp>
      <p:sp>
        <p:nvSpPr>
          <p:cNvPr id="10" name="Title 1"/>
          <p:cNvSpPr>
            <a:spLocks noGrp="1"/>
          </p:cNvSpPr>
          <p:nvPr>
            <p:ph type="title"/>
          </p:nvPr>
        </p:nvSpPr>
        <p:spPr>
          <a:xfrm>
            <a:off x="16956" y="1245236"/>
            <a:ext cx="11700276" cy="695839"/>
          </a:xfrm>
          <a:prstGeom prst="rect">
            <a:avLst/>
          </a:prstGeom>
        </p:spPr>
        <p:txBody>
          <a:bodyPr vert="horz"/>
          <a:lstStyle>
            <a:lvl1pPr marL="274320" algn="l">
              <a:lnSpc>
                <a:spcPts val="4200"/>
              </a:lnSpc>
              <a:defRPr sz="4000">
                <a:solidFill>
                  <a:srgbClr val="4F2D7F"/>
                </a:solidFill>
                <a:latin typeface="Trebuchet MS"/>
                <a:cs typeface="Trebuchet MS"/>
              </a:defRPr>
            </a:lvl1pPr>
          </a:lstStyle>
          <a:p>
            <a:r>
              <a:rPr lang="en-US"/>
              <a:t>Click to edit Master title style</a:t>
            </a:r>
            <a:endParaRPr lang="en-US" dirty="0"/>
          </a:p>
        </p:txBody>
      </p:sp>
      <p:sp>
        <p:nvSpPr>
          <p:cNvPr id="11" name="Content Placeholder 3"/>
          <p:cNvSpPr>
            <a:spLocks noGrp="1"/>
          </p:cNvSpPr>
          <p:nvPr>
            <p:ph sz="quarter" idx="10"/>
          </p:nvPr>
        </p:nvSpPr>
        <p:spPr>
          <a:xfrm>
            <a:off x="0" y="1941074"/>
            <a:ext cx="11716932" cy="4273550"/>
          </a:xfrm>
          <a:prstGeom prst="rect">
            <a:avLst/>
          </a:prstGeom>
        </p:spPr>
        <p:txBody>
          <a:bodyPr vert="horz"/>
          <a:lstStyle>
            <a:lvl1pPr marL="542925" indent="-203200">
              <a:spcBef>
                <a:spcPts val="0"/>
              </a:spcBef>
              <a:buSzPct val="70000"/>
              <a:buFont typeface="Arial"/>
              <a:buChar char="•"/>
              <a:defRPr sz="3200">
                <a:latin typeface="Trebuchet MS"/>
                <a:cs typeface="Trebuchet MS"/>
              </a:defRPr>
            </a:lvl1pPr>
            <a:lvl2pPr marL="904875" indent="-182563">
              <a:spcBef>
                <a:spcPts val="600"/>
              </a:spcBef>
              <a:buSzPct val="70000"/>
              <a:buFont typeface="Arial"/>
              <a:buChar char="•"/>
              <a:defRPr sz="3200">
                <a:latin typeface="Trebuchet MS"/>
                <a:cs typeface="Trebuchet MS"/>
              </a:defRPr>
            </a:lvl2pPr>
            <a:lvl3pPr marL="1347788" indent="-165100">
              <a:spcBef>
                <a:spcPts val="500"/>
              </a:spcBef>
              <a:buSzPct val="70000"/>
              <a:defRPr sz="3200">
                <a:latin typeface="Trebuchet MS"/>
                <a:cs typeface="Trebuchet MS"/>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99714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7AC902F-225F-47FC-9E24-AADD02AAD2F8}" type="datetimeFigureOut">
              <a:rPr lang="en-US" smtClean="0"/>
              <a:t>10/1/19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1AA84-5FC8-4088-9DA1-F97CB5E121DD}" type="slidenum">
              <a:rPr lang="en-US" smtClean="0"/>
              <a:t>‹#›</a:t>
            </a:fld>
            <a:endParaRPr lang="en-US"/>
          </a:p>
        </p:txBody>
      </p:sp>
    </p:spTree>
    <p:extLst>
      <p:ext uri="{BB962C8B-B14F-4D97-AF65-F5344CB8AC3E}">
        <p14:creationId xmlns:p14="http://schemas.microsoft.com/office/powerpoint/2010/main" val="925359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798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AC902F-225F-47FC-9E24-AADD02AAD2F8}" type="datetimeFigureOut">
              <a:rPr lang="en-US" smtClean="0"/>
              <a:t>10/1/19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C1AA84-5FC8-4088-9DA1-F97CB5E121DD}" type="slidenum">
              <a:rPr lang="en-US" smtClean="0"/>
              <a:t>‹#›</a:t>
            </a:fld>
            <a:endParaRPr lang="en-US"/>
          </a:p>
        </p:txBody>
      </p:sp>
    </p:spTree>
    <p:extLst>
      <p:ext uri="{BB962C8B-B14F-4D97-AF65-F5344CB8AC3E}">
        <p14:creationId xmlns:p14="http://schemas.microsoft.com/office/powerpoint/2010/main" val="702237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AC902F-225F-47FC-9E24-AADD02AAD2F8}" type="datetimeFigureOut">
              <a:rPr lang="en-US" smtClean="0"/>
              <a:t>10/1/19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C1AA84-5FC8-4088-9DA1-F97CB5E121DD}" type="slidenum">
              <a:rPr lang="en-US" smtClean="0"/>
              <a:t>‹#›</a:t>
            </a:fld>
            <a:endParaRPr lang="en-US"/>
          </a:p>
        </p:txBody>
      </p:sp>
    </p:spTree>
    <p:extLst>
      <p:ext uri="{BB962C8B-B14F-4D97-AF65-F5344CB8AC3E}">
        <p14:creationId xmlns:p14="http://schemas.microsoft.com/office/powerpoint/2010/main" val="958420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AC902F-225F-47FC-9E24-AADD02AAD2F8}" type="datetimeFigureOut">
              <a:rPr lang="en-US" smtClean="0"/>
              <a:t>10/1/19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C1AA84-5FC8-4088-9DA1-F97CB5E121DD}" type="slidenum">
              <a:rPr lang="en-US" smtClean="0"/>
              <a:t>‹#›</a:t>
            </a:fld>
            <a:endParaRPr lang="en-US"/>
          </a:p>
        </p:txBody>
      </p:sp>
    </p:spTree>
    <p:extLst>
      <p:ext uri="{BB962C8B-B14F-4D97-AF65-F5344CB8AC3E}">
        <p14:creationId xmlns:p14="http://schemas.microsoft.com/office/powerpoint/2010/main" val="1071433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AC902F-225F-47FC-9E24-AADD02AAD2F8}" type="datetimeFigureOut">
              <a:rPr lang="en-US" smtClean="0"/>
              <a:t>10/1/19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C1AA84-5FC8-4088-9DA1-F97CB5E121DD}" type="slidenum">
              <a:rPr lang="en-US" smtClean="0"/>
              <a:t>‹#›</a:t>
            </a:fld>
            <a:endParaRPr lang="en-US"/>
          </a:p>
        </p:txBody>
      </p:sp>
    </p:spTree>
    <p:extLst>
      <p:ext uri="{BB962C8B-B14F-4D97-AF65-F5344CB8AC3E}">
        <p14:creationId xmlns:p14="http://schemas.microsoft.com/office/powerpoint/2010/main" val="40771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AC902F-225F-47FC-9E24-AADD02AAD2F8}" type="datetimeFigureOut">
              <a:rPr lang="en-US" smtClean="0"/>
              <a:t>10/1/19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C1AA84-5FC8-4088-9DA1-F97CB5E121DD}" type="slidenum">
              <a:rPr lang="en-US" smtClean="0"/>
              <a:t>‹#›</a:t>
            </a:fld>
            <a:endParaRPr lang="en-US"/>
          </a:p>
        </p:txBody>
      </p:sp>
    </p:spTree>
    <p:extLst>
      <p:ext uri="{BB962C8B-B14F-4D97-AF65-F5344CB8AC3E}">
        <p14:creationId xmlns:p14="http://schemas.microsoft.com/office/powerpoint/2010/main" val="3836711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AC902F-225F-47FC-9E24-AADD02AAD2F8}" type="datetimeFigureOut">
              <a:rPr lang="en-US" smtClean="0"/>
              <a:t>10/1/19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C1AA84-5FC8-4088-9DA1-F97CB5E121DD}" type="slidenum">
              <a:rPr lang="en-US" smtClean="0"/>
              <a:t>‹#›</a:t>
            </a:fld>
            <a:endParaRPr lang="en-US"/>
          </a:p>
        </p:txBody>
      </p:sp>
    </p:spTree>
    <p:extLst>
      <p:ext uri="{BB962C8B-B14F-4D97-AF65-F5344CB8AC3E}">
        <p14:creationId xmlns:p14="http://schemas.microsoft.com/office/powerpoint/2010/main" val="1942483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alphaModFix amt="50000"/>
            <a:lum/>
            <a:extLst>
              <a:ext uri="{BEBA8EAE-BF5A-486C-A8C5-ECC9F3942E4B}">
                <a14:imgProps xmlns:a14="http://schemas.microsoft.com/office/drawing/2010/main">
                  <a14:imgLayer r:embed="rId25">
                    <a14:imgEffect>
                      <a14:brightnessContrast bright="1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AC902F-225F-47FC-9E24-AADD02AAD2F8}" type="datetimeFigureOut">
              <a:rPr lang="en-US" smtClean="0"/>
              <a:t>10/1/19</a:t>
            </a:fld>
            <a:endParaRPr lang="en-US"/>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C1AA84-5FC8-4088-9DA1-F97CB5E121DD}" type="slidenum">
              <a:rPr lang="en-US" smtClean="0"/>
              <a:t>‹#›</a:t>
            </a:fld>
            <a:endParaRPr lang="en-US"/>
          </a:p>
        </p:txBody>
      </p:sp>
    </p:spTree>
    <p:extLst>
      <p:ext uri="{BB962C8B-B14F-4D97-AF65-F5344CB8AC3E}">
        <p14:creationId xmlns:p14="http://schemas.microsoft.com/office/powerpoint/2010/main" val="341788815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14" r:id="rId18"/>
    <p:sldLayoutId id="2147483816" r:id="rId19"/>
    <p:sldLayoutId id="2147483831" r:id="rId20"/>
    <p:sldLayoutId id="2147483832" r:id="rId21"/>
    <p:sldLayoutId id="2147483836" r:id="rId22"/>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a:xfrm>
            <a:off x="0" y="6143479"/>
            <a:ext cx="4763386" cy="546079"/>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p:spPr>
        <p:txBody>
          <a:bodyPr/>
          <a:lstStyle/>
          <a:p>
            <a:r>
              <a:rPr lang="en-US" sz="3200">
                <a:solidFill>
                  <a:srgbClr val="009EA9"/>
                </a:solidFill>
              </a:rPr>
              <a:t>2019-2020</a:t>
            </a:r>
            <a:endParaRPr lang="en-US" sz="3200" dirty="0">
              <a:solidFill>
                <a:srgbClr val="009EA9"/>
              </a:solidFill>
            </a:endParaRPr>
          </a:p>
        </p:txBody>
      </p:sp>
      <p:sp>
        <p:nvSpPr>
          <p:cNvPr id="8" name="Title 7"/>
          <p:cNvSpPr>
            <a:spLocks noGrp="1"/>
          </p:cNvSpPr>
          <p:nvPr>
            <p:ph type="ctrTitle"/>
          </p:nvPr>
        </p:nvSpPr>
        <p:spPr>
          <a:xfrm>
            <a:off x="0" y="4844716"/>
            <a:ext cx="5571241" cy="994610"/>
          </a:xfrm>
          <a:gradFill>
            <a:gsLst>
              <a:gs pos="0">
                <a:schemeClr val="bg1">
                  <a:shade val="30000"/>
                  <a:satMod val="115000"/>
                </a:schemeClr>
              </a:gs>
              <a:gs pos="50000">
                <a:schemeClr val="bg1">
                  <a:shade val="67500"/>
                  <a:satMod val="115000"/>
                </a:schemeClr>
              </a:gs>
              <a:gs pos="100000">
                <a:schemeClr val="bg1">
                  <a:shade val="100000"/>
                  <a:satMod val="115000"/>
                </a:schemeClr>
              </a:gs>
            </a:gsLst>
            <a:lin ang="13500000" scaled="1"/>
          </a:gradFill>
          <a:ln>
            <a:noFill/>
          </a:ln>
        </p:spPr>
        <p:txBody>
          <a:bodyPr anchor="ctr"/>
          <a:lstStyle/>
          <a:p>
            <a:r>
              <a:rPr lang="en-US" sz="4800">
                <a:solidFill>
                  <a:srgbClr val="009EA9"/>
                </a:solidFill>
              </a:rPr>
              <a:t>Paying for College</a:t>
            </a:r>
            <a:endParaRPr lang="en-US" sz="4800" dirty="0">
              <a:solidFill>
                <a:srgbClr val="009EA9"/>
              </a:solidFill>
            </a:endParaRPr>
          </a:p>
        </p:txBody>
      </p:sp>
    </p:spTree>
    <p:extLst>
      <p:ext uri="{BB962C8B-B14F-4D97-AF65-F5344CB8AC3E}">
        <p14:creationId xmlns:p14="http://schemas.microsoft.com/office/powerpoint/2010/main" val="773191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Content Placeholder 6">
            <a:extLst>
              <a:ext uri="{FF2B5EF4-FFF2-40B4-BE49-F238E27FC236}">
                <a16:creationId xmlns:a16="http://schemas.microsoft.com/office/drawing/2014/main" id="{991CF414-652D-7E46-9B6F-FD2F429BD7DE}"/>
              </a:ext>
            </a:extLst>
          </p:cNvPr>
          <p:cNvSpPr>
            <a:spLocks noGrp="1"/>
          </p:cNvSpPr>
          <p:nvPr>
            <p:ph sz="quarter" idx="10"/>
          </p:nvPr>
        </p:nvSpPr>
        <p:spPr bwMode="auto">
          <a:xfrm>
            <a:off x="271058" y="1785561"/>
            <a:ext cx="6094413" cy="3970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buFont typeface="Arial" panose="020B0604020202020204" pitchFamily="34" charset="0"/>
              <a:buChar char="•"/>
            </a:pPr>
            <a:r>
              <a:rPr lang="en-US" altLang="en-US" sz="3600" dirty="0">
                <a:latin typeface="Trebuchet MS" panose="020B0703020202090204" pitchFamily="34" charset="0"/>
                <a:ea typeface="ＭＳ Ｐゴシック" panose="020B0600070205080204" pitchFamily="34" charset="-128"/>
                <a:cs typeface="Geneva" panose="020B0503030404040204" pitchFamily="34" charset="0"/>
              </a:rPr>
              <a:t>Federal grants</a:t>
            </a:r>
          </a:p>
          <a:p>
            <a:pPr lvl="1" eaLnBrk="1" hangingPunct="1">
              <a:spcBef>
                <a:spcPct val="0"/>
              </a:spcBef>
              <a:buFont typeface="Arial" panose="020B0604020202020204" pitchFamily="34" charset="0"/>
              <a:buChar char="•"/>
            </a:pPr>
            <a:r>
              <a:rPr lang="en-US" altLang="en-US" sz="3600" dirty="0">
                <a:latin typeface="Trebuchet MS" panose="020B0703020202090204" pitchFamily="34" charset="0"/>
                <a:ea typeface="ＭＳ Ｐゴシック" panose="020B0600070205080204" pitchFamily="34" charset="-128"/>
                <a:cs typeface="Geneva" panose="020B0503030404040204" pitchFamily="34" charset="0"/>
              </a:rPr>
              <a:t>Pell Grant</a:t>
            </a:r>
          </a:p>
          <a:p>
            <a:pPr lvl="1" eaLnBrk="1" hangingPunct="1">
              <a:spcBef>
                <a:spcPct val="0"/>
              </a:spcBef>
              <a:buFont typeface="Arial" panose="020B0604020202020204" pitchFamily="34" charset="0"/>
              <a:buChar char="•"/>
            </a:pPr>
            <a:r>
              <a:rPr lang="en-US" altLang="en-US" sz="3600" dirty="0">
                <a:latin typeface="Trebuchet MS" panose="020B0703020202090204" pitchFamily="34" charset="0"/>
                <a:ea typeface="ＭＳ Ｐゴシック" panose="020B0600070205080204" pitchFamily="34" charset="-128"/>
                <a:cs typeface="Geneva" panose="020B0503030404040204" pitchFamily="34" charset="0"/>
              </a:rPr>
              <a:t>FSEOG</a:t>
            </a:r>
          </a:p>
          <a:p>
            <a:pPr lvl="1" eaLnBrk="1" hangingPunct="1">
              <a:spcBef>
                <a:spcPct val="0"/>
              </a:spcBef>
              <a:buFont typeface="Arial" panose="020B0604020202020204" pitchFamily="34" charset="0"/>
              <a:buChar char="•"/>
            </a:pPr>
            <a:r>
              <a:rPr lang="en-US" altLang="en-US" sz="3600" dirty="0">
                <a:latin typeface="Trebuchet MS" panose="020B0703020202090204" pitchFamily="34" charset="0"/>
                <a:ea typeface="ＭＳ Ｐゴシック" panose="020B0600070205080204" pitchFamily="34" charset="-128"/>
                <a:cs typeface="Geneva" panose="020B0503030404040204" pitchFamily="34" charset="0"/>
              </a:rPr>
              <a:t>TEACH Grant</a:t>
            </a:r>
          </a:p>
          <a:p>
            <a:pPr lvl="1" eaLnBrk="1" hangingPunct="1">
              <a:spcBef>
                <a:spcPct val="0"/>
              </a:spcBef>
              <a:buFont typeface="Arial" panose="020B0604020202020204" pitchFamily="34" charset="0"/>
              <a:buChar char="•"/>
            </a:pPr>
            <a:r>
              <a:rPr lang="en-US" altLang="en-US" sz="3600" dirty="0">
                <a:latin typeface="Trebuchet MS" panose="020B0703020202090204" pitchFamily="34" charset="0"/>
                <a:ea typeface="ＭＳ Ｐゴシック" panose="020B0600070205080204" pitchFamily="34" charset="-128"/>
                <a:cs typeface="Geneva" panose="020B0503030404040204" pitchFamily="34" charset="0"/>
              </a:rPr>
              <a:t>Iraq and Afghanistan Service Grant</a:t>
            </a:r>
          </a:p>
        </p:txBody>
      </p:sp>
      <p:sp>
        <p:nvSpPr>
          <p:cNvPr id="36867" name="Title 5">
            <a:extLst>
              <a:ext uri="{FF2B5EF4-FFF2-40B4-BE49-F238E27FC236}">
                <a16:creationId xmlns:a16="http://schemas.microsoft.com/office/drawing/2014/main" id="{BA7CF996-74DC-724B-9AF0-A9101FF29550}"/>
              </a:ext>
            </a:extLst>
          </p:cNvPr>
          <p:cNvSpPr>
            <a:spLocks noGrp="1"/>
          </p:cNvSpPr>
          <p:nvPr>
            <p:ph type="title"/>
          </p:nvPr>
        </p:nvSpPr>
        <p:spPr bwMode="auto">
          <a:xfrm>
            <a:off x="-3796" y="19296"/>
            <a:ext cx="11696194" cy="17662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273050"/>
            <a:r>
              <a:rPr lang="en-US" altLang="en-US" dirty="0">
                <a:latin typeface="Trebuchet MS" panose="020B0703020202090204" pitchFamily="34" charset="0"/>
                <a:ea typeface="ＭＳ Ｐゴシック" panose="020B0600070205080204" pitchFamily="34" charset="-128"/>
                <a:cs typeface="Geneva" panose="020B0503030404040204" pitchFamily="34" charset="0"/>
              </a:rPr>
              <a:t>Federal Grants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7169" r="3810"/>
          <a:stretch/>
        </p:blipFill>
        <p:spPr>
          <a:xfrm>
            <a:off x="7190771" y="2033676"/>
            <a:ext cx="4501627" cy="3474720"/>
          </a:xfrm>
          <a:prstGeom prst="rect">
            <a:avLst/>
          </a:prstGeom>
        </p:spPr>
      </p:pic>
    </p:spTree>
    <p:extLst>
      <p:ext uri="{BB962C8B-B14F-4D97-AF65-F5344CB8AC3E}">
        <p14:creationId xmlns:p14="http://schemas.microsoft.com/office/powerpoint/2010/main" val="558663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Content Placeholder 6">
            <a:extLst>
              <a:ext uri="{FF2B5EF4-FFF2-40B4-BE49-F238E27FC236}">
                <a16:creationId xmlns:a16="http://schemas.microsoft.com/office/drawing/2014/main" id="{6A908697-3005-B743-881D-DC8BFCFD590B}"/>
              </a:ext>
            </a:extLst>
          </p:cNvPr>
          <p:cNvSpPr>
            <a:spLocks noGrp="1"/>
          </p:cNvSpPr>
          <p:nvPr>
            <p:ph sz="quarter" idx="10"/>
          </p:nvPr>
        </p:nvSpPr>
        <p:spPr bwMode="auto">
          <a:xfrm>
            <a:off x="-1898" y="2074780"/>
            <a:ext cx="7112382" cy="3970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buFont typeface="Arial" panose="020B0604020202020204" pitchFamily="34" charset="0"/>
              <a:buChar char="•"/>
            </a:pPr>
            <a:r>
              <a:rPr lang="en-US" altLang="en-US" sz="3600" dirty="0">
                <a:latin typeface="Trebuchet MS" panose="020B0703020202090204" pitchFamily="34" charset="0"/>
                <a:ea typeface="ＭＳ Ｐゴシック" panose="020B0600070205080204" pitchFamily="34" charset="-128"/>
                <a:cs typeface="Geneva" panose="020B0503030404040204" pitchFamily="34" charset="0"/>
              </a:rPr>
              <a:t>Oregon Opportunity Grant</a:t>
            </a:r>
          </a:p>
          <a:p>
            <a:pPr eaLnBrk="1" hangingPunct="1">
              <a:spcBef>
                <a:spcPct val="0"/>
              </a:spcBef>
              <a:buFont typeface="Arial" panose="020B0604020202020204" pitchFamily="34" charset="0"/>
              <a:buChar char="•"/>
            </a:pPr>
            <a:r>
              <a:rPr lang="en-US" altLang="en-US" sz="3600" dirty="0">
                <a:latin typeface="Trebuchet MS" panose="020B0703020202090204" pitchFamily="34" charset="0"/>
                <a:ea typeface="ＭＳ Ｐゴシック" panose="020B0600070205080204" pitchFamily="34" charset="-128"/>
                <a:cs typeface="Geneva" panose="020B0503030404040204" pitchFamily="34" charset="0"/>
              </a:rPr>
              <a:t>Oregon Promise</a:t>
            </a:r>
          </a:p>
          <a:p>
            <a:pPr eaLnBrk="1" hangingPunct="1">
              <a:spcBef>
                <a:spcPct val="0"/>
              </a:spcBef>
              <a:buFont typeface="Arial" panose="020B0604020202020204" pitchFamily="34" charset="0"/>
              <a:buChar char="•"/>
            </a:pPr>
            <a:endParaRPr lang="en-US" altLang="en-US" sz="3600" dirty="0">
              <a:latin typeface="Trebuchet MS" panose="020B0703020202090204" pitchFamily="34" charset="0"/>
              <a:ea typeface="ＭＳ Ｐゴシック" panose="020B0600070205080204" pitchFamily="34" charset="-128"/>
              <a:cs typeface="Geneva" panose="020B0503030404040204" pitchFamily="34" charset="0"/>
            </a:endParaRPr>
          </a:p>
        </p:txBody>
      </p:sp>
      <p:sp>
        <p:nvSpPr>
          <p:cNvPr id="43010" name="Title 5">
            <a:extLst>
              <a:ext uri="{FF2B5EF4-FFF2-40B4-BE49-F238E27FC236}">
                <a16:creationId xmlns:a16="http://schemas.microsoft.com/office/drawing/2014/main" id="{0D4DBD32-2D11-9840-9F0C-06A1402B45AD}"/>
              </a:ext>
            </a:extLst>
          </p:cNvPr>
          <p:cNvSpPr>
            <a:spLocks noGrp="1"/>
          </p:cNvSpPr>
          <p:nvPr>
            <p:ph type="title"/>
          </p:nvPr>
        </p:nvSpPr>
        <p:spPr bwMode="auto">
          <a:xfrm>
            <a:off x="0" y="73445"/>
            <a:ext cx="11696194" cy="17662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273050"/>
            <a:r>
              <a:rPr lang="en-US" altLang="en-US" dirty="0">
                <a:latin typeface="Trebuchet MS" panose="020B0703020202090204" pitchFamily="34" charset="0"/>
                <a:ea typeface="ＭＳ Ｐゴシック" panose="020B0600070205080204" pitchFamily="34" charset="-128"/>
                <a:cs typeface="Geneva" panose="020B0503030404040204" pitchFamily="34" charset="0"/>
              </a:rPr>
              <a:t>State of Oregon Grants</a:t>
            </a:r>
          </a:p>
        </p:txBody>
      </p:sp>
      <p:pic>
        <p:nvPicPr>
          <p:cNvPr id="43012" name="Picture 2">
            <a:extLst>
              <a:ext uri="{FF2B5EF4-FFF2-40B4-BE49-F238E27FC236}">
                <a16:creationId xmlns:a16="http://schemas.microsoft.com/office/drawing/2014/main" id="{DD3F3698-9B6D-4D4B-B5A0-F7932C75B548}"/>
              </a:ext>
            </a:extLst>
          </p:cNvPr>
          <p:cNvPicPr>
            <a:picLocks noChangeAspect="1"/>
          </p:cNvPicPr>
          <p:nvPr/>
        </p:nvPicPr>
        <p:blipFill>
          <a:blip r:embed="rId3"/>
          <a:stretch>
            <a:fillRect/>
          </a:stretch>
        </p:blipFill>
        <p:spPr bwMode="auto">
          <a:xfrm>
            <a:off x="7772882" y="2074780"/>
            <a:ext cx="3374060" cy="337406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9683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Content Placeholder 6">
            <a:extLst>
              <a:ext uri="{FF2B5EF4-FFF2-40B4-BE49-F238E27FC236}">
                <a16:creationId xmlns:a16="http://schemas.microsoft.com/office/drawing/2014/main" id="{6A908697-3005-B743-881D-DC8BFCFD590B}"/>
              </a:ext>
            </a:extLst>
          </p:cNvPr>
          <p:cNvSpPr>
            <a:spLocks noGrp="1"/>
          </p:cNvSpPr>
          <p:nvPr>
            <p:ph sz="quarter" idx="10"/>
          </p:nvPr>
        </p:nvSpPr>
        <p:spPr bwMode="auto">
          <a:xfrm>
            <a:off x="0" y="1906875"/>
            <a:ext cx="6094413" cy="3970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0"/>
              </a:spcBef>
            </a:pPr>
            <a:r>
              <a:rPr lang="en-US" altLang="en-US" sz="3600" dirty="0">
                <a:latin typeface="Trebuchet MS" panose="020B0703020202090204" pitchFamily="34" charset="0"/>
                <a:ea typeface="ＭＳ Ｐゴシック" panose="020B0600070205080204" pitchFamily="34" charset="-128"/>
                <a:cs typeface="Geneva" panose="020B0503030404040204" pitchFamily="34" charset="0"/>
              </a:rPr>
              <a:t>Individual colleges or universities</a:t>
            </a:r>
          </a:p>
          <a:p>
            <a:pPr>
              <a:spcBef>
                <a:spcPct val="0"/>
              </a:spcBef>
            </a:pPr>
            <a:r>
              <a:rPr lang="en-US" altLang="en-US" sz="3600" dirty="0">
                <a:latin typeface="Trebuchet MS" panose="020B0703020202090204" pitchFamily="34" charset="0"/>
                <a:ea typeface="ＭＳ Ｐゴシック" panose="020B0600070205080204" pitchFamily="34" charset="-128"/>
                <a:cs typeface="Geneva" panose="020B0503030404040204" pitchFamily="34" charset="0"/>
              </a:rPr>
              <a:t>Grants</a:t>
            </a:r>
          </a:p>
          <a:p>
            <a:pPr>
              <a:spcBef>
                <a:spcPct val="0"/>
              </a:spcBef>
            </a:pPr>
            <a:r>
              <a:rPr lang="en-US" altLang="en-US" sz="3600" dirty="0">
                <a:latin typeface="Trebuchet MS" panose="020B0703020202090204" pitchFamily="34" charset="0"/>
                <a:ea typeface="ＭＳ Ｐゴシック" panose="020B0600070205080204" pitchFamily="34" charset="-128"/>
                <a:cs typeface="Geneva" panose="020B0503030404040204" pitchFamily="34" charset="0"/>
              </a:rPr>
              <a:t>Scholarships</a:t>
            </a:r>
          </a:p>
          <a:p>
            <a:pPr>
              <a:spcBef>
                <a:spcPct val="0"/>
              </a:spcBef>
            </a:pPr>
            <a:r>
              <a:rPr lang="en-US" altLang="en-US" sz="3600" dirty="0">
                <a:latin typeface="Trebuchet MS" panose="020B0703020202090204" pitchFamily="34" charset="0"/>
                <a:ea typeface="ＭＳ Ｐゴシック" panose="020B0600070205080204" pitchFamily="34" charset="-128"/>
                <a:cs typeface="Geneva" panose="020B0503030404040204" pitchFamily="34" charset="0"/>
              </a:rPr>
              <a:t>Different awarding criteria</a:t>
            </a:r>
            <a:endParaRPr lang="en-US" altLang="en-US" sz="2800" dirty="0">
              <a:latin typeface="Trebuchet MS" panose="020B0703020202090204" pitchFamily="34" charset="0"/>
              <a:ea typeface="ＭＳ Ｐゴシック" panose="020B0600070205080204" pitchFamily="34" charset="-128"/>
              <a:cs typeface="Geneva" panose="020B0503030404040204" pitchFamily="34" charset="0"/>
            </a:endParaRPr>
          </a:p>
        </p:txBody>
      </p:sp>
      <p:pic>
        <p:nvPicPr>
          <p:cNvPr id="5" name="Picture Placeholder 4"/>
          <p:cNvPicPr>
            <a:picLocks noGrp="1" noChangeAspect="1"/>
          </p:cNvPicPr>
          <p:nvPr>
            <p:ph type="pic" sz="quarter" idx="11"/>
          </p:nvPr>
        </p:nvPicPr>
        <p:blipFill>
          <a:blip r:embed="rId3"/>
          <a:srcRect t="3500" b="3500"/>
          <a:stretch>
            <a:fillRect/>
          </a:stretch>
        </p:blipFill>
        <p:spPr>
          <a:xfrm>
            <a:off x="7192925" y="1744176"/>
            <a:ext cx="3972351" cy="38780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3010" name="Title 5">
            <a:extLst>
              <a:ext uri="{FF2B5EF4-FFF2-40B4-BE49-F238E27FC236}">
                <a16:creationId xmlns:a16="http://schemas.microsoft.com/office/drawing/2014/main" id="{0D4DBD32-2D11-9840-9F0C-06A1402B45AD}"/>
              </a:ext>
            </a:extLst>
          </p:cNvPr>
          <p:cNvSpPr>
            <a:spLocks noGrp="1"/>
          </p:cNvSpPr>
          <p:nvPr>
            <p:ph type="title"/>
          </p:nvPr>
        </p:nvSpPr>
        <p:spPr bwMode="auto">
          <a:xfrm>
            <a:off x="-3796" y="-22089"/>
            <a:ext cx="11696194" cy="17662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273050"/>
            <a:r>
              <a:rPr lang="en-US" altLang="en-US" dirty="0">
                <a:latin typeface="Trebuchet MS" panose="020B0703020202090204" pitchFamily="34" charset="0"/>
                <a:ea typeface="ＭＳ Ｐゴシック" panose="020B0600070205080204" pitchFamily="34" charset="-128"/>
                <a:cs typeface="Geneva" panose="020B0503030404040204" pitchFamily="34" charset="0"/>
              </a:rPr>
              <a:t>Institutional Funds</a:t>
            </a:r>
          </a:p>
        </p:txBody>
      </p:sp>
    </p:spTree>
    <p:extLst>
      <p:ext uri="{BB962C8B-B14F-4D97-AF65-F5344CB8AC3E}">
        <p14:creationId xmlns:p14="http://schemas.microsoft.com/office/powerpoint/2010/main" val="3562236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Content Placeholder 6">
            <a:extLst>
              <a:ext uri="{FF2B5EF4-FFF2-40B4-BE49-F238E27FC236}">
                <a16:creationId xmlns:a16="http://schemas.microsoft.com/office/drawing/2014/main" id="{EE559B7F-B398-1444-A29E-3ED39EE59474}"/>
              </a:ext>
            </a:extLst>
          </p:cNvPr>
          <p:cNvSpPr>
            <a:spLocks noGrp="1"/>
          </p:cNvSpPr>
          <p:nvPr>
            <p:ph sz="quarter" idx="10"/>
          </p:nvPr>
        </p:nvSpPr>
        <p:spPr bwMode="auto">
          <a:xfrm>
            <a:off x="-1898" y="2002410"/>
            <a:ext cx="6094413" cy="3970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buFont typeface="Arial" panose="020B0604020202020204" pitchFamily="34" charset="0"/>
              <a:buChar char="•"/>
            </a:pPr>
            <a:r>
              <a:rPr lang="en-US" altLang="en-US" sz="3600" dirty="0">
                <a:latin typeface="Trebuchet MS" panose="020B0703020202090204" pitchFamily="34" charset="0"/>
                <a:ea typeface="ＭＳ Ｐゴシック" panose="020B0600070205080204" pitchFamily="34" charset="-128"/>
                <a:cs typeface="Geneva" panose="020B0503030404040204" pitchFamily="34" charset="0"/>
              </a:rPr>
              <a:t>High school scholarships</a:t>
            </a:r>
          </a:p>
          <a:p>
            <a:pPr eaLnBrk="1" hangingPunct="1">
              <a:spcBef>
                <a:spcPct val="0"/>
              </a:spcBef>
              <a:buFont typeface="Arial" panose="020B0604020202020204" pitchFamily="34" charset="0"/>
              <a:buChar char="•"/>
            </a:pPr>
            <a:r>
              <a:rPr lang="en-US" altLang="en-US" sz="3600" dirty="0">
                <a:latin typeface="Trebuchet MS" panose="020B0703020202090204" pitchFamily="34" charset="0"/>
                <a:ea typeface="ＭＳ Ｐゴシック" panose="020B0600070205080204" pitchFamily="34" charset="-128"/>
                <a:cs typeface="Geneva" panose="020B0503030404040204" pitchFamily="34" charset="0"/>
              </a:rPr>
              <a:t>Community scholarships</a:t>
            </a:r>
          </a:p>
          <a:p>
            <a:pPr eaLnBrk="1" hangingPunct="1">
              <a:spcBef>
                <a:spcPct val="0"/>
              </a:spcBef>
              <a:buFont typeface="Arial" panose="020B0604020202020204" pitchFamily="34" charset="0"/>
              <a:buChar char="•"/>
            </a:pPr>
            <a:r>
              <a:rPr lang="en-US" altLang="en-US" sz="3600" dirty="0">
                <a:latin typeface="Trebuchet MS" panose="020B0703020202090204" pitchFamily="34" charset="0"/>
                <a:ea typeface="ＭＳ Ｐゴシック" panose="020B0600070205080204" pitchFamily="34" charset="-128"/>
                <a:cs typeface="Geneva" panose="020B0503030404040204" pitchFamily="34" charset="0"/>
              </a:rPr>
              <a:t>College and university scholarships</a:t>
            </a:r>
          </a:p>
          <a:p>
            <a:pPr eaLnBrk="1" hangingPunct="1">
              <a:spcBef>
                <a:spcPct val="0"/>
              </a:spcBef>
              <a:buFont typeface="Arial" panose="020B0604020202020204" pitchFamily="34" charset="0"/>
              <a:buChar char="•"/>
            </a:pPr>
            <a:r>
              <a:rPr lang="en-US" altLang="en-US" sz="3600" dirty="0">
                <a:latin typeface="Trebuchet MS" panose="020B0703020202090204" pitchFamily="34" charset="0"/>
                <a:ea typeface="ＭＳ Ｐゴシック" panose="020B0600070205080204" pitchFamily="34" charset="-128"/>
                <a:cs typeface="Geneva" panose="020B0503030404040204" pitchFamily="34" charset="0"/>
              </a:rPr>
              <a:t>National scholarships</a:t>
            </a:r>
          </a:p>
        </p:txBody>
      </p:sp>
      <p:pic>
        <p:nvPicPr>
          <p:cNvPr id="6" name="Picture Placeholder 5"/>
          <p:cNvPicPr>
            <a:picLocks noGrp="1" noChangeAspect="1"/>
          </p:cNvPicPr>
          <p:nvPr>
            <p:ph type="pic" sz="quarter" idx="11"/>
          </p:nvPr>
        </p:nvPicPr>
        <p:blipFill>
          <a:blip r:embed="rId3"/>
          <a:srcRect t="4515" b="4515"/>
          <a:stretch>
            <a:fillRect/>
          </a:stretch>
        </p:blipFill>
        <p:spPr>
          <a:xfrm>
            <a:off x="7029151" y="1817045"/>
            <a:ext cx="3972351" cy="387808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9154" name="Title 5">
            <a:extLst>
              <a:ext uri="{FF2B5EF4-FFF2-40B4-BE49-F238E27FC236}">
                <a16:creationId xmlns:a16="http://schemas.microsoft.com/office/drawing/2014/main" id="{B92D5A1E-CF53-804F-9BDF-E708FAD04A24}"/>
              </a:ext>
            </a:extLst>
          </p:cNvPr>
          <p:cNvSpPr>
            <a:spLocks noGrp="1"/>
          </p:cNvSpPr>
          <p:nvPr>
            <p:ph type="title"/>
          </p:nvPr>
        </p:nvSpPr>
        <p:spPr bwMode="auto">
          <a:xfrm>
            <a:off x="0" y="0"/>
            <a:ext cx="11696194" cy="17662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273050"/>
            <a:r>
              <a:rPr lang="en-US" altLang="en-US" dirty="0">
                <a:latin typeface="Trebuchet MS" panose="020B0703020202090204" pitchFamily="34" charset="0"/>
                <a:ea typeface="ＭＳ Ｐゴシック" panose="020B0600070205080204" pitchFamily="34" charset="-128"/>
                <a:cs typeface="Geneva" panose="020B0503030404040204" pitchFamily="34" charset="0"/>
              </a:rPr>
              <a:t>Scholarships</a:t>
            </a:r>
          </a:p>
        </p:txBody>
      </p:sp>
    </p:spTree>
    <p:extLst>
      <p:ext uri="{BB962C8B-B14F-4D97-AF65-F5344CB8AC3E}">
        <p14:creationId xmlns:p14="http://schemas.microsoft.com/office/powerpoint/2010/main" val="1638088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Content Placeholder 6">
            <a:extLst>
              <a:ext uri="{FF2B5EF4-FFF2-40B4-BE49-F238E27FC236}">
                <a16:creationId xmlns:a16="http://schemas.microsoft.com/office/drawing/2014/main" id="{71D35E4D-8D3D-9B4F-A522-80C75EBB27FB}"/>
              </a:ext>
            </a:extLst>
          </p:cNvPr>
          <p:cNvSpPr>
            <a:spLocks noGrp="1"/>
          </p:cNvSpPr>
          <p:nvPr>
            <p:ph sz="quarter" idx="10"/>
          </p:nvPr>
        </p:nvSpPr>
        <p:spPr bwMode="auto">
          <a:xfrm>
            <a:off x="293294" y="1816386"/>
            <a:ext cx="6094413" cy="3970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ASK EVERYONE!</a:t>
            </a:r>
          </a:p>
          <a:p>
            <a:pPr lvl="1"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Relatives, neighbors</a:t>
            </a:r>
          </a:p>
          <a:p>
            <a:pPr lvl="1"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High school counselors</a:t>
            </a:r>
          </a:p>
          <a:p>
            <a:pPr lvl="1"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Employers</a:t>
            </a:r>
          </a:p>
          <a:p>
            <a:pPr>
              <a:spcBef>
                <a:spcPct val="0"/>
              </a:spcBef>
              <a:buFont typeface="Arial" panose="020B0604020202020204" pitchFamily="34" charset="0"/>
              <a:buChar char="•"/>
            </a:pPr>
            <a:r>
              <a:rPr lang="en-US" altLang="en-US" sz="2800" u="sng" dirty="0">
                <a:solidFill>
                  <a:srgbClr val="C00000"/>
                </a:solidFill>
                <a:latin typeface="Trebuchet MS" panose="020B0703020202090204" pitchFamily="34" charset="0"/>
                <a:ea typeface="ＭＳ Ｐゴシック" panose="020B0600070205080204" pitchFamily="34" charset="-128"/>
                <a:cs typeface="Trebuchet MS" panose="020B0703020202090204" pitchFamily="34" charset="0"/>
              </a:rPr>
              <a:t>Bigfuture.collegeboard.org</a:t>
            </a:r>
          </a:p>
          <a:p>
            <a:pPr>
              <a:spcBef>
                <a:spcPct val="0"/>
              </a:spcBef>
              <a:buFont typeface="Arial" panose="020B0604020202020204" pitchFamily="34" charset="0"/>
              <a:buChar char="•"/>
            </a:pPr>
            <a:r>
              <a:rPr lang="en-US" altLang="en-US" sz="2800" u="sng" dirty="0">
                <a:solidFill>
                  <a:srgbClr val="C00000"/>
                </a:solidFill>
                <a:latin typeface="Trebuchet MS" panose="020B0703020202090204" pitchFamily="34" charset="0"/>
                <a:ea typeface="ＭＳ Ｐゴシック" panose="020B0600070205080204" pitchFamily="34" charset="-128"/>
                <a:cs typeface="Trebuchet MS" panose="020B0703020202090204" pitchFamily="34" charset="0"/>
              </a:rPr>
              <a:t>https://tcp.igrad.com</a:t>
            </a:r>
          </a:p>
          <a:p>
            <a:pPr>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Trebuchet MS" panose="020B0703020202090204" pitchFamily="34" charset="0"/>
              </a:rPr>
              <a:t>Oregon CIS or </a:t>
            </a:r>
            <a:r>
              <a:rPr lang="en-US" altLang="en-US" sz="2800" dirty="0" err="1">
                <a:latin typeface="Trebuchet MS" panose="020B0703020202090204" pitchFamily="34" charset="0"/>
                <a:ea typeface="ＭＳ Ｐゴシック" panose="020B0600070205080204" pitchFamily="34" charset="-128"/>
                <a:cs typeface="Trebuchet MS" panose="020B0703020202090204" pitchFamily="34" charset="0"/>
              </a:rPr>
              <a:t>Naviance</a:t>
            </a:r>
            <a:endParaRPr lang="en-US" altLang="en-US" sz="2800" dirty="0">
              <a:latin typeface="Trebuchet MS" panose="020B0703020202090204" pitchFamily="34" charset="0"/>
              <a:ea typeface="ＭＳ Ｐゴシック" panose="020B0600070205080204" pitchFamily="34" charset="-128"/>
              <a:cs typeface="Trebuchet MS" panose="020B0703020202090204" pitchFamily="34" charset="0"/>
            </a:endParaRPr>
          </a:p>
          <a:p>
            <a:pPr>
              <a:spcBef>
                <a:spcPct val="0"/>
              </a:spcBef>
              <a:buFont typeface="Arial" panose="020B0604020202020204" pitchFamily="34" charset="0"/>
              <a:buChar char="•"/>
            </a:pPr>
            <a:endParaRPr lang="en-US" altLang="en-US" sz="2800" u="sng" dirty="0">
              <a:solidFill>
                <a:schemeClr val="accent1"/>
              </a:solidFill>
              <a:latin typeface="Trebuchet MS" panose="020B0703020202090204" pitchFamily="34" charset="0"/>
              <a:ea typeface="ＭＳ Ｐゴシック" panose="020B0600070205080204" pitchFamily="34" charset="-128"/>
              <a:cs typeface="Trebuchet MS" panose="020B0703020202090204" pitchFamily="34" charset="0"/>
            </a:endParaRPr>
          </a:p>
        </p:txBody>
      </p:sp>
      <p:pic>
        <p:nvPicPr>
          <p:cNvPr id="4" name="Picture Placeholder 3"/>
          <p:cNvPicPr>
            <a:picLocks noGrp="1" noChangeAspect="1"/>
          </p:cNvPicPr>
          <p:nvPr>
            <p:ph type="pic" sz="quarter" idx="11"/>
          </p:nvPr>
        </p:nvPicPr>
        <p:blipFill>
          <a:blip r:embed="rId3"/>
          <a:srcRect t="260" b="260"/>
          <a:stretch>
            <a:fillRect/>
          </a:stretch>
        </p:blipFill>
        <p:spPr>
          <a:xfrm>
            <a:off x="7220220" y="1940895"/>
            <a:ext cx="3972351" cy="3878082"/>
          </a:xfrm>
          <a:prstGeom prst="ellipse">
            <a:avLst/>
          </a:prstGeom>
          <a:ln>
            <a:noFill/>
          </a:ln>
          <a:effectLst>
            <a:softEdge rad="112500"/>
          </a:effectLst>
        </p:spPr>
      </p:pic>
      <p:sp>
        <p:nvSpPr>
          <p:cNvPr id="51202" name="Title 5">
            <a:extLst>
              <a:ext uri="{FF2B5EF4-FFF2-40B4-BE49-F238E27FC236}">
                <a16:creationId xmlns:a16="http://schemas.microsoft.com/office/drawing/2014/main" id="{9F3554CD-E720-2346-AF5F-E6BC2ADA7C93}"/>
              </a:ext>
            </a:extLst>
          </p:cNvPr>
          <p:cNvSpPr>
            <a:spLocks noGrp="1"/>
          </p:cNvSpPr>
          <p:nvPr>
            <p:ph type="title"/>
          </p:nvPr>
        </p:nvSpPr>
        <p:spPr bwMode="auto">
          <a:xfrm>
            <a:off x="0" y="50121"/>
            <a:ext cx="11696194" cy="17662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273050"/>
            <a:r>
              <a:rPr lang="en-US" altLang="en-US" dirty="0">
                <a:latin typeface="Trebuchet MS" panose="020B0703020202090204" pitchFamily="34" charset="0"/>
                <a:ea typeface="ＭＳ Ｐゴシック" panose="020B0600070205080204" pitchFamily="34" charset="-128"/>
                <a:cs typeface="Geneva" panose="020B0503030404040204" pitchFamily="34" charset="0"/>
              </a:rPr>
              <a:t>Searching for Scholarships</a:t>
            </a:r>
          </a:p>
        </p:txBody>
      </p:sp>
    </p:spTree>
    <p:extLst>
      <p:ext uri="{BB962C8B-B14F-4D97-AF65-F5344CB8AC3E}">
        <p14:creationId xmlns:p14="http://schemas.microsoft.com/office/powerpoint/2010/main" val="1583933104"/>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Content Placeholder 6">
            <a:extLst>
              <a:ext uri="{FF2B5EF4-FFF2-40B4-BE49-F238E27FC236}">
                <a16:creationId xmlns:a16="http://schemas.microsoft.com/office/drawing/2014/main" id="{CD5274C6-FAFC-124F-8998-4F49E6493428}"/>
              </a:ext>
            </a:extLst>
          </p:cNvPr>
          <p:cNvSpPr>
            <a:spLocks noGrp="1"/>
          </p:cNvSpPr>
          <p:nvPr>
            <p:ph sz="quarter" idx="10"/>
          </p:nvPr>
        </p:nvSpPr>
        <p:spPr bwMode="auto">
          <a:xfrm>
            <a:off x="189171" y="1867166"/>
            <a:ext cx="7453575" cy="3970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Federal Work-Study Program</a:t>
            </a:r>
          </a:p>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Institutional work-study</a:t>
            </a:r>
          </a:p>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You are a student first</a:t>
            </a:r>
          </a:p>
          <a:p>
            <a:pPr lvl="1" eaLnBrk="1" hangingPunct="1">
              <a:spcBef>
                <a:spcPct val="0"/>
              </a:spcBef>
              <a:buFont typeface="Arial" panose="020B0604020202020204" pitchFamily="34" charset="0"/>
              <a:buChar char="•"/>
            </a:pPr>
            <a:r>
              <a:rPr lang="en-US" altLang="en-US" sz="2400" dirty="0">
                <a:latin typeface="Trebuchet MS" panose="020B0703020202090204" pitchFamily="34" charset="0"/>
                <a:ea typeface="ＭＳ Ｐゴシック" panose="020B0600070205080204" pitchFamily="34" charset="-128"/>
                <a:cs typeface="Trebuchet MS" panose="020B0703020202090204" pitchFamily="34" charset="0"/>
              </a:rPr>
              <a:t>Work shouldn’t interfere with your studies</a:t>
            </a:r>
          </a:p>
          <a:p>
            <a:pPr lvl="1" eaLnBrk="1" hangingPunct="1">
              <a:spcBef>
                <a:spcPct val="0"/>
              </a:spcBef>
              <a:buFont typeface="Arial" panose="020B0604020202020204" pitchFamily="34" charset="0"/>
              <a:buChar char="•"/>
            </a:pPr>
            <a:r>
              <a:rPr lang="en-US" altLang="en-US" sz="2400" dirty="0">
                <a:latin typeface="Trebuchet MS" panose="020B0703020202090204" pitchFamily="34" charset="0"/>
                <a:ea typeface="ＭＳ Ｐゴシック" panose="020B0600070205080204" pitchFamily="34" charset="-128"/>
                <a:cs typeface="Trebuchet MS" panose="020B0703020202090204" pitchFamily="34" charset="0"/>
              </a:rPr>
              <a:t>Time management skills</a:t>
            </a:r>
          </a:p>
        </p:txBody>
      </p:sp>
      <p:pic>
        <p:nvPicPr>
          <p:cNvPr id="4" name="Picture Placeholder 3"/>
          <p:cNvPicPr>
            <a:picLocks noGrp="1" noChangeAspect="1"/>
          </p:cNvPicPr>
          <p:nvPr>
            <p:ph type="pic" sz="quarter" idx="11"/>
          </p:nvPr>
        </p:nvPicPr>
        <p:blipFill>
          <a:blip r:embed="rId3"/>
          <a:srcRect t="439" b="439"/>
          <a:stretch>
            <a:fillRect/>
          </a:stretch>
        </p:blipFill>
        <p:spPr>
          <a:xfrm>
            <a:off x="7278106" y="1902697"/>
            <a:ext cx="3972351" cy="387808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3251" name="Title 5">
            <a:extLst>
              <a:ext uri="{FF2B5EF4-FFF2-40B4-BE49-F238E27FC236}">
                <a16:creationId xmlns:a16="http://schemas.microsoft.com/office/drawing/2014/main" id="{9A603784-121C-D543-A53F-D6D4B971A5B8}"/>
              </a:ext>
            </a:extLst>
          </p:cNvPr>
          <p:cNvSpPr>
            <a:spLocks noGrp="1"/>
          </p:cNvSpPr>
          <p:nvPr>
            <p:ph type="title"/>
          </p:nvPr>
        </p:nvSpPr>
        <p:spPr bwMode="auto">
          <a:xfrm>
            <a:off x="-3796" y="50121"/>
            <a:ext cx="11696194" cy="17662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273050"/>
            <a:r>
              <a:rPr lang="en-US" altLang="en-US" dirty="0">
                <a:latin typeface="Trebuchet MS" panose="020B0703020202090204" pitchFamily="34" charset="0"/>
                <a:ea typeface="ＭＳ Ｐゴシック" panose="020B0600070205080204" pitchFamily="34" charset="-128"/>
                <a:cs typeface="Geneva" panose="020B0503030404040204" pitchFamily="34" charset="0"/>
              </a:rPr>
              <a:t>Work-Study</a:t>
            </a:r>
          </a:p>
        </p:txBody>
      </p:sp>
    </p:spTree>
    <p:extLst>
      <p:ext uri="{BB962C8B-B14F-4D97-AF65-F5344CB8AC3E}">
        <p14:creationId xmlns:p14="http://schemas.microsoft.com/office/powerpoint/2010/main" val="3599308193"/>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Content Placeholder 6">
            <a:extLst>
              <a:ext uri="{FF2B5EF4-FFF2-40B4-BE49-F238E27FC236}">
                <a16:creationId xmlns:a16="http://schemas.microsoft.com/office/drawing/2014/main" id="{D97F152E-F86B-6E42-AC5E-00F71B3C11EA}"/>
              </a:ext>
            </a:extLst>
          </p:cNvPr>
          <p:cNvSpPr>
            <a:spLocks noGrp="1"/>
          </p:cNvSpPr>
          <p:nvPr>
            <p:ph sz="quarter" idx="10"/>
          </p:nvPr>
        </p:nvSpPr>
        <p:spPr bwMode="auto">
          <a:xfrm>
            <a:off x="159218" y="1785279"/>
            <a:ext cx="6094413" cy="3970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Federal student loans</a:t>
            </a:r>
          </a:p>
          <a:p>
            <a:pPr lvl="1"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Direct Subsidized Loans</a:t>
            </a:r>
          </a:p>
          <a:p>
            <a:pPr lvl="1"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Direct Unsubsidized Loans</a:t>
            </a:r>
          </a:p>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Federal parent loans</a:t>
            </a:r>
          </a:p>
          <a:p>
            <a:pPr lvl="1"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Direct PLUS Loans</a:t>
            </a:r>
          </a:p>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Interest Rates 2019-2020</a:t>
            </a:r>
          </a:p>
          <a:p>
            <a:pPr lvl="1"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Trebuchet MS" panose="020B0703020202090204" pitchFamily="34" charset="0"/>
              </a:rPr>
              <a:t>Undergraduate sub and unsub: 4.53%</a:t>
            </a:r>
          </a:p>
          <a:p>
            <a:pPr lvl="1"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Trebuchet MS" panose="020B0703020202090204" pitchFamily="34" charset="0"/>
              </a:rPr>
              <a:t>PLUS: 7.08%</a:t>
            </a:r>
          </a:p>
        </p:txBody>
      </p:sp>
      <p:sp>
        <p:nvSpPr>
          <p:cNvPr id="55299" name="Title 5">
            <a:extLst>
              <a:ext uri="{FF2B5EF4-FFF2-40B4-BE49-F238E27FC236}">
                <a16:creationId xmlns:a16="http://schemas.microsoft.com/office/drawing/2014/main" id="{E7CC4F0B-0055-8A4D-921F-197C5F865105}"/>
              </a:ext>
            </a:extLst>
          </p:cNvPr>
          <p:cNvSpPr>
            <a:spLocks noGrp="1"/>
          </p:cNvSpPr>
          <p:nvPr>
            <p:ph type="title"/>
          </p:nvPr>
        </p:nvSpPr>
        <p:spPr bwMode="auto">
          <a:xfrm>
            <a:off x="-3796" y="50121"/>
            <a:ext cx="11696194" cy="17662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273050"/>
            <a:r>
              <a:rPr lang="en-US" altLang="en-US" dirty="0">
                <a:latin typeface="Trebuchet MS" panose="020B0703020202090204" pitchFamily="34" charset="0"/>
                <a:ea typeface="ＭＳ Ｐゴシック" panose="020B0600070205080204" pitchFamily="34" charset="-128"/>
                <a:cs typeface="Geneva" panose="020B0503030404040204" pitchFamily="34" charset="0"/>
              </a:rPr>
              <a:t>Loans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596" y="1804794"/>
            <a:ext cx="5765293" cy="393192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346742444"/>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Content Placeholder 6">
            <a:extLst>
              <a:ext uri="{FF2B5EF4-FFF2-40B4-BE49-F238E27FC236}">
                <a16:creationId xmlns:a16="http://schemas.microsoft.com/office/drawing/2014/main" id="{D97F152E-F86B-6E42-AC5E-00F71B3C11EA}"/>
              </a:ext>
            </a:extLst>
          </p:cNvPr>
          <p:cNvSpPr>
            <a:spLocks noGrp="1"/>
          </p:cNvSpPr>
          <p:nvPr>
            <p:ph sz="quarter" idx="10"/>
          </p:nvPr>
        </p:nvSpPr>
        <p:spPr bwMode="auto">
          <a:xfrm>
            <a:off x="-1898" y="2002410"/>
            <a:ext cx="6094413" cy="3970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Trebuchet MS" panose="020B0703020202090204" pitchFamily="34" charset="0"/>
              </a:rPr>
              <a:t>Savings</a:t>
            </a:r>
          </a:p>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Trebuchet MS" panose="020B0703020202090204" pitchFamily="34" charset="0"/>
              </a:rPr>
              <a:t>AmeriCorps</a:t>
            </a:r>
          </a:p>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Trebuchet MS" panose="020B0703020202090204" pitchFamily="34" charset="0"/>
              </a:rPr>
              <a:t>Military Service</a:t>
            </a:r>
          </a:p>
          <a:p>
            <a:pPr lvl="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Trebuchet MS" panose="020B0703020202090204" pitchFamily="34" charset="0"/>
              </a:rPr>
              <a:t>ROTC</a:t>
            </a:r>
          </a:p>
          <a:p>
            <a:pPr lvl="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Trebuchet MS" panose="020B0703020202090204" pitchFamily="34" charset="0"/>
              </a:rPr>
              <a:t>Reserves</a:t>
            </a:r>
          </a:p>
          <a:p>
            <a:pPr lvl="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Trebuchet MS" panose="020B0703020202090204" pitchFamily="34" charset="0"/>
              </a:rPr>
              <a:t>National Guard</a:t>
            </a:r>
          </a:p>
          <a:p>
            <a:pPr lvl="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Trebuchet MS" panose="020B0703020202090204" pitchFamily="34" charset="0"/>
              </a:rPr>
              <a:t>Parent’s GI Benefits</a:t>
            </a:r>
          </a:p>
          <a:p>
            <a:pPr>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Trebuchet MS" panose="020B0703020202090204" pitchFamily="34" charset="0"/>
              </a:rPr>
              <a:t>Western Undergrad Exchange</a:t>
            </a:r>
          </a:p>
        </p:txBody>
      </p:sp>
      <p:pic>
        <p:nvPicPr>
          <p:cNvPr id="3" name="Picture Placeholder 2"/>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5862" r="15862"/>
          <a:stretch>
            <a:fillRect/>
          </a:stretch>
        </p:blipFill>
        <p:spPr>
          <a:xfrm>
            <a:off x="7192924" y="2002410"/>
            <a:ext cx="3972351" cy="3878082"/>
          </a:xfrm>
        </p:spPr>
      </p:pic>
      <p:sp>
        <p:nvSpPr>
          <p:cNvPr id="55299" name="Title 5">
            <a:extLst>
              <a:ext uri="{FF2B5EF4-FFF2-40B4-BE49-F238E27FC236}">
                <a16:creationId xmlns:a16="http://schemas.microsoft.com/office/drawing/2014/main" id="{E7CC4F0B-0055-8A4D-921F-197C5F865105}"/>
              </a:ext>
            </a:extLst>
          </p:cNvPr>
          <p:cNvSpPr>
            <a:spLocks noGrp="1"/>
          </p:cNvSpPr>
          <p:nvPr>
            <p:ph type="title"/>
          </p:nvPr>
        </p:nvSpPr>
        <p:spPr bwMode="auto">
          <a:xfrm>
            <a:off x="0" y="0"/>
            <a:ext cx="11696194" cy="17662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273050"/>
            <a:r>
              <a:rPr lang="en-US" altLang="en-US" dirty="0">
                <a:latin typeface="Trebuchet MS" panose="020B0703020202090204" pitchFamily="34" charset="0"/>
                <a:ea typeface="ＭＳ Ｐゴシック" panose="020B0600070205080204" pitchFamily="34" charset="-128"/>
                <a:cs typeface="Geneva" panose="020B0503030404040204" pitchFamily="34" charset="0"/>
              </a:rPr>
              <a:t>Other Ways to Pay for College</a:t>
            </a:r>
          </a:p>
        </p:txBody>
      </p:sp>
    </p:spTree>
    <p:extLst>
      <p:ext uri="{BB962C8B-B14F-4D97-AF65-F5344CB8AC3E}">
        <p14:creationId xmlns:p14="http://schemas.microsoft.com/office/powerpoint/2010/main" val="178800484"/>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5">
            <a:extLst>
              <a:ext uri="{FF2B5EF4-FFF2-40B4-BE49-F238E27FC236}">
                <a16:creationId xmlns:a16="http://schemas.microsoft.com/office/drawing/2014/main" id="{95D89E1C-4CD7-164E-A8BD-DFBE29F13F1A}"/>
              </a:ext>
            </a:extLst>
          </p:cNvPr>
          <p:cNvSpPr>
            <a:spLocks noGrp="1"/>
          </p:cNvSpPr>
          <p:nvPr>
            <p:ph type="title"/>
          </p:nvPr>
        </p:nvSpPr>
        <p:spPr bwMode="auto">
          <a:xfrm>
            <a:off x="0" y="443506"/>
            <a:ext cx="10512862"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marL="273050"/>
            <a:r>
              <a:rPr lang="en-US" altLang="en-US" sz="5330" dirty="0">
                <a:solidFill>
                  <a:srgbClr val="009EA9"/>
                </a:solidFill>
                <a:latin typeface="Trebuchet MS" panose="020B0703020202090204" pitchFamily="34" charset="0"/>
                <a:ea typeface="ＭＳ Ｐゴシック" panose="020B0600070205080204" pitchFamily="34" charset="-128"/>
                <a:cs typeface="Geneva" panose="020B0503030404040204" pitchFamily="34" charset="0"/>
              </a:rPr>
              <a:t>Agenda</a:t>
            </a:r>
          </a:p>
        </p:txBody>
      </p:sp>
      <p:sp>
        <p:nvSpPr>
          <p:cNvPr id="22532" name="Content Placeholder 6">
            <a:extLst>
              <a:ext uri="{FF2B5EF4-FFF2-40B4-BE49-F238E27FC236}">
                <a16:creationId xmlns:a16="http://schemas.microsoft.com/office/drawing/2014/main" id="{55567636-D632-9940-B9AA-0E81C558014E}"/>
              </a:ext>
            </a:extLst>
          </p:cNvPr>
          <p:cNvSpPr>
            <a:spLocks noGrp="1"/>
          </p:cNvSpPr>
          <p:nvPr>
            <p:ph sz="quarter" idx="4294967295"/>
          </p:nvPr>
        </p:nvSpPr>
        <p:spPr bwMode="auto">
          <a:xfrm>
            <a:off x="837982" y="1769069"/>
            <a:ext cx="9896693" cy="3752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spcBef>
                <a:spcPct val="0"/>
              </a:spcBef>
              <a:buFont typeface="Arial" panose="020B0604020202020204" pitchFamily="34" charset="0"/>
              <a:buChar char="•"/>
            </a:pPr>
            <a:r>
              <a:rPr lang="en-US" altLang="en-US" sz="4800" dirty="0">
                <a:solidFill>
                  <a:schemeClr val="bg1">
                    <a:lumMod val="75000"/>
                  </a:schemeClr>
                </a:solidFill>
                <a:latin typeface="Trebuchet MS" panose="020B0703020202090204" pitchFamily="34" charset="0"/>
                <a:ea typeface="ＭＳ Ｐゴシック" panose="020B0600070205080204" pitchFamily="34" charset="-128"/>
                <a:cs typeface="Geneva" panose="020B0503030404040204" pitchFamily="34" charset="0"/>
              </a:rPr>
              <a:t>College costs</a:t>
            </a:r>
          </a:p>
          <a:p>
            <a:pPr eaLnBrk="1" hangingPunct="1">
              <a:spcBef>
                <a:spcPct val="0"/>
              </a:spcBef>
              <a:buFont typeface="Arial" panose="020B0604020202020204" pitchFamily="34" charset="0"/>
              <a:buChar char="•"/>
            </a:pPr>
            <a:r>
              <a:rPr lang="en-US" altLang="en-US" sz="4800" dirty="0">
                <a:solidFill>
                  <a:schemeClr val="bg1">
                    <a:lumMod val="75000"/>
                  </a:schemeClr>
                </a:solidFill>
                <a:latin typeface="Trebuchet MS" panose="020B0703020202090204" pitchFamily="34" charset="0"/>
                <a:ea typeface="ＭＳ Ｐゴシック" panose="020B0600070205080204" pitchFamily="34" charset="-128"/>
                <a:cs typeface="Geneva" panose="020B0503030404040204" pitchFamily="34" charset="0"/>
              </a:rPr>
              <a:t>Financial aid programs</a:t>
            </a:r>
          </a:p>
          <a:p>
            <a:pPr eaLnBrk="1" hangingPunct="1">
              <a:spcBef>
                <a:spcPct val="0"/>
              </a:spcBef>
              <a:buFont typeface="Arial" panose="020B0604020202020204" pitchFamily="34" charset="0"/>
              <a:buChar char="•"/>
            </a:pPr>
            <a:r>
              <a:rPr lang="en-US" altLang="en-US" sz="4800" dirty="0">
                <a:latin typeface="Trebuchet MS" panose="020B0703020202090204" pitchFamily="34" charset="0"/>
                <a:ea typeface="ＭＳ Ｐゴシック" panose="020B0600070205080204" pitchFamily="34" charset="-128"/>
                <a:cs typeface="Geneva" panose="020B0503030404040204" pitchFamily="34" charset="0"/>
              </a:rPr>
              <a:t>Financial aid applications</a:t>
            </a:r>
          </a:p>
          <a:p>
            <a:pPr eaLnBrk="1" hangingPunct="1">
              <a:spcBef>
                <a:spcPct val="0"/>
              </a:spcBef>
              <a:buFont typeface="Arial" panose="020B0604020202020204" pitchFamily="34" charset="0"/>
              <a:buChar char="•"/>
            </a:pPr>
            <a:r>
              <a:rPr lang="en-US" altLang="en-US" sz="4800" dirty="0">
                <a:solidFill>
                  <a:schemeClr val="bg1">
                    <a:lumMod val="75000"/>
                  </a:schemeClr>
                </a:solidFill>
                <a:latin typeface="Trebuchet MS" panose="020B0703020202090204" pitchFamily="34" charset="0"/>
                <a:ea typeface="ＭＳ Ｐゴシック" panose="020B0600070205080204" pitchFamily="34" charset="-128"/>
                <a:cs typeface="Geneva" panose="020B0503030404040204" pitchFamily="34" charset="0"/>
              </a:rPr>
              <a:t>Help when you need it</a:t>
            </a:r>
            <a:endParaRPr lang="en-US" altLang="en-US" sz="4800" dirty="0">
              <a:solidFill>
                <a:schemeClr val="bg1">
                  <a:lumMod val="75000"/>
                </a:schemeClr>
              </a:solidFill>
              <a:latin typeface="Trebuchet MS" panose="020B0703020202090204" pitchFamily="34" charset="0"/>
              <a:ea typeface="Geneva" panose="020B0503030404040204" pitchFamily="34" charset="0"/>
              <a:cs typeface="Geneva" panose="020B0503030404040204" pitchFamily="34" charset="0"/>
            </a:endParaRPr>
          </a:p>
        </p:txBody>
      </p:sp>
    </p:spTree>
    <p:extLst>
      <p:ext uri="{BB962C8B-B14F-4D97-AF65-F5344CB8AC3E}">
        <p14:creationId xmlns:p14="http://schemas.microsoft.com/office/powerpoint/2010/main" val="2301244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5">
            <a:extLst>
              <a:ext uri="{FF2B5EF4-FFF2-40B4-BE49-F238E27FC236}">
                <a16:creationId xmlns:a16="http://schemas.microsoft.com/office/drawing/2014/main" id="{2AC7D3C4-DBFA-A448-A524-C2C2BA890F50}"/>
              </a:ext>
            </a:extLst>
          </p:cNvPr>
          <p:cNvSpPr>
            <a:spLocks noGrp="1"/>
          </p:cNvSpPr>
          <p:nvPr>
            <p:ph type="title"/>
          </p:nvPr>
        </p:nvSpPr>
        <p:spPr bwMode="auto">
          <a:xfrm>
            <a:off x="0" y="63499"/>
            <a:ext cx="11350844"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marL="273050"/>
            <a:r>
              <a:rPr lang="en-US" altLang="en-US" sz="5330" dirty="0">
                <a:solidFill>
                  <a:srgbClr val="009EA9"/>
                </a:solidFill>
                <a:latin typeface="Trebuchet MS" panose="020B0703020202090204" pitchFamily="34" charset="0"/>
                <a:ea typeface="ＭＳ Ｐゴシック" panose="020B0600070205080204" pitchFamily="34" charset="-128"/>
                <a:cs typeface="Geneva" panose="020B0503030404040204" pitchFamily="34" charset="0"/>
              </a:rPr>
              <a:t>Types of Financial Aid Applications</a:t>
            </a:r>
          </a:p>
        </p:txBody>
      </p:sp>
      <p:sp>
        <p:nvSpPr>
          <p:cNvPr id="58371" name="Content Placeholder 6">
            <a:extLst>
              <a:ext uri="{FF2B5EF4-FFF2-40B4-BE49-F238E27FC236}">
                <a16:creationId xmlns:a16="http://schemas.microsoft.com/office/drawing/2014/main" id="{6D1D2D94-2C1D-A847-A58F-74E4136D7E4F}"/>
              </a:ext>
            </a:extLst>
          </p:cNvPr>
          <p:cNvSpPr>
            <a:spLocks noGrp="1"/>
          </p:cNvSpPr>
          <p:nvPr>
            <p:ph sz="quarter" idx="4294967295"/>
          </p:nvPr>
        </p:nvSpPr>
        <p:spPr bwMode="auto">
          <a:xfrm>
            <a:off x="805218" y="1920827"/>
            <a:ext cx="10734675" cy="3752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buFont typeface="Arial" panose="020B0604020202020204" pitchFamily="34" charset="0"/>
              <a:buChar char="•"/>
            </a:pPr>
            <a:r>
              <a:rPr lang="en-US" altLang="en-US" sz="3600" dirty="0">
                <a:latin typeface="Trebuchet MS" panose="020B0703020202090204" pitchFamily="34" charset="0"/>
                <a:ea typeface="Geneva" panose="020B0503030404040204" pitchFamily="34" charset="0"/>
                <a:cs typeface="Geneva" panose="020B0503030404040204" pitchFamily="34" charset="0"/>
              </a:rPr>
              <a:t>Free Application for Federal Student Aid</a:t>
            </a:r>
          </a:p>
          <a:p>
            <a:pPr eaLnBrk="1" hangingPunct="1">
              <a:spcBef>
                <a:spcPct val="0"/>
              </a:spcBef>
              <a:buFont typeface="Arial" panose="020B0604020202020204" pitchFamily="34" charset="0"/>
              <a:buChar char="•"/>
            </a:pPr>
            <a:r>
              <a:rPr lang="en-US" altLang="en-US" sz="3600" dirty="0">
                <a:latin typeface="Trebuchet MS" panose="020B0703020202090204" pitchFamily="34" charset="0"/>
                <a:ea typeface="Geneva" panose="020B0503030404040204" pitchFamily="34" charset="0"/>
                <a:cs typeface="Geneva" panose="020B0503030404040204" pitchFamily="34" charset="0"/>
              </a:rPr>
              <a:t>Oregon Student Aid Application</a:t>
            </a:r>
          </a:p>
          <a:p>
            <a:pPr eaLnBrk="1" hangingPunct="1">
              <a:spcBef>
                <a:spcPct val="0"/>
              </a:spcBef>
              <a:buFont typeface="Arial" panose="020B0604020202020204" pitchFamily="34" charset="0"/>
              <a:buChar char="•"/>
            </a:pPr>
            <a:r>
              <a:rPr lang="en-US" altLang="en-US" sz="3600" dirty="0">
                <a:latin typeface="Trebuchet MS" panose="020B0703020202090204" pitchFamily="34" charset="0"/>
                <a:ea typeface="Geneva" panose="020B0503030404040204" pitchFamily="34" charset="0"/>
                <a:cs typeface="Geneva" panose="020B0503030404040204" pitchFamily="34" charset="0"/>
              </a:rPr>
              <a:t>CSS Profile</a:t>
            </a:r>
          </a:p>
          <a:p>
            <a:pPr eaLnBrk="1" hangingPunct="1">
              <a:spcBef>
                <a:spcPct val="0"/>
              </a:spcBef>
              <a:buFont typeface="Arial" panose="020B0604020202020204" pitchFamily="34" charset="0"/>
              <a:buChar char="•"/>
            </a:pPr>
            <a:r>
              <a:rPr lang="en-US" altLang="en-US" sz="3600" dirty="0">
                <a:latin typeface="Trebuchet MS" panose="020B0703020202090204" pitchFamily="34" charset="0"/>
                <a:ea typeface="Geneva" panose="020B0503030404040204" pitchFamily="34" charset="0"/>
                <a:cs typeface="Geneva" panose="020B0503030404040204" pitchFamily="34" charset="0"/>
              </a:rPr>
              <a:t>Scholarship Applications</a:t>
            </a:r>
          </a:p>
        </p:txBody>
      </p:sp>
    </p:spTree>
    <p:extLst>
      <p:ext uri="{BB962C8B-B14F-4D97-AF65-F5344CB8AC3E}">
        <p14:creationId xmlns:p14="http://schemas.microsoft.com/office/powerpoint/2010/main" val="2089444488"/>
      </p:ext>
    </p:extLst>
  </p:cSld>
  <p:clrMapOvr>
    <a:masterClrMapping/>
  </p:clrMapOvr>
  <p:transition>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5">
            <a:extLst>
              <a:ext uri="{FF2B5EF4-FFF2-40B4-BE49-F238E27FC236}">
                <a16:creationId xmlns:a16="http://schemas.microsoft.com/office/drawing/2014/main" id="{95D89E1C-4CD7-164E-A8BD-DFBE29F13F1A}"/>
              </a:ext>
            </a:extLst>
          </p:cNvPr>
          <p:cNvSpPr>
            <a:spLocks noGrp="1"/>
          </p:cNvSpPr>
          <p:nvPr>
            <p:ph type="title"/>
          </p:nvPr>
        </p:nvSpPr>
        <p:spPr bwMode="auto">
          <a:xfrm>
            <a:off x="0" y="443506"/>
            <a:ext cx="10512862"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marL="273050"/>
            <a:r>
              <a:rPr lang="en-US" altLang="en-US" sz="5330" dirty="0">
                <a:solidFill>
                  <a:srgbClr val="009EA9"/>
                </a:solidFill>
                <a:latin typeface="Trebuchet MS" panose="020B0703020202090204" pitchFamily="34" charset="0"/>
                <a:ea typeface="ＭＳ Ｐゴシック" panose="020B0600070205080204" pitchFamily="34" charset="-128"/>
                <a:cs typeface="Geneva" panose="020B0503030404040204" pitchFamily="34" charset="0"/>
              </a:rPr>
              <a:t>Agenda</a:t>
            </a:r>
          </a:p>
        </p:txBody>
      </p:sp>
      <p:sp>
        <p:nvSpPr>
          <p:cNvPr id="22532" name="Content Placeholder 6">
            <a:extLst>
              <a:ext uri="{FF2B5EF4-FFF2-40B4-BE49-F238E27FC236}">
                <a16:creationId xmlns:a16="http://schemas.microsoft.com/office/drawing/2014/main" id="{55567636-D632-9940-B9AA-0E81C558014E}"/>
              </a:ext>
            </a:extLst>
          </p:cNvPr>
          <p:cNvSpPr>
            <a:spLocks noGrp="1"/>
          </p:cNvSpPr>
          <p:nvPr>
            <p:ph sz="quarter" idx="4294967295"/>
          </p:nvPr>
        </p:nvSpPr>
        <p:spPr bwMode="auto">
          <a:xfrm>
            <a:off x="837982" y="1769069"/>
            <a:ext cx="9896693" cy="3752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spcBef>
                <a:spcPct val="0"/>
              </a:spcBef>
              <a:buFont typeface="Arial" panose="020B0604020202020204" pitchFamily="34" charset="0"/>
              <a:buChar char="•"/>
            </a:pPr>
            <a:r>
              <a:rPr lang="en-US" altLang="en-US" sz="4800" dirty="0">
                <a:latin typeface="Trebuchet MS" panose="020B0703020202090204" pitchFamily="34" charset="0"/>
                <a:ea typeface="ＭＳ Ｐゴシック" panose="020B0600070205080204" pitchFamily="34" charset="-128"/>
                <a:cs typeface="Geneva" panose="020B0503030404040204" pitchFamily="34" charset="0"/>
              </a:rPr>
              <a:t>College costs</a:t>
            </a:r>
          </a:p>
          <a:p>
            <a:pPr eaLnBrk="1" hangingPunct="1">
              <a:spcBef>
                <a:spcPct val="0"/>
              </a:spcBef>
              <a:buFont typeface="Arial" panose="020B0604020202020204" pitchFamily="34" charset="0"/>
              <a:buChar char="•"/>
            </a:pPr>
            <a:r>
              <a:rPr lang="en-US" altLang="en-US" sz="4800" dirty="0">
                <a:latin typeface="Trebuchet MS" panose="020B0703020202090204" pitchFamily="34" charset="0"/>
                <a:ea typeface="ＭＳ Ｐゴシック" panose="020B0600070205080204" pitchFamily="34" charset="-128"/>
                <a:cs typeface="Geneva" panose="020B0503030404040204" pitchFamily="34" charset="0"/>
              </a:rPr>
              <a:t>Financial aid programs</a:t>
            </a:r>
          </a:p>
          <a:p>
            <a:pPr eaLnBrk="1" hangingPunct="1">
              <a:spcBef>
                <a:spcPct val="0"/>
              </a:spcBef>
              <a:buFont typeface="Arial" panose="020B0604020202020204" pitchFamily="34" charset="0"/>
              <a:buChar char="•"/>
            </a:pPr>
            <a:r>
              <a:rPr lang="en-US" altLang="en-US" sz="4800" dirty="0">
                <a:latin typeface="Trebuchet MS" panose="020B0703020202090204" pitchFamily="34" charset="0"/>
                <a:ea typeface="ＭＳ Ｐゴシック" panose="020B0600070205080204" pitchFamily="34" charset="-128"/>
                <a:cs typeface="Geneva" panose="020B0503030404040204" pitchFamily="34" charset="0"/>
              </a:rPr>
              <a:t>Financial aid applications</a:t>
            </a:r>
          </a:p>
          <a:p>
            <a:pPr eaLnBrk="1" hangingPunct="1">
              <a:spcBef>
                <a:spcPct val="0"/>
              </a:spcBef>
              <a:buFont typeface="Arial" panose="020B0604020202020204" pitchFamily="34" charset="0"/>
              <a:buChar char="•"/>
            </a:pPr>
            <a:r>
              <a:rPr lang="en-US" altLang="en-US" sz="4800" dirty="0">
                <a:latin typeface="Trebuchet MS" panose="020B0703020202090204" pitchFamily="34" charset="0"/>
                <a:ea typeface="ＭＳ Ｐゴシック" panose="020B0600070205080204" pitchFamily="34" charset="-128"/>
                <a:cs typeface="Geneva" panose="020B0503030404040204" pitchFamily="34" charset="0"/>
              </a:rPr>
              <a:t>Help when you need it</a:t>
            </a:r>
            <a:endParaRPr lang="en-US" altLang="en-US" sz="4800" dirty="0">
              <a:latin typeface="Trebuchet MS" panose="020B0703020202090204" pitchFamily="34" charset="0"/>
              <a:ea typeface="Geneva" panose="020B0503030404040204" pitchFamily="34" charset="0"/>
              <a:cs typeface="Geneva" panose="020B0503030404040204" pitchFamily="34" charset="0"/>
            </a:endParaRPr>
          </a:p>
        </p:txBody>
      </p:sp>
    </p:spTree>
    <p:extLst>
      <p:ext uri="{BB962C8B-B14F-4D97-AF65-F5344CB8AC3E}">
        <p14:creationId xmlns:p14="http://schemas.microsoft.com/office/powerpoint/2010/main" val="2106809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3">
            <a:extLst>
              <a:ext uri="{FF2B5EF4-FFF2-40B4-BE49-F238E27FC236}">
                <a16:creationId xmlns:a16="http://schemas.microsoft.com/office/drawing/2014/main" id="{BC25C2D7-269A-A648-8C9E-EF8E4493E16E}"/>
              </a:ext>
            </a:extLst>
          </p:cNvPr>
          <p:cNvSpPr>
            <a:spLocks noGrp="1"/>
          </p:cNvSpPr>
          <p:nvPr>
            <p:ph type="title"/>
          </p:nvPr>
        </p:nvSpPr>
        <p:spPr bwMode="auto">
          <a:xfrm>
            <a:off x="0" y="348456"/>
            <a:ext cx="12188825" cy="696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273050"/>
            <a:r>
              <a:rPr lang="en-US" altLang="en-US" dirty="0">
                <a:solidFill>
                  <a:srgbClr val="009EA9"/>
                </a:solidFill>
                <a:latin typeface="Trebuchet MS" panose="020B0703020202090204" pitchFamily="34" charset="0"/>
                <a:ea typeface="ＭＳ Ｐゴシック" panose="020B0600070205080204" pitchFamily="34" charset="-128"/>
                <a:cs typeface="Geneva" panose="020B0503030404040204" pitchFamily="34" charset="0"/>
              </a:rPr>
              <a:t>Free Application for Federal Student Aid (</a:t>
            </a:r>
            <a:r>
              <a:rPr lang="en-US" altLang="en-US" u="sng" dirty="0">
                <a:solidFill>
                  <a:srgbClr val="009EA9"/>
                </a:solidFill>
                <a:latin typeface="Trebuchet MS" panose="020B0703020202090204" pitchFamily="34" charset="0"/>
                <a:ea typeface="ＭＳ Ｐゴシック" panose="020B0600070205080204" pitchFamily="34" charset="-128"/>
                <a:cs typeface="Geneva" panose="020B0503030404040204" pitchFamily="34" charset="0"/>
              </a:rPr>
              <a:t>FAFSA</a:t>
            </a:r>
            <a:r>
              <a:rPr lang="en-US" altLang="en-US" dirty="0">
                <a:solidFill>
                  <a:srgbClr val="009EA9"/>
                </a:solidFill>
                <a:latin typeface="Trebuchet MS" panose="020B0703020202090204" pitchFamily="34" charset="0"/>
                <a:ea typeface="ＭＳ Ｐゴシック" panose="020B0600070205080204" pitchFamily="34" charset="-128"/>
                <a:cs typeface="Geneva" panose="020B0503030404040204" pitchFamily="34" charset="0"/>
              </a:rPr>
              <a:t>)</a:t>
            </a:r>
          </a:p>
        </p:txBody>
      </p:sp>
      <p:pic>
        <p:nvPicPr>
          <p:cNvPr id="2" name="Picture 1"/>
          <p:cNvPicPr>
            <a:picLocks noChangeAspect="1"/>
          </p:cNvPicPr>
          <p:nvPr/>
        </p:nvPicPr>
        <p:blipFill>
          <a:blip r:embed="rId3"/>
          <a:stretch>
            <a:fillRect/>
          </a:stretch>
        </p:blipFill>
        <p:spPr>
          <a:xfrm>
            <a:off x="1486350" y="1259126"/>
            <a:ext cx="9216124" cy="4645025"/>
          </a:xfrm>
          <a:prstGeom prst="rect">
            <a:avLst/>
          </a:prstGeom>
        </p:spPr>
      </p:pic>
      <p:sp>
        <p:nvSpPr>
          <p:cNvPr id="4" name="TextBox 1">
            <a:extLst>
              <a:ext uri="{FF2B5EF4-FFF2-40B4-BE49-F238E27FC236}">
                <a16:creationId xmlns:a16="http://schemas.microsoft.com/office/drawing/2014/main" id="{901F457A-2FB1-ED4C-AF5E-064F4A09D591}"/>
              </a:ext>
            </a:extLst>
          </p:cNvPr>
          <p:cNvSpPr txBox="1">
            <a:spLocks noChangeArrowheads="1"/>
          </p:cNvSpPr>
          <p:nvPr/>
        </p:nvSpPr>
        <p:spPr bwMode="auto">
          <a:xfrm>
            <a:off x="0" y="6586539"/>
            <a:ext cx="65659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900" dirty="0">
                <a:latin typeface="Trebuchet MS" panose="020B0703020202090204" pitchFamily="34" charset="0"/>
              </a:rPr>
              <a:t>Source: Federal Student Aid. Fafsa.gov.</a:t>
            </a:r>
          </a:p>
        </p:txBody>
      </p:sp>
    </p:spTree>
    <p:extLst>
      <p:ext uri="{BB962C8B-B14F-4D97-AF65-F5344CB8AC3E}">
        <p14:creationId xmlns:p14="http://schemas.microsoft.com/office/powerpoint/2010/main" val="3610854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Content Placeholder 2">
            <a:extLst>
              <a:ext uri="{FF2B5EF4-FFF2-40B4-BE49-F238E27FC236}">
                <a16:creationId xmlns:a16="http://schemas.microsoft.com/office/drawing/2014/main" id="{9D154AA0-E1DB-DB43-BD16-D51F3EF7F738}"/>
              </a:ext>
            </a:extLst>
          </p:cNvPr>
          <p:cNvSpPr>
            <a:spLocks noGrp="1"/>
          </p:cNvSpPr>
          <p:nvPr>
            <p:ph sz="quarter" idx="10"/>
          </p:nvPr>
        </p:nvSpPr>
        <p:spPr bwMode="auto">
          <a:xfrm>
            <a:off x="266473" y="2016057"/>
            <a:ext cx="6094413" cy="3970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FSAID.ed.gov</a:t>
            </a:r>
          </a:p>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Student and at least one parent get an FSA ID</a:t>
            </a:r>
          </a:p>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Used for FAFSA</a:t>
            </a:r>
          </a:p>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Used for student loans</a:t>
            </a:r>
          </a:p>
        </p:txBody>
      </p:sp>
      <p:pic>
        <p:nvPicPr>
          <p:cNvPr id="6" name="Picture Placeholder 5"/>
          <p:cNvPicPr>
            <a:picLocks noGrp="1" noChangeAspect="1"/>
          </p:cNvPicPr>
          <p:nvPr>
            <p:ph type="pic" sz="quarter" idx="11"/>
          </p:nvPr>
        </p:nvPicPr>
        <p:blipFill>
          <a:blip r:embed="rId3"/>
          <a:srcRect l="6410" r="6410"/>
          <a:stretch>
            <a:fillRect/>
          </a:stretch>
        </p:blipFill>
        <p:spPr>
          <a:xfrm>
            <a:off x="7192925" y="1812415"/>
            <a:ext cx="3972351" cy="38780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2466" name="Title 3">
            <a:extLst>
              <a:ext uri="{FF2B5EF4-FFF2-40B4-BE49-F238E27FC236}">
                <a16:creationId xmlns:a16="http://schemas.microsoft.com/office/drawing/2014/main" id="{140ACC4A-325F-D042-84DC-B7CFE86BE934}"/>
              </a:ext>
            </a:extLst>
          </p:cNvPr>
          <p:cNvSpPr>
            <a:spLocks noGrp="1"/>
          </p:cNvSpPr>
          <p:nvPr>
            <p:ph type="title"/>
          </p:nvPr>
        </p:nvSpPr>
        <p:spPr bwMode="auto">
          <a:xfrm>
            <a:off x="0" y="46150"/>
            <a:ext cx="11696194" cy="17662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273050"/>
            <a:r>
              <a:rPr lang="en-US" altLang="en-US" dirty="0">
                <a:latin typeface="Trebuchet MS" panose="020B0703020202090204" pitchFamily="34" charset="0"/>
                <a:ea typeface="ＭＳ Ｐゴシック" panose="020B0600070205080204" pitchFamily="34" charset="-128"/>
                <a:cs typeface="Geneva" panose="020B0503030404040204" pitchFamily="34" charset="0"/>
              </a:rPr>
              <a:t>Federal Student Aid ID </a:t>
            </a:r>
            <a:r>
              <a:rPr lang="en-US" altLang="en-US" sz="5330" dirty="0">
                <a:latin typeface="Trebuchet MS" panose="020B0703020202090204" pitchFamily="34" charset="0"/>
                <a:ea typeface="ＭＳ Ｐゴシック" panose="020B0600070205080204" pitchFamily="34" charset="-128"/>
                <a:cs typeface="Geneva" panose="020B0503030404040204" pitchFamily="34" charset="0"/>
              </a:rPr>
              <a:t>(FSA ID)</a:t>
            </a:r>
          </a:p>
        </p:txBody>
      </p:sp>
      <p:sp>
        <p:nvSpPr>
          <p:cNvPr id="5" name="TextBox 1">
            <a:extLst>
              <a:ext uri="{FF2B5EF4-FFF2-40B4-BE49-F238E27FC236}">
                <a16:creationId xmlns:a16="http://schemas.microsoft.com/office/drawing/2014/main" id="{901F457A-2FB1-ED4C-AF5E-064F4A09D591}"/>
              </a:ext>
            </a:extLst>
          </p:cNvPr>
          <p:cNvSpPr txBox="1">
            <a:spLocks noChangeArrowheads="1"/>
          </p:cNvSpPr>
          <p:nvPr/>
        </p:nvSpPr>
        <p:spPr bwMode="auto">
          <a:xfrm>
            <a:off x="0" y="6527006"/>
            <a:ext cx="65659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900" dirty="0">
                <a:latin typeface="Trebuchet MS" panose="020B0703020202090204" pitchFamily="34" charset="0"/>
              </a:rPr>
              <a:t>Source: Federal Student Aid. Fsaid.ed.gov.</a:t>
            </a:r>
          </a:p>
        </p:txBody>
      </p:sp>
    </p:spTree>
    <p:extLst>
      <p:ext uri="{BB962C8B-B14F-4D97-AF65-F5344CB8AC3E}">
        <p14:creationId xmlns:p14="http://schemas.microsoft.com/office/powerpoint/2010/main" val="55801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7205" b="17205"/>
          <a:stretch>
            <a:fillRect/>
          </a:stretch>
        </p:blipFill>
        <p:spPr>
          <a:xfrm>
            <a:off x="2234089" y="1670988"/>
            <a:ext cx="8160299" cy="3705225"/>
          </a:xfrm>
          <a:prstGeom prst="rect">
            <a:avLst/>
          </a:prstGeom>
          <a:ln>
            <a:noFill/>
          </a:ln>
          <a:effectLst>
            <a:outerShdw blurRad="190500" algn="tl" rotWithShape="0">
              <a:srgbClr val="000000">
                <a:alpha val="70000"/>
              </a:srgbClr>
            </a:outerShdw>
          </a:effectLst>
        </p:spPr>
      </p:pic>
      <p:sp>
        <p:nvSpPr>
          <p:cNvPr id="64514" name="Title 3">
            <a:extLst>
              <a:ext uri="{FF2B5EF4-FFF2-40B4-BE49-F238E27FC236}">
                <a16:creationId xmlns:a16="http://schemas.microsoft.com/office/drawing/2014/main" id="{79A6C455-3452-A548-8C64-0075FACA2CAC}"/>
              </a:ext>
            </a:extLst>
          </p:cNvPr>
          <p:cNvSpPr>
            <a:spLocks noGrp="1"/>
          </p:cNvSpPr>
          <p:nvPr>
            <p:ph type="title"/>
          </p:nvPr>
        </p:nvSpPr>
        <p:spPr bwMode="auto">
          <a:xfrm>
            <a:off x="-3796" y="-254101"/>
            <a:ext cx="11696194" cy="17662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273050"/>
            <a:r>
              <a:rPr lang="en-US" altLang="en-US" dirty="0">
                <a:latin typeface="Trebuchet MS" panose="020B0703020202090204" pitchFamily="34" charset="0"/>
                <a:ea typeface="ＭＳ Ｐゴシック" panose="020B0600070205080204" pitchFamily="34" charset="-128"/>
                <a:cs typeface="Geneva" panose="020B0503030404040204" pitchFamily="34" charset="0"/>
              </a:rPr>
              <a:t>IRS Data Match with FSA ID</a:t>
            </a:r>
          </a:p>
        </p:txBody>
      </p:sp>
      <p:sp>
        <p:nvSpPr>
          <p:cNvPr id="8" name="TextBox 1">
            <a:extLst>
              <a:ext uri="{FF2B5EF4-FFF2-40B4-BE49-F238E27FC236}">
                <a16:creationId xmlns:a16="http://schemas.microsoft.com/office/drawing/2014/main" id="{901F457A-2FB1-ED4C-AF5E-064F4A09D591}"/>
              </a:ext>
            </a:extLst>
          </p:cNvPr>
          <p:cNvSpPr txBox="1">
            <a:spLocks noChangeArrowheads="1"/>
          </p:cNvSpPr>
          <p:nvPr/>
        </p:nvSpPr>
        <p:spPr bwMode="auto">
          <a:xfrm>
            <a:off x="0" y="6586539"/>
            <a:ext cx="65659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900" dirty="0">
                <a:latin typeface="Trebuchet MS" panose="020B0703020202090204" pitchFamily="34" charset="0"/>
              </a:rPr>
              <a:t>Source: Federal Student Aid. Fafsa.gov.</a:t>
            </a:r>
          </a:p>
        </p:txBody>
      </p:sp>
    </p:spTree>
    <p:extLst>
      <p:ext uri="{BB962C8B-B14F-4D97-AF65-F5344CB8AC3E}">
        <p14:creationId xmlns:p14="http://schemas.microsoft.com/office/powerpoint/2010/main" val="660030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7413" b="17413"/>
          <a:stretch/>
        </p:blipFill>
        <p:spPr>
          <a:xfrm>
            <a:off x="2206793" y="1917198"/>
            <a:ext cx="8160299" cy="3705225"/>
          </a:xfrm>
          <a:prstGeom prst="rect">
            <a:avLst/>
          </a:prstGeom>
          <a:ln>
            <a:noFill/>
          </a:ln>
          <a:effectLst>
            <a:outerShdw blurRad="190500" algn="tl" rotWithShape="0">
              <a:srgbClr val="000000">
                <a:alpha val="70000"/>
              </a:srgbClr>
            </a:outerShdw>
          </a:effectLst>
        </p:spPr>
      </p:pic>
      <p:sp>
        <p:nvSpPr>
          <p:cNvPr id="66562" name="Title 3">
            <a:extLst>
              <a:ext uri="{FF2B5EF4-FFF2-40B4-BE49-F238E27FC236}">
                <a16:creationId xmlns:a16="http://schemas.microsoft.com/office/drawing/2014/main" id="{AC9E03EA-6F60-C645-B55E-387DF2C6C9A1}"/>
              </a:ext>
            </a:extLst>
          </p:cNvPr>
          <p:cNvSpPr>
            <a:spLocks noGrp="1"/>
          </p:cNvSpPr>
          <p:nvPr>
            <p:ph type="title"/>
          </p:nvPr>
        </p:nvSpPr>
        <p:spPr bwMode="auto">
          <a:xfrm>
            <a:off x="-3796" y="0"/>
            <a:ext cx="11696194" cy="17662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273050"/>
            <a:r>
              <a:rPr lang="en-US" altLang="en-US" sz="4800" dirty="0">
                <a:latin typeface="Trebuchet MS" panose="020B0703020202090204" pitchFamily="34" charset="0"/>
                <a:ea typeface="ＭＳ Ｐゴシック" panose="020B0600070205080204" pitchFamily="34" charset="-128"/>
                <a:cs typeface="Geneva" panose="020B0503030404040204" pitchFamily="34" charset="0"/>
              </a:rPr>
              <a:t>Oregon Student Aid Application (ORSAA)</a:t>
            </a:r>
          </a:p>
        </p:txBody>
      </p:sp>
      <p:sp>
        <p:nvSpPr>
          <p:cNvPr id="66564" name="TextBox 1">
            <a:extLst>
              <a:ext uri="{FF2B5EF4-FFF2-40B4-BE49-F238E27FC236}">
                <a16:creationId xmlns:a16="http://schemas.microsoft.com/office/drawing/2014/main" id="{42AE6E27-5864-EB44-8295-E49F9815FA57}"/>
              </a:ext>
            </a:extLst>
          </p:cNvPr>
          <p:cNvSpPr txBox="1">
            <a:spLocks noChangeArrowheads="1"/>
          </p:cNvSpPr>
          <p:nvPr/>
        </p:nvSpPr>
        <p:spPr bwMode="auto">
          <a:xfrm>
            <a:off x="0" y="6662668"/>
            <a:ext cx="1089397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900" dirty="0">
                <a:latin typeface="Trebuchet MS" panose="020B0703020202090204" pitchFamily="34" charset="0"/>
              </a:rPr>
              <a:t>Source: Oregon Office of Student Access and Completion. "Oregon Student Aid Application (ORSAA) Pre-Filter Tool” </a:t>
            </a:r>
            <a:r>
              <a:rPr lang="en-US" altLang="en-US" sz="900" u="sng" dirty="0">
                <a:latin typeface="Trebuchet MS" panose="020B0703020202090204" pitchFamily="34" charset="0"/>
              </a:rPr>
              <a:t>http://oregonstudentaid.gov/PublicTools/FinancialAid/PreFilter.</a:t>
            </a:r>
            <a:endParaRPr lang="en-US" altLang="en-US" sz="900" dirty="0">
              <a:latin typeface="Trebuchet MS" panose="020B0703020202090204" pitchFamily="34" charset="0"/>
            </a:endParaRPr>
          </a:p>
        </p:txBody>
      </p:sp>
    </p:spTree>
    <p:extLst>
      <p:ext uri="{BB962C8B-B14F-4D97-AF65-F5344CB8AC3E}">
        <p14:creationId xmlns:p14="http://schemas.microsoft.com/office/powerpoint/2010/main" val="3211481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545" b="2545"/>
          <a:stretch>
            <a:fillRect/>
          </a:stretch>
        </p:blipFill>
        <p:spPr>
          <a:xfrm>
            <a:off x="1879247" y="1766265"/>
            <a:ext cx="8160299" cy="3705225"/>
          </a:xfrm>
        </p:spPr>
      </p:pic>
      <p:sp>
        <p:nvSpPr>
          <p:cNvPr id="77826" name="Title 3">
            <a:extLst>
              <a:ext uri="{FF2B5EF4-FFF2-40B4-BE49-F238E27FC236}">
                <a16:creationId xmlns:a16="http://schemas.microsoft.com/office/drawing/2014/main" id="{E8AAD6A6-3D54-DD4B-A3A6-A7DECD8B425F}"/>
              </a:ext>
            </a:extLst>
          </p:cNvPr>
          <p:cNvSpPr>
            <a:spLocks noGrp="1"/>
          </p:cNvSpPr>
          <p:nvPr>
            <p:ph type="title"/>
          </p:nvPr>
        </p:nvSpPr>
        <p:spPr bwMode="auto">
          <a:xfrm>
            <a:off x="-3796" y="0"/>
            <a:ext cx="11696194" cy="17662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273050"/>
            <a:r>
              <a:rPr lang="en-US" altLang="en-US" dirty="0">
                <a:latin typeface="Trebuchet MS" panose="020B0703020202090204" pitchFamily="34" charset="0"/>
                <a:ea typeface="Geneva" panose="020B0503030404040204" pitchFamily="34" charset="0"/>
                <a:cs typeface="Geneva" panose="020B0503030404040204" pitchFamily="34" charset="0"/>
              </a:rPr>
              <a:t>OSAC Scholarships</a:t>
            </a:r>
            <a:endParaRPr lang="en-US" altLang="en-US" dirty="0">
              <a:latin typeface="Trebuchet MS" panose="020B0703020202090204" pitchFamily="34" charset="0"/>
              <a:ea typeface="ＭＳ Ｐゴシック" panose="020B0600070205080204" pitchFamily="34" charset="-128"/>
              <a:cs typeface="Geneva" panose="020B0503030404040204" pitchFamily="34" charset="0"/>
            </a:endParaRPr>
          </a:p>
        </p:txBody>
      </p:sp>
      <p:sp>
        <p:nvSpPr>
          <p:cNvPr id="77828" name="TextBox 1">
            <a:extLst>
              <a:ext uri="{FF2B5EF4-FFF2-40B4-BE49-F238E27FC236}">
                <a16:creationId xmlns:a16="http://schemas.microsoft.com/office/drawing/2014/main" id="{784A7427-D3BF-DD44-A0AC-6636555AEDDB}"/>
              </a:ext>
            </a:extLst>
          </p:cNvPr>
          <p:cNvSpPr txBox="1">
            <a:spLocks noChangeArrowheads="1"/>
          </p:cNvSpPr>
          <p:nvPr/>
        </p:nvSpPr>
        <p:spPr bwMode="auto">
          <a:xfrm>
            <a:off x="-3796" y="6525066"/>
            <a:ext cx="8045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900" u="sng" dirty="0">
              <a:latin typeface="Trebuchet MS" panose="020B0703020202090204" pitchFamily="34" charset="0"/>
            </a:endParaRPr>
          </a:p>
          <a:p>
            <a:r>
              <a:rPr lang="en-US" altLang="en-US" sz="900" dirty="0">
                <a:latin typeface="Trebuchet MS" panose="020B0703020202090204" pitchFamily="34" charset="0"/>
              </a:rPr>
              <a:t>Source: Oregon Office of Student Access and Completion. “OSAC Student Portal.” </a:t>
            </a:r>
            <a:r>
              <a:rPr lang="en-US" altLang="en-US" sz="900" u="sng" dirty="0">
                <a:latin typeface="Trebuchet MS" panose="020B0703020202090204" pitchFamily="34" charset="0"/>
              </a:rPr>
              <a:t>https://app.oregonstudentaid.gov.</a:t>
            </a:r>
            <a:endParaRPr lang="en-US" altLang="en-US" sz="900" dirty="0">
              <a:latin typeface="Trebuchet MS" panose="020B0703020202090204" pitchFamily="34" charset="0"/>
            </a:endParaRPr>
          </a:p>
        </p:txBody>
      </p:sp>
    </p:spTree>
    <p:extLst>
      <p:ext uri="{BB962C8B-B14F-4D97-AF65-F5344CB8AC3E}">
        <p14:creationId xmlns:p14="http://schemas.microsoft.com/office/powerpoint/2010/main" val="4018368969"/>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Content Placeholder 6">
            <a:extLst>
              <a:ext uri="{FF2B5EF4-FFF2-40B4-BE49-F238E27FC236}">
                <a16:creationId xmlns:a16="http://schemas.microsoft.com/office/drawing/2014/main" id="{433C6D87-7700-0148-9B1F-52ECB22C8E01}"/>
              </a:ext>
            </a:extLst>
          </p:cNvPr>
          <p:cNvSpPr>
            <a:spLocks noGrp="1"/>
          </p:cNvSpPr>
          <p:nvPr>
            <p:ph sz="quarter" idx="10"/>
          </p:nvPr>
        </p:nvSpPr>
        <p:spPr bwMode="auto">
          <a:xfrm>
            <a:off x="293294" y="1794955"/>
            <a:ext cx="6094413" cy="3970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Student demographics</a:t>
            </a:r>
          </a:p>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Student plans</a:t>
            </a:r>
          </a:p>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Student colleges</a:t>
            </a:r>
          </a:p>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Student income</a:t>
            </a:r>
          </a:p>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Student assets</a:t>
            </a:r>
          </a:p>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Parents’ income</a:t>
            </a:r>
          </a:p>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Parents’ assets</a:t>
            </a:r>
          </a:p>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Signatures</a:t>
            </a:r>
          </a:p>
        </p:txBody>
      </p:sp>
      <p:pic>
        <p:nvPicPr>
          <p:cNvPr id="4" name="Picture Placeholder 3"/>
          <p:cNvPicPr>
            <a:picLocks noGrp="1" noChangeAspect="1"/>
          </p:cNvPicPr>
          <p:nvPr>
            <p:ph type="pic" sz="quarter" idx="11"/>
          </p:nvPr>
        </p:nvPicPr>
        <p:blipFill>
          <a:blip r:embed="rId3"/>
          <a:srcRect l="1509" r="1509"/>
          <a:stretch>
            <a:fillRect/>
          </a:stretch>
        </p:blipFill>
        <p:spPr>
          <a:xfrm>
            <a:off x="6797140" y="1757823"/>
            <a:ext cx="3972351" cy="38780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0658" name="Title 5">
            <a:extLst>
              <a:ext uri="{FF2B5EF4-FFF2-40B4-BE49-F238E27FC236}">
                <a16:creationId xmlns:a16="http://schemas.microsoft.com/office/drawing/2014/main" id="{8170F91D-0809-964B-9CCE-CE41900AAE1C}"/>
              </a:ext>
            </a:extLst>
          </p:cNvPr>
          <p:cNvSpPr>
            <a:spLocks noGrp="1"/>
          </p:cNvSpPr>
          <p:nvPr>
            <p:ph type="title"/>
          </p:nvPr>
        </p:nvSpPr>
        <p:spPr bwMode="auto">
          <a:xfrm>
            <a:off x="-3796" y="-8442"/>
            <a:ext cx="11696194" cy="17662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273050"/>
            <a:r>
              <a:rPr lang="en-US" altLang="en-US" dirty="0">
                <a:latin typeface="Trebuchet MS" panose="020B0703020202090204" pitchFamily="34" charset="0"/>
                <a:ea typeface="ＭＳ Ｐゴシック" panose="020B0600070205080204" pitchFamily="34" charset="-128"/>
                <a:cs typeface="Geneva" panose="020B0503030404040204" pitchFamily="34" charset="0"/>
              </a:rPr>
              <a:t>FAFSA and ORSAA Sections</a:t>
            </a:r>
          </a:p>
        </p:txBody>
      </p:sp>
    </p:spTree>
    <p:extLst>
      <p:ext uri="{BB962C8B-B14F-4D97-AF65-F5344CB8AC3E}">
        <p14:creationId xmlns:p14="http://schemas.microsoft.com/office/powerpoint/2010/main" val="2369357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10200" t="-3267" r="350" b="-2835"/>
          <a:stretch/>
        </p:blipFill>
        <p:spPr>
          <a:xfrm>
            <a:off x="2047165" y="0"/>
            <a:ext cx="6844104" cy="6601603"/>
          </a:xfrm>
          <a:prstGeom prst="rect">
            <a:avLst/>
          </a:prstGeom>
        </p:spPr>
      </p:pic>
    </p:spTree>
    <p:extLst>
      <p:ext uri="{BB962C8B-B14F-4D97-AF65-F5344CB8AC3E}">
        <p14:creationId xmlns:p14="http://schemas.microsoft.com/office/powerpoint/2010/main" val="673278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69" r="393"/>
          <a:stretch/>
        </p:blipFill>
        <p:spPr>
          <a:xfrm>
            <a:off x="0" y="2080972"/>
            <a:ext cx="12192621" cy="3364982"/>
          </a:xfrm>
        </p:spPr>
      </p:pic>
      <p:sp>
        <p:nvSpPr>
          <p:cNvPr id="72706" name="Title 5">
            <a:extLst>
              <a:ext uri="{FF2B5EF4-FFF2-40B4-BE49-F238E27FC236}">
                <a16:creationId xmlns:a16="http://schemas.microsoft.com/office/drawing/2014/main" id="{F8B3E48D-917B-F94E-AB9E-641A5386F10E}"/>
              </a:ext>
            </a:extLst>
          </p:cNvPr>
          <p:cNvSpPr>
            <a:spLocks noGrp="1"/>
          </p:cNvSpPr>
          <p:nvPr>
            <p:ph type="title"/>
          </p:nvPr>
        </p:nvSpPr>
        <p:spPr bwMode="auto">
          <a:xfrm>
            <a:off x="-3797" y="0"/>
            <a:ext cx="11696194" cy="17662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73050">
              <a:lnSpc>
                <a:spcPct val="100000"/>
              </a:lnSpc>
            </a:pPr>
            <a:r>
              <a:rPr lang="en-US" altLang="en-US" sz="5330" dirty="0">
                <a:solidFill>
                  <a:srgbClr val="009EA9"/>
                </a:solidFill>
                <a:latin typeface="Trebuchet MS" panose="020B0703020202090204" pitchFamily="34" charset="0"/>
                <a:ea typeface="ＭＳ Ｐゴシック" panose="020B0600070205080204" pitchFamily="34" charset="-128"/>
                <a:cs typeface="Geneva" panose="020B0503030404040204" pitchFamily="34" charset="0"/>
              </a:rPr>
              <a:t>Not Financial Aid Parents</a:t>
            </a:r>
            <a:br>
              <a:rPr lang="en-US" altLang="en-US" sz="5330" dirty="0">
                <a:solidFill>
                  <a:srgbClr val="009EA9"/>
                </a:solidFill>
                <a:latin typeface="Trebuchet MS" panose="020B0703020202090204" pitchFamily="34" charset="0"/>
                <a:ea typeface="ＭＳ Ｐゴシック" panose="020B0600070205080204" pitchFamily="34" charset="-128"/>
                <a:cs typeface="Geneva" panose="020B0503030404040204" pitchFamily="34" charset="0"/>
              </a:rPr>
            </a:br>
            <a:r>
              <a:rPr lang="en-US" altLang="en-US" sz="5330" dirty="0">
                <a:solidFill>
                  <a:srgbClr val="009EA9"/>
                </a:solidFill>
                <a:latin typeface="Trebuchet MS" panose="020B0703020202090204" pitchFamily="34" charset="0"/>
                <a:ea typeface="ＭＳ Ｐゴシック" panose="020B0600070205080204" pitchFamily="34" charset="-128"/>
                <a:cs typeface="Geneva" panose="020B0503030404040204" pitchFamily="34" charset="0"/>
              </a:rPr>
              <a:t>(Unless They Have Adopted Student)</a:t>
            </a:r>
          </a:p>
        </p:txBody>
      </p:sp>
    </p:spTree>
    <p:extLst>
      <p:ext uri="{BB962C8B-B14F-4D97-AF65-F5344CB8AC3E}">
        <p14:creationId xmlns:p14="http://schemas.microsoft.com/office/powerpoint/2010/main" val="2784954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56026-D46C-0248-B7F4-9F8188AD4CB0}"/>
              </a:ext>
            </a:extLst>
          </p:cNvPr>
          <p:cNvSpPr>
            <a:spLocks noGrp="1"/>
          </p:cNvSpPr>
          <p:nvPr>
            <p:ph type="title"/>
          </p:nvPr>
        </p:nvSpPr>
        <p:spPr/>
        <p:txBody>
          <a:bodyPr/>
          <a:lstStyle/>
          <a:p>
            <a:r>
              <a:rPr lang="en-US" sz="5330" dirty="0">
                <a:solidFill>
                  <a:srgbClr val="009EA9"/>
                </a:solidFill>
                <a:latin typeface="Trebuchet MS" panose="020B0603020202020204" pitchFamily="34" charset="0"/>
              </a:rPr>
              <a:t>Common FAFSA Rejects in Oregon</a:t>
            </a:r>
          </a:p>
        </p:txBody>
      </p:sp>
      <p:sp>
        <p:nvSpPr>
          <p:cNvPr id="3" name="Content Placeholder 2">
            <a:extLst>
              <a:ext uri="{FF2B5EF4-FFF2-40B4-BE49-F238E27FC236}">
                <a16:creationId xmlns:a16="http://schemas.microsoft.com/office/drawing/2014/main" id="{019AADE2-BC22-2A4A-8EDD-3174CB9BDBC9}"/>
              </a:ext>
            </a:extLst>
          </p:cNvPr>
          <p:cNvSpPr>
            <a:spLocks noGrp="1"/>
          </p:cNvSpPr>
          <p:nvPr>
            <p:ph sz="quarter" idx="4294967295"/>
          </p:nvPr>
        </p:nvSpPr>
        <p:spPr>
          <a:xfrm>
            <a:off x="837982" y="1866237"/>
            <a:ext cx="10734675" cy="3752850"/>
          </a:xfrm>
        </p:spPr>
        <p:txBody>
          <a:bodyPr/>
          <a:lstStyle/>
          <a:p>
            <a:r>
              <a:rPr lang="en-US" sz="3600" dirty="0">
                <a:latin typeface="Trebuchet MS" panose="020B0603020202020204" pitchFamily="34" charset="0"/>
              </a:rPr>
              <a:t>Confusing student and parent information</a:t>
            </a:r>
          </a:p>
          <a:p>
            <a:r>
              <a:rPr lang="en-US" sz="3600" dirty="0">
                <a:latin typeface="Trebuchet MS" panose="020B0603020202020204" pitchFamily="34" charset="0"/>
              </a:rPr>
              <a:t>Entering information that doesn’t match with Social Security Database</a:t>
            </a:r>
          </a:p>
          <a:p>
            <a:r>
              <a:rPr lang="en-US" sz="3600" dirty="0">
                <a:latin typeface="Trebuchet MS" panose="020B0603020202020204" pitchFamily="34" charset="0"/>
              </a:rPr>
              <a:t>Amount of federal income tax</a:t>
            </a:r>
          </a:p>
          <a:p>
            <a:r>
              <a:rPr lang="en-US" sz="3600" dirty="0">
                <a:latin typeface="Trebuchet MS" panose="020B0603020202020204" pitchFamily="34" charset="0"/>
              </a:rPr>
              <a:t>Not signing the FAFSA form</a:t>
            </a:r>
          </a:p>
        </p:txBody>
      </p:sp>
    </p:spTree>
    <p:extLst>
      <p:ext uri="{BB962C8B-B14F-4D97-AF65-F5344CB8AC3E}">
        <p14:creationId xmlns:p14="http://schemas.microsoft.com/office/powerpoint/2010/main" val="4004315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7430" r="7430"/>
          <a:stretch>
            <a:fillRect/>
          </a:stretch>
        </p:blipFill>
        <p:spPr>
          <a:xfrm>
            <a:off x="1879247" y="1698834"/>
            <a:ext cx="8160299" cy="3705225"/>
          </a:xfrm>
        </p:spPr>
      </p:pic>
      <p:sp>
        <p:nvSpPr>
          <p:cNvPr id="75778" name="Title 3">
            <a:extLst>
              <a:ext uri="{FF2B5EF4-FFF2-40B4-BE49-F238E27FC236}">
                <a16:creationId xmlns:a16="http://schemas.microsoft.com/office/drawing/2014/main" id="{323C2400-0A89-674D-AF78-1B8F8A0DB159}"/>
              </a:ext>
            </a:extLst>
          </p:cNvPr>
          <p:cNvSpPr>
            <a:spLocks noGrp="1"/>
          </p:cNvSpPr>
          <p:nvPr>
            <p:ph type="title"/>
          </p:nvPr>
        </p:nvSpPr>
        <p:spPr>
          <a:xfrm>
            <a:off x="0" y="50121"/>
            <a:ext cx="11696194" cy="1766265"/>
          </a:xfrm>
        </p:spPr>
        <p:txBody>
          <a:bodyPr/>
          <a:lstStyle/>
          <a:p>
            <a:r>
              <a:rPr lang="en-US" altLang="en-US" dirty="0"/>
              <a:t>CSS Profile</a:t>
            </a:r>
          </a:p>
        </p:txBody>
      </p:sp>
      <p:sp>
        <p:nvSpPr>
          <p:cNvPr id="75779" name="TextBox 1">
            <a:extLst>
              <a:ext uri="{FF2B5EF4-FFF2-40B4-BE49-F238E27FC236}">
                <a16:creationId xmlns:a16="http://schemas.microsoft.com/office/drawing/2014/main" id="{FF07FF9F-74B5-2C44-996C-A8FC9884660C}"/>
              </a:ext>
            </a:extLst>
          </p:cNvPr>
          <p:cNvSpPr txBox="1">
            <a:spLocks noChangeArrowheads="1"/>
          </p:cNvSpPr>
          <p:nvPr/>
        </p:nvSpPr>
        <p:spPr bwMode="auto">
          <a:xfrm>
            <a:off x="-3796" y="6709304"/>
            <a:ext cx="80454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900" dirty="0">
                <a:latin typeface="Trebuchet MS" panose="020B0703020202090204" pitchFamily="34" charset="0"/>
              </a:rPr>
              <a:t>Source: CollegeBoard. “CSS Profile.” https://cssprofile.collegeboard.org.</a:t>
            </a:r>
            <a:endParaRPr lang="en-US" altLang="en-US" sz="1000" dirty="0">
              <a:latin typeface="Trebuchet MS" panose="020B0703020202090204" pitchFamily="34" charset="0"/>
            </a:endParaRPr>
          </a:p>
        </p:txBody>
      </p:sp>
    </p:spTree>
    <p:extLst>
      <p:ext uri="{BB962C8B-B14F-4D97-AF65-F5344CB8AC3E}">
        <p14:creationId xmlns:p14="http://schemas.microsoft.com/office/powerpoint/2010/main" val="4048633662"/>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6">
            <a:extLst>
              <a:ext uri="{FF2B5EF4-FFF2-40B4-BE49-F238E27FC236}">
                <a16:creationId xmlns:a16="http://schemas.microsoft.com/office/drawing/2014/main" id="{636E4AEF-183C-724C-B43E-8822F67F1930}"/>
              </a:ext>
            </a:extLst>
          </p:cNvPr>
          <p:cNvSpPr>
            <a:spLocks noGrp="1"/>
          </p:cNvSpPr>
          <p:nvPr>
            <p:ph sz="quarter" idx="10"/>
          </p:nvPr>
        </p:nvSpPr>
        <p:spPr bwMode="auto">
          <a:xfrm>
            <a:off x="293294" y="1879580"/>
            <a:ext cx="6094413" cy="3970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Community colleges</a:t>
            </a:r>
          </a:p>
          <a:p>
            <a:pPr lvl="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$5,408 tuition &amp; fees</a:t>
            </a:r>
          </a:p>
          <a:p>
            <a:pPr lvl="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$18,970 total</a:t>
            </a:r>
            <a:endParaRPr lang="en-US" altLang="en-US" dirty="0">
              <a:latin typeface="Trebuchet MS" panose="020B0703020202090204" pitchFamily="34" charset="0"/>
              <a:ea typeface="ＭＳ Ｐゴシック" panose="020B0600070205080204" pitchFamily="34" charset="-128"/>
              <a:cs typeface="Geneva" panose="020B0503030404040204" pitchFamily="34" charset="0"/>
            </a:endParaRPr>
          </a:p>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Public colleges and universities</a:t>
            </a:r>
          </a:p>
          <a:p>
            <a:pPr lvl="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$10,197 tuition &amp; fees</a:t>
            </a:r>
          </a:p>
          <a:p>
            <a:pPr lvl="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$24,315 total</a:t>
            </a:r>
            <a:endParaRPr lang="en-US" altLang="en-US" dirty="0">
              <a:latin typeface="Trebuchet MS" panose="020B0703020202090204" pitchFamily="34" charset="0"/>
              <a:ea typeface="ＭＳ Ｐゴシック" panose="020B0600070205080204" pitchFamily="34" charset="-128"/>
              <a:cs typeface="Geneva" panose="020B0503030404040204" pitchFamily="34" charset="0"/>
            </a:endParaRPr>
          </a:p>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ＭＳ Ｐゴシック" panose="020B0600070205080204" pitchFamily="34" charset="-128"/>
                <a:cs typeface="Geneva" panose="020B0503030404040204" pitchFamily="34" charset="0"/>
              </a:rPr>
              <a:t>Private colleges and universities</a:t>
            </a:r>
            <a:endParaRPr lang="en-US" altLang="en-US" sz="2800" dirty="0">
              <a:latin typeface="Trebuchet MS" panose="020B0703020202090204" pitchFamily="34" charset="0"/>
              <a:ea typeface="Geneva" panose="020B0503030404040204" pitchFamily="34" charset="0"/>
              <a:cs typeface="Geneva" panose="020B0503030404040204" pitchFamily="34" charset="0"/>
            </a:endParaRPr>
          </a:p>
          <a:p>
            <a:pPr lvl="1">
              <a:spcBef>
                <a:spcPct val="0"/>
              </a:spcBef>
              <a:buFont typeface="Arial" panose="020B0604020202020204" pitchFamily="34" charset="0"/>
              <a:buChar char="•"/>
            </a:pPr>
            <a:r>
              <a:rPr lang="en-US" altLang="en-US" sz="2800" dirty="0">
                <a:latin typeface="Trebuchet MS" panose="020B0703020202090204" pitchFamily="34" charset="0"/>
                <a:ea typeface="Geneva" panose="020B0503030404040204" pitchFamily="34" charset="0"/>
                <a:cs typeface="Geneva" panose="020B0503030404040204" pitchFamily="34" charset="0"/>
              </a:rPr>
              <a:t>$43,194 tuition &amp; fees</a:t>
            </a:r>
          </a:p>
          <a:p>
            <a:pPr lvl="1">
              <a:spcBef>
                <a:spcPct val="0"/>
              </a:spcBef>
              <a:buFont typeface="Arial" panose="020B0604020202020204" pitchFamily="34" charset="0"/>
              <a:buChar char="•"/>
            </a:pPr>
            <a:r>
              <a:rPr lang="en-US" altLang="en-US" sz="2800" dirty="0">
                <a:latin typeface="Trebuchet MS" panose="020B0703020202090204" pitchFamily="34" charset="0"/>
                <a:ea typeface="Geneva" panose="020B0503030404040204" pitchFamily="34" charset="0"/>
                <a:cs typeface="Geneva" panose="020B0503030404040204" pitchFamily="34" charset="0"/>
              </a:rPr>
              <a:t>$58,264 total</a:t>
            </a:r>
            <a:endParaRPr lang="en-US" altLang="en-US" sz="2800" dirty="0">
              <a:latin typeface="Trebuchet MS" panose="020B0703020202090204" pitchFamily="34" charset="0"/>
              <a:ea typeface="ＭＳ Ｐゴシック" panose="020B0600070205080204" pitchFamily="34" charset="-128"/>
              <a:cs typeface="Geneva" panose="020B0503030404040204" pitchFamily="34" charset="0"/>
            </a:endParaRPr>
          </a:p>
        </p:txBody>
      </p:sp>
      <p:pic>
        <p:nvPicPr>
          <p:cNvPr id="3" name="Picture Placeholder 2"/>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6814" r="16814"/>
          <a:stretch>
            <a:fillRect/>
          </a:stretch>
        </p:blipFill>
        <p:spPr>
          <a:xfrm>
            <a:off x="6892674" y="1807530"/>
            <a:ext cx="3972351" cy="3878082"/>
          </a:xfrm>
        </p:spPr>
      </p:pic>
      <p:sp>
        <p:nvSpPr>
          <p:cNvPr id="24578" name="Title 5">
            <a:extLst>
              <a:ext uri="{FF2B5EF4-FFF2-40B4-BE49-F238E27FC236}">
                <a16:creationId xmlns:a16="http://schemas.microsoft.com/office/drawing/2014/main" id="{73C32D51-0ADB-BD4C-ADBC-2C7D5950EF22}"/>
              </a:ext>
            </a:extLst>
          </p:cNvPr>
          <p:cNvSpPr>
            <a:spLocks noGrp="1"/>
          </p:cNvSpPr>
          <p:nvPr>
            <p:ph type="title"/>
          </p:nvPr>
        </p:nvSpPr>
        <p:spPr bwMode="auto">
          <a:xfrm>
            <a:off x="-3797" y="0"/>
            <a:ext cx="12192621" cy="17662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273050"/>
            <a:r>
              <a:rPr lang="en-US" altLang="en-US" dirty="0">
                <a:latin typeface="Trebuchet MS" panose="020B0703020202090204" pitchFamily="34" charset="0"/>
                <a:ea typeface="ＭＳ Ｐゴシック" panose="020B0600070205080204" pitchFamily="34" charset="-128"/>
                <a:cs typeface="Geneva" panose="020B0503030404040204" pitchFamily="34" charset="0"/>
              </a:rPr>
              <a:t>College Costs (Oregon)</a:t>
            </a:r>
          </a:p>
        </p:txBody>
      </p:sp>
    </p:spTree>
    <p:extLst>
      <p:ext uri="{BB962C8B-B14F-4D97-AF65-F5344CB8AC3E}">
        <p14:creationId xmlns:p14="http://schemas.microsoft.com/office/powerpoint/2010/main" val="2012259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3">
            <a:extLst>
              <a:ext uri="{FF2B5EF4-FFF2-40B4-BE49-F238E27FC236}">
                <a16:creationId xmlns:a16="http://schemas.microsoft.com/office/drawing/2014/main" id="{323C2400-0A89-674D-AF78-1B8F8A0DB15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marL="273050"/>
            <a:r>
              <a:rPr lang="en-US" altLang="en-US" sz="5330" dirty="0">
                <a:solidFill>
                  <a:srgbClr val="009EA9"/>
                </a:solidFill>
                <a:latin typeface="Trebuchet MS" panose="020B0703020202090204" pitchFamily="34" charset="0"/>
                <a:ea typeface="ＭＳ Ｐゴシック" panose="020B0600070205080204" pitchFamily="34" charset="-128"/>
                <a:cs typeface="Geneva" panose="020B0503030404040204" pitchFamily="34" charset="0"/>
              </a:rPr>
              <a:t>CSS Profile</a:t>
            </a:r>
          </a:p>
        </p:txBody>
      </p:sp>
      <p:sp>
        <p:nvSpPr>
          <p:cNvPr id="2" name="Content Placeholder 1"/>
          <p:cNvSpPr>
            <a:spLocks noGrp="1"/>
          </p:cNvSpPr>
          <p:nvPr>
            <p:ph sz="quarter" idx="4294967295"/>
          </p:nvPr>
        </p:nvSpPr>
        <p:spPr>
          <a:xfrm>
            <a:off x="727075" y="1989066"/>
            <a:ext cx="10734675" cy="3752850"/>
          </a:xfrm>
        </p:spPr>
        <p:txBody>
          <a:bodyPr/>
          <a:lstStyle/>
          <a:p>
            <a:r>
              <a:rPr lang="en-US" sz="2800" dirty="0">
                <a:latin typeface="Trebuchet MS" panose="020B0603020202020204" pitchFamily="34" charset="0"/>
              </a:rPr>
              <a:t>CSS Profile website: https://cssprofile.collegeboard.org  </a:t>
            </a:r>
          </a:p>
          <a:p>
            <a:r>
              <a:rPr lang="en-US" sz="2800" dirty="0">
                <a:latin typeface="Trebuchet MS" panose="020B0603020202020204" pitchFamily="34" charset="0"/>
              </a:rPr>
              <a:t>Application Fees</a:t>
            </a:r>
          </a:p>
          <a:p>
            <a:pPr lvl="1"/>
            <a:r>
              <a:rPr lang="en-US" sz="2800" dirty="0">
                <a:latin typeface="Trebuchet MS" panose="020B0603020202020204" pitchFamily="34" charset="0"/>
              </a:rPr>
              <a:t>First submission: $25</a:t>
            </a:r>
          </a:p>
          <a:p>
            <a:pPr lvl="1"/>
            <a:r>
              <a:rPr lang="en-US" sz="2800" dirty="0">
                <a:latin typeface="Trebuchet MS" panose="020B0603020202020204" pitchFamily="34" charset="0"/>
              </a:rPr>
              <a:t>Additional submissions: $16 each</a:t>
            </a:r>
          </a:p>
          <a:p>
            <a:pPr lvl="1"/>
            <a:r>
              <a:rPr lang="en-US" sz="2800" dirty="0">
                <a:latin typeface="Trebuchet MS" panose="020B0603020202020204" pitchFamily="34" charset="0"/>
              </a:rPr>
              <a:t>Waivers are available</a:t>
            </a:r>
          </a:p>
          <a:p>
            <a:r>
              <a:rPr lang="en-US" sz="2800" dirty="0">
                <a:latin typeface="Trebuchet MS" panose="020B0603020202020204" pitchFamily="34" charset="0"/>
              </a:rPr>
              <a:t>Non-custodial parent information</a:t>
            </a:r>
          </a:p>
          <a:p>
            <a:r>
              <a:rPr lang="en-US" sz="2800" dirty="0">
                <a:latin typeface="Trebuchet MS" panose="020B0603020202020204" pitchFamily="34" charset="0"/>
              </a:rPr>
              <a:t>Additional income and asset information</a:t>
            </a:r>
          </a:p>
          <a:p>
            <a:endParaRPr lang="en-US" sz="2800" dirty="0"/>
          </a:p>
        </p:txBody>
      </p:sp>
    </p:spTree>
    <p:extLst>
      <p:ext uri="{BB962C8B-B14F-4D97-AF65-F5344CB8AC3E}">
        <p14:creationId xmlns:p14="http://schemas.microsoft.com/office/powerpoint/2010/main" val="3008676376"/>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5">
            <a:extLst>
              <a:ext uri="{FF2B5EF4-FFF2-40B4-BE49-F238E27FC236}">
                <a16:creationId xmlns:a16="http://schemas.microsoft.com/office/drawing/2014/main" id="{1ABB81E6-1239-2B43-8F13-1DC678C75120}"/>
              </a:ext>
            </a:extLst>
          </p:cNvPr>
          <p:cNvSpPr>
            <a:spLocks noGrp="1"/>
          </p:cNvSpPr>
          <p:nvPr>
            <p:ph type="title"/>
          </p:nvPr>
        </p:nvSpPr>
        <p:spPr bwMode="auto">
          <a:xfrm>
            <a:off x="0" y="365126"/>
            <a:ext cx="11350844"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marL="273050"/>
            <a:r>
              <a:rPr lang="en-US" altLang="en-US" sz="5330" dirty="0">
                <a:solidFill>
                  <a:srgbClr val="009EA9"/>
                </a:solidFill>
                <a:latin typeface="Trebuchet MS" panose="020B0703020202090204" pitchFamily="34" charset="0"/>
                <a:ea typeface="ＭＳ Ｐゴシック" panose="020B0600070205080204" pitchFamily="34" charset="-128"/>
                <a:cs typeface="Geneva" panose="020B0503030404040204" pitchFamily="34" charset="0"/>
              </a:rPr>
              <a:t>Additional Financial Aid Paperwork</a:t>
            </a:r>
          </a:p>
        </p:txBody>
      </p:sp>
      <p:sp>
        <p:nvSpPr>
          <p:cNvPr id="79875" name="Content Placeholder 6">
            <a:extLst>
              <a:ext uri="{FF2B5EF4-FFF2-40B4-BE49-F238E27FC236}">
                <a16:creationId xmlns:a16="http://schemas.microsoft.com/office/drawing/2014/main" id="{18B0A4CA-AB2B-FF4D-9C23-2D6DCC99DE53}"/>
              </a:ext>
            </a:extLst>
          </p:cNvPr>
          <p:cNvSpPr>
            <a:spLocks noGrp="1"/>
          </p:cNvSpPr>
          <p:nvPr>
            <p:ph sz="quarter" idx="4294967295"/>
          </p:nvPr>
        </p:nvSpPr>
        <p:spPr bwMode="auto">
          <a:xfrm>
            <a:off x="1078173" y="2084601"/>
            <a:ext cx="10734675" cy="3752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Geneva" panose="020B0503030404040204" pitchFamily="34" charset="0"/>
                <a:cs typeface="Geneva" panose="020B0503030404040204" pitchFamily="34" charset="0"/>
              </a:rPr>
              <a:t>Verification</a:t>
            </a:r>
          </a:p>
          <a:p>
            <a:pPr lvl="1" eaLnBrk="1" hangingPunct="1">
              <a:spcBef>
                <a:spcPct val="0"/>
              </a:spcBef>
              <a:buFont typeface="Arial" panose="020B0604020202020204" pitchFamily="34" charset="0"/>
              <a:buChar char="•"/>
            </a:pPr>
            <a:r>
              <a:rPr lang="en-US" altLang="en-US" sz="2800" dirty="0">
                <a:latin typeface="Trebuchet MS" panose="020B0703020202090204" pitchFamily="34" charset="0"/>
                <a:ea typeface="Geneva" panose="020B0503030404040204" pitchFamily="34" charset="0"/>
                <a:cs typeface="Geneva" panose="020B0503030404040204" pitchFamily="34" charset="0"/>
              </a:rPr>
              <a:t>Provide documentation of FAFSA answers</a:t>
            </a:r>
          </a:p>
          <a:p>
            <a:pPr lvl="1" eaLnBrk="1" hangingPunct="1">
              <a:spcBef>
                <a:spcPct val="0"/>
              </a:spcBef>
              <a:buFont typeface="Arial" panose="020B0604020202020204" pitchFamily="34" charset="0"/>
              <a:buChar char="•"/>
            </a:pPr>
            <a:r>
              <a:rPr lang="en-US" altLang="en-US" sz="2800" dirty="0">
                <a:latin typeface="Trebuchet MS" panose="020B0703020202090204" pitchFamily="34" charset="0"/>
                <a:ea typeface="Geneva" panose="020B0503030404040204" pitchFamily="34" charset="0"/>
                <a:cs typeface="Geneva" panose="020B0503030404040204" pitchFamily="34" charset="0"/>
              </a:rPr>
              <a:t>Roughly 30% of students selected</a:t>
            </a:r>
          </a:p>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Geneva" panose="020B0503030404040204" pitchFamily="34" charset="0"/>
                <a:cs typeface="Geneva" panose="020B0503030404040204" pitchFamily="34" charset="0"/>
              </a:rPr>
              <a:t>Loan entrance counseling</a:t>
            </a:r>
          </a:p>
          <a:p>
            <a:pPr lvl="1" eaLnBrk="1" hangingPunct="1">
              <a:spcBef>
                <a:spcPct val="0"/>
              </a:spcBef>
              <a:buFont typeface="Arial" panose="020B0604020202020204" pitchFamily="34" charset="0"/>
              <a:buChar char="•"/>
            </a:pPr>
            <a:r>
              <a:rPr lang="en-US" altLang="en-US" sz="2800" dirty="0">
                <a:latin typeface="Trebuchet MS" panose="020B0703020202090204" pitchFamily="34" charset="0"/>
                <a:ea typeface="Geneva" panose="020B0503030404040204" pitchFamily="34" charset="0"/>
                <a:cs typeface="Geneva" panose="020B0503030404040204" pitchFamily="34" charset="0"/>
              </a:rPr>
              <a:t>Online information about loan rights and responsibilities</a:t>
            </a:r>
          </a:p>
          <a:p>
            <a:pPr eaLnBrk="1" hangingPunct="1">
              <a:spcBef>
                <a:spcPct val="0"/>
              </a:spcBef>
              <a:buFont typeface="Arial" panose="020B0604020202020204" pitchFamily="34" charset="0"/>
              <a:buChar char="•"/>
            </a:pPr>
            <a:r>
              <a:rPr lang="en-US" altLang="en-US" sz="2800" dirty="0">
                <a:latin typeface="Trebuchet MS" panose="020B0703020202090204" pitchFamily="34" charset="0"/>
                <a:ea typeface="Geneva" panose="020B0503030404040204" pitchFamily="34" charset="0"/>
                <a:cs typeface="Geneva" panose="020B0503030404040204" pitchFamily="34" charset="0"/>
              </a:rPr>
              <a:t>Loan promissory notes</a:t>
            </a:r>
          </a:p>
          <a:p>
            <a:pPr lvl="1" eaLnBrk="1" hangingPunct="1">
              <a:spcBef>
                <a:spcPct val="0"/>
              </a:spcBef>
              <a:buFont typeface="Arial" panose="020B0604020202020204" pitchFamily="34" charset="0"/>
              <a:buChar char="•"/>
            </a:pPr>
            <a:r>
              <a:rPr lang="en-US" altLang="en-US" sz="2800" dirty="0">
                <a:latin typeface="Trebuchet MS" panose="020B0703020202090204" pitchFamily="34" charset="0"/>
                <a:ea typeface="Geneva" panose="020B0503030404040204" pitchFamily="34" charset="0"/>
                <a:cs typeface="Geneva" panose="020B0503030404040204" pitchFamily="34" charset="0"/>
              </a:rPr>
              <a:t>Signing for a loan online</a:t>
            </a:r>
          </a:p>
          <a:p>
            <a:pPr lvl="1" eaLnBrk="1" hangingPunct="1">
              <a:spcBef>
                <a:spcPct val="0"/>
              </a:spcBef>
              <a:buFont typeface="Arial" panose="020B0604020202020204" pitchFamily="34" charset="0"/>
              <a:buChar char="•"/>
            </a:pPr>
            <a:r>
              <a:rPr lang="en-US" altLang="en-US" sz="2800" dirty="0">
                <a:latin typeface="Trebuchet MS" panose="020B0703020202090204" pitchFamily="34" charset="0"/>
                <a:ea typeface="Geneva" panose="020B0503030404040204" pitchFamily="34" charset="0"/>
                <a:cs typeface="Geneva" panose="020B0503030404040204" pitchFamily="34" charset="0"/>
              </a:rPr>
              <a:t>Master Promissory Note: Up to 10 years</a:t>
            </a:r>
          </a:p>
        </p:txBody>
      </p:sp>
    </p:spTree>
    <p:extLst>
      <p:ext uri="{BB962C8B-B14F-4D97-AF65-F5344CB8AC3E}">
        <p14:creationId xmlns:p14="http://schemas.microsoft.com/office/powerpoint/2010/main" val="4152785379"/>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5">
            <a:extLst>
              <a:ext uri="{FF2B5EF4-FFF2-40B4-BE49-F238E27FC236}">
                <a16:creationId xmlns:a16="http://schemas.microsoft.com/office/drawing/2014/main" id="{95D89E1C-4CD7-164E-A8BD-DFBE29F13F1A}"/>
              </a:ext>
            </a:extLst>
          </p:cNvPr>
          <p:cNvSpPr>
            <a:spLocks noGrp="1"/>
          </p:cNvSpPr>
          <p:nvPr>
            <p:ph type="title"/>
          </p:nvPr>
        </p:nvSpPr>
        <p:spPr bwMode="auto">
          <a:xfrm>
            <a:off x="0" y="443506"/>
            <a:ext cx="10512862"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marL="273050"/>
            <a:r>
              <a:rPr lang="en-US" altLang="en-US" sz="5330" dirty="0">
                <a:solidFill>
                  <a:srgbClr val="009EA9"/>
                </a:solidFill>
                <a:latin typeface="Trebuchet MS" panose="020B0703020202090204" pitchFamily="34" charset="0"/>
                <a:ea typeface="ＭＳ Ｐゴシック" panose="020B0600070205080204" pitchFamily="34" charset="-128"/>
                <a:cs typeface="Geneva" panose="020B0503030404040204" pitchFamily="34" charset="0"/>
              </a:rPr>
              <a:t>Agenda</a:t>
            </a:r>
          </a:p>
        </p:txBody>
      </p:sp>
      <p:sp>
        <p:nvSpPr>
          <p:cNvPr id="22532" name="Content Placeholder 6">
            <a:extLst>
              <a:ext uri="{FF2B5EF4-FFF2-40B4-BE49-F238E27FC236}">
                <a16:creationId xmlns:a16="http://schemas.microsoft.com/office/drawing/2014/main" id="{55567636-D632-9940-B9AA-0E81C558014E}"/>
              </a:ext>
            </a:extLst>
          </p:cNvPr>
          <p:cNvSpPr>
            <a:spLocks noGrp="1"/>
          </p:cNvSpPr>
          <p:nvPr>
            <p:ph sz="quarter" idx="4294967295"/>
          </p:nvPr>
        </p:nvSpPr>
        <p:spPr bwMode="auto">
          <a:xfrm>
            <a:off x="837982" y="1769069"/>
            <a:ext cx="9896693" cy="3752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spcBef>
                <a:spcPct val="0"/>
              </a:spcBef>
              <a:buFont typeface="Arial" panose="020B0604020202020204" pitchFamily="34" charset="0"/>
              <a:buChar char="•"/>
            </a:pPr>
            <a:r>
              <a:rPr lang="en-US" altLang="en-US" sz="4800" dirty="0">
                <a:solidFill>
                  <a:schemeClr val="bg1">
                    <a:lumMod val="75000"/>
                  </a:schemeClr>
                </a:solidFill>
                <a:latin typeface="Trebuchet MS" panose="020B0703020202090204" pitchFamily="34" charset="0"/>
                <a:ea typeface="ＭＳ Ｐゴシック" panose="020B0600070205080204" pitchFamily="34" charset="-128"/>
                <a:cs typeface="Geneva" panose="020B0503030404040204" pitchFamily="34" charset="0"/>
              </a:rPr>
              <a:t>College costs</a:t>
            </a:r>
          </a:p>
          <a:p>
            <a:pPr eaLnBrk="1" hangingPunct="1">
              <a:spcBef>
                <a:spcPct val="0"/>
              </a:spcBef>
              <a:buFont typeface="Arial" panose="020B0604020202020204" pitchFamily="34" charset="0"/>
              <a:buChar char="•"/>
            </a:pPr>
            <a:r>
              <a:rPr lang="en-US" altLang="en-US" sz="4800" dirty="0">
                <a:solidFill>
                  <a:schemeClr val="bg1">
                    <a:lumMod val="75000"/>
                  </a:schemeClr>
                </a:solidFill>
                <a:latin typeface="Trebuchet MS" panose="020B0703020202090204" pitchFamily="34" charset="0"/>
                <a:ea typeface="ＭＳ Ｐゴシック" panose="020B0600070205080204" pitchFamily="34" charset="-128"/>
                <a:cs typeface="Geneva" panose="020B0503030404040204" pitchFamily="34" charset="0"/>
              </a:rPr>
              <a:t>Financial aid programs</a:t>
            </a:r>
          </a:p>
          <a:p>
            <a:pPr eaLnBrk="1" hangingPunct="1">
              <a:spcBef>
                <a:spcPct val="0"/>
              </a:spcBef>
              <a:buFont typeface="Arial" panose="020B0604020202020204" pitchFamily="34" charset="0"/>
              <a:buChar char="•"/>
            </a:pPr>
            <a:r>
              <a:rPr lang="en-US" altLang="en-US" sz="4800" dirty="0">
                <a:solidFill>
                  <a:schemeClr val="bg1">
                    <a:lumMod val="75000"/>
                  </a:schemeClr>
                </a:solidFill>
                <a:latin typeface="Trebuchet MS" panose="020B0703020202090204" pitchFamily="34" charset="0"/>
                <a:ea typeface="ＭＳ Ｐゴシック" panose="020B0600070205080204" pitchFamily="34" charset="-128"/>
                <a:cs typeface="Geneva" panose="020B0503030404040204" pitchFamily="34" charset="0"/>
              </a:rPr>
              <a:t>Financial aid applications</a:t>
            </a:r>
          </a:p>
          <a:p>
            <a:pPr eaLnBrk="1" hangingPunct="1">
              <a:spcBef>
                <a:spcPct val="0"/>
              </a:spcBef>
              <a:buFont typeface="Arial" panose="020B0604020202020204" pitchFamily="34" charset="0"/>
              <a:buChar char="•"/>
            </a:pPr>
            <a:r>
              <a:rPr lang="en-US" altLang="en-US" sz="4800" dirty="0">
                <a:latin typeface="Trebuchet MS" panose="020B0703020202090204" pitchFamily="34" charset="0"/>
                <a:ea typeface="ＭＳ Ｐゴシック" panose="020B0600070205080204" pitchFamily="34" charset="-128"/>
                <a:cs typeface="Geneva" panose="020B0503030404040204" pitchFamily="34" charset="0"/>
              </a:rPr>
              <a:t>Help when you need it</a:t>
            </a:r>
            <a:endParaRPr lang="en-US" altLang="en-US" sz="4800" dirty="0">
              <a:latin typeface="Trebuchet MS" panose="020B0703020202090204" pitchFamily="34" charset="0"/>
              <a:ea typeface="Geneva" panose="020B0503030404040204" pitchFamily="34" charset="0"/>
              <a:cs typeface="Geneva" panose="020B0503030404040204" pitchFamily="34" charset="0"/>
            </a:endParaRPr>
          </a:p>
        </p:txBody>
      </p:sp>
    </p:spTree>
    <p:extLst>
      <p:ext uri="{BB962C8B-B14F-4D97-AF65-F5344CB8AC3E}">
        <p14:creationId xmlns:p14="http://schemas.microsoft.com/office/powerpoint/2010/main" val="3157472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5">
            <a:extLst>
              <a:ext uri="{FF2B5EF4-FFF2-40B4-BE49-F238E27FC236}">
                <a16:creationId xmlns:a16="http://schemas.microsoft.com/office/drawing/2014/main" id="{0D8ED608-D77A-FB4B-9A32-29EE01FBDDDC}"/>
              </a:ext>
            </a:extLst>
          </p:cNvPr>
          <p:cNvSpPr>
            <a:spLocks noGrp="1"/>
          </p:cNvSpPr>
          <p:nvPr>
            <p:ph type="title"/>
          </p:nvPr>
        </p:nvSpPr>
        <p:spPr bwMode="auto">
          <a:xfrm>
            <a:off x="0" y="105818"/>
            <a:ext cx="11350844"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marL="273050"/>
            <a:r>
              <a:rPr lang="en-US" altLang="en-US" sz="5330" dirty="0">
                <a:solidFill>
                  <a:srgbClr val="009EA9"/>
                </a:solidFill>
                <a:latin typeface="Trebuchet MS" panose="020B0703020202090204" pitchFamily="34" charset="0"/>
                <a:ea typeface="ＭＳ Ｐゴシック" panose="020B0600070205080204" pitchFamily="34" charset="-128"/>
                <a:cs typeface="Geneva" panose="020B0503030404040204" pitchFamily="34" charset="0"/>
              </a:rPr>
              <a:t>Help When You Need It (National)</a:t>
            </a:r>
          </a:p>
        </p:txBody>
      </p:sp>
      <p:sp>
        <p:nvSpPr>
          <p:cNvPr id="108547" name="Content Placeholder 6">
            <a:extLst>
              <a:ext uri="{FF2B5EF4-FFF2-40B4-BE49-F238E27FC236}">
                <a16:creationId xmlns:a16="http://schemas.microsoft.com/office/drawing/2014/main" id="{E38245CD-6AF2-4046-B187-3B45928A8ECB}"/>
              </a:ext>
            </a:extLst>
          </p:cNvPr>
          <p:cNvSpPr>
            <a:spLocks noGrp="1"/>
          </p:cNvSpPr>
          <p:nvPr>
            <p:ph sz="quarter" idx="4294967295"/>
          </p:nvPr>
        </p:nvSpPr>
        <p:spPr bwMode="auto">
          <a:xfrm>
            <a:off x="859809" y="1825293"/>
            <a:ext cx="10734675" cy="3752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buFont typeface="Arial" panose="020B0604020202020204" pitchFamily="34" charset="0"/>
              <a:buChar char="•"/>
            </a:pPr>
            <a:r>
              <a:rPr lang="en-US" altLang="en-US" sz="3500" dirty="0">
                <a:latin typeface="Trebuchet MS" panose="020B0703020202090204" pitchFamily="34" charset="0"/>
                <a:ea typeface="ＭＳ Ｐゴシック" panose="020B0600070205080204" pitchFamily="34" charset="-128"/>
                <a:cs typeface="Geneva" panose="020B0503030404040204" pitchFamily="34" charset="0"/>
              </a:rPr>
              <a:t>800-4-FED-AID</a:t>
            </a:r>
          </a:p>
          <a:p>
            <a:pPr>
              <a:spcBef>
                <a:spcPct val="0"/>
              </a:spcBef>
            </a:pPr>
            <a:r>
              <a:rPr lang="en-US" altLang="en-US" sz="3500" u="sng" dirty="0">
                <a:solidFill>
                  <a:srgbClr val="C00000"/>
                </a:solidFill>
                <a:latin typeface="Trebuchet MS" panose="020B0703020202090204" pitchFamily="34" charset="0"/>
                <a:ea typeface="ＭＳ Ｐゴシック" panose="020B0600070205080204" pitchFamily="34" charset="-128"/>
                <a:cs typeface="Geneva" panose="020B0503030404040204" pitchFamily="34" charset="0"/>
              </a:rPr>
              <a:t>www.bigfuture.org</a:t>
            </a:r>
          </a:p>
          <a:p>
            <a:pPr>
              <a:spcBef>
                <a:spcPct val="0"/>
              </a:spcBef>
            </a:pPr>
            <a:r>
              <a:rPr lang="en-US" altLang="en-US" sz="3500" u="sng" dirty="0">
                <a:solidFill>
                  <a:srgbClr val="C00000"/>
                </a:solidFill>
                <a:latin typeface="Trebuchet MS" panose="020B0703020202090204" pitchFamily="34" charset="0"/>
                <a:ea typeface="ＭＳ Ｐゴシック" panose="020B0600070205080204" pitchFamily="34" charset="-128"/>
                <a:cs typeface="Geneva" panose="020B0503030404040204" pitchFamily="34" charset="0"/>
              </a:rPr>
              <a:t>tcp.igrad.com</a:t>
            </a:r>
          </a:p>
        </p:txBody>
      </p:sp>
    </p:spTree>
    <p:extLst>
      <p:ext uri="{BB962C8B-B14F-4D97-AF65-F5344CB8AC3E}">
        <p14:creationId xmlns:p14="http://schemas.microsoft.com/office/powerpoint/2010/main" val="4082198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5">
            <a:extLst>
              <a:ext uri="{FF2B5EF4-FFF2-40B4-BE49-F238E27FC236}">
                <a16:creationId xmlns:a16="http://schemas.microsoft.com/office/drawing/2014/main" id="{0D8ED608-D77A-FB4B-9A32-29EE01FBDDDC}"/>
              </a:ext>
            </a:extLst>
          </p:cNvPr>
          <p:cNvSpPr>
            <a:spLocks noGrp="1"/>
          </p:cNvSpPr>
          <p:nvPr>
            <p:ph type="title"/>
          </p:nvPr>
        </p:nvSpPr>
        <p:spPr bwMode="auto">
          <a:xfrm>
            <a:off x="0" y="187705"/>
            <a:ext cx="10512862"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marL="273050"/>
            <a:r>
              <a:rPr lang="en-US" altLang="en-US" sz="5330" dirty="0">
                <a:solidFill>
                  <a:srgbClr val="009EA9"/>
                </a:solidFill>
                <a:latin typeface="Trebuchet MS" panose="020B0703020202090204" pitchFamily="34" charset="0"/>
                <a:ea typeface="ＭＳ Ｐゴシック" panose="020B0600070205080204" pitchFamily="34" charset="-128"/>
                <a:cs typeface="Geneva" panose="020B0503030404040204" pitchFamily="34" charset="0"/>
              </a:rPr>
              <a:t>Help When You Need It (Local)</a:t>
            </a:r>
          </a:p>
        </p:txBody>
      </p:sp>
      <p:sp>
        <p:nvSpPr>
          <p:cNvPr id="108547" name="Content Placeholder 6">
            <a:extLst>
              <a:ext uri="{FF2B5EF4-FFF2-40B4-BE49-F238E27FC236}">
                <a16:creationId xmlns:a16="http://schemas.microsoft.com/office/drawing/2014/main" id="{E38245CD-6AF2-4046-B187-3B45928A8ECB}"/>
              </a:ext>
            </a:extLst>
          </p:cNvPr>
          <p:cNvSpPr>
            <a:spLocks noGrp="1"/>
          </p:cNvSpPr>
          <p:nvPr>
            <p:ph sz="quarter" idx="4294967295"/>
          </p:nvPr>
        </p:nvSpPr>
        <p:spPr bwMode="auto">
          <a:xfrm>
            <a:off x="928048" y="1661520"/>
            <a:ext cx="10734675" cy="3752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buFont typeface="Arial" panose="020B0604020202020204" pitchFamily="34" charset="0"/>
              <a:buChar char="•"/>
            </a:pPr>
            <a:r>
              <a:rPr lang="en-US" altLang="en-US" sz="3500" dirty="0">
                <a:latin typeface="Trebuchet MS" panose="020B0703020202090204" pitchFamily="34" charset="0"/>
                <a:ea typeface="ＭＳ Ｐゴシック" panose="020B0600070205080204" pitchFamily="34" charset="-128"/>
                <a:cs typeface="Geneva" panose="020B0503030404040204" pitchFamily="34" charset="0"/>
              </a:rPr>
              <a:t>High school counselors</a:t>
            </a:r>
          </a:p>
          <a:p>
            <a:pPr eaLnBrk="1" hangingPunct="1">
              <a:spcBef>
                <a:spcPct val="0"/>
              </a:spcBef>
              <a:buFont typeface="Arial" panose="020B0604020202020204" pitchFamily="34" charset="0"/>
              <a:buChar char="•"/>
            </a:pPr>
            <a:r>
              <a:rPr lang="en-US" altLang="en-US" sz="3500" dirty="0">
                <a:latin typeface="Trebuchet MS" panose="020B0703020202090204" pitchFamily="34" charset="0"/>
                <a:ea typeface="ＭＳ Ｐゴシック" panose="020B0600070205080204" pitchFamily="34" charset="-128"/>
                <a:cs typeface="Geneva" panose="020B0503030404040204" pitchFamily="34" charset="0"/>
              </a:rPr>
              <a:t>College and career center</a:t>
            </a:r>
          </a:p>
          <a:p>
            <a:r>
              <a:rPr lang="en-US" sz="3500" dirty="0">
                <a:solidFill>
                  <a:srgbClr val="C00000"/>
                </a:solidFill>
              </a:rPr>
              <a:t>http://oregongoestocollege.org/finaid-help </a:t>
            </a:r>
            <a:endParaRPr lang="en-US" altLang="en-US" sz="3500" dirty="0">
              <a:solidFill>
                <a:srgbClr val="C00000"/>
              </a:solidFill>
              <a:latin typeface="Trebuchet MS" panose="020B0703020202090204" pitchFamily="34" charset="0"/>
              <a:ea typeface="ＭＳ Ｐゴシック" panose="020B0600070205080204" pitchFamily="34" charset="-128"/>
              <a:cs typeface="Geneva" panose="020B0503030404040204" pitchFamily="34" charset="0"/>
            </a:endParaRPr>
          </a:p>
          <a:p>
            <a:pPr>
              <a:spcBef>
                <a:spcPct val="0"/>
              </a:spcBef>
            </a:pPr>
            <a:r>
              <a:rPr lang="en-US" altLang="en-US" sz="3500" dirty="0">
                <a:solidFill>
                  <a:srgbClr val="C00000"/>
                </a:solidFill>
                <a:latin typeface="Trebuchet MS" panose="020B0703020202090204" pitchFamily="34" charset="0"/>
                <a:ea typeface="Geneva" panose="020B0503030404040204" pitchFamily="34" charset="0"/>
                <a:cs typeface="Geneva" panose="020B0503030404040204" pitchFamily="34" charset="0"/>
              </a:rPr>
              <a:t>https://oregongearup.org</a:t>
            </a:r>
          </a:p>
          <a:p>
            <a:pPr algn="ctr" eaLnBrk="1" hangingPunct="1">
              <a:spcBef>
                <a:spcPct val="0"/>
              </a:spcBef>
              <a:buFont typeface="Arial" panose="020B0604020202020204" pitchFamily="34" charset="0"/>
              <a:buNone/>
            </a:pPr>
            <a:endParaRPr lang="en-US" altLang="en-US" sz="3500" dirty="0">
              <a:solidFill>
                <a:srgbClr val="C00000"/>
              </a:solidFill>
              <a:latin typeface="Trebuchet MS" panose="020B0703020202090204" pitchFamily="34" charset="0"/>
              <a:ea typeface="Geneva" panose="020B0503030404040204" pitchFamily="34" charset="0"/>
              <a:cs typeface="Geneva" panose="020B0503030404040204" pitchFamily="34" charset="0"/>
            </a:endParaRPr>
          </a:p>
          <a:p>
            <a:pPr eaLnBrk="1" hangingPunct="1">
              <a:spcBef>
                <a:spcPct val="0"/>
              </a:spcBef>
              <a:buFont typeface="Arial" panose="020B0604020202020204" pitchFamily="34" charset="0"/>
              <a:buNone/>
            </a:pPr>
            <a:endParaRPr lang="en-US" altLang="en-US" sz="3500" dirty="0">
              <a:latin typeface="Trebuchet MS" panose="020B0703020202090204" pitchFamily="34" charset="0"/>
              <a:ea typeface="Geneva" panose="020B0503030404040204" pitchFamily="34" charset="0"/>
              <a:cs typeface="Geneva" panose="020B0503030404040204" pitchFamily="34" charset="0"/>
            </a:endParaRPr>
          </a:p>
        </p:txBody>
      </p:sp>
    </p:spTree>
    <p:extLst>
      <p:ext uri="{BB962C8B-B14F-4D97-AF65-F5344CB8AC3E}">
        <p14:creationId xmlns:p14="http://schemas.microsoft.com/office/powerpoint/2010/main" val="3182604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Content Placeholder 6">
            <a:extLst>
              <a:ext uri="{FF2B5EF4-FFF2-40B4-BE49-F238E27FC236}">
                <a16:creationId xmlns:a16="http://schemas.microsoft.com/office/drawing/2014/main" id="{A8389F91-4AEC-6E4D-9A14-02A719693AB9}"/>
              </a:ext>
            </a:extLst>
          </p:cNvPr>
          <p:cNvSpPr>
            <a:spLocks noGrp="1"/>
          </p:cNvSpPr>
          <p:nvPr>
            <p:ph sz="quarter" idx="10"/>
          </p:nvPr>
        </p:nvSpPr>
        <p:spPr bwMode="auto">
          <a:xfrm>
            <a:off x="293294" y="2002409"/>
            <a:ext cx="6094413" cy="3970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spcBef>
                <a:spcPct val="0"/>
              </a:spcBef>
              <a:buFont typeface="Arial" panose="020B0604020202020204" pitchFamily="34" charset="0"/>
              <a:buChar char="•"/>
            </a:pPr>
            <a:r>
              <a:rPr lang="en-US" altLang="en-US" sz="3200" dirty="0">
                <a:latin typeface="Trebuchet MS" panose="020B0703020202090204" pitchFamily="34" charset="0"/>
                <a:ea typeface="ＭＳ Ｐゴシック" panose="020B0600070205080204" pitchFamily="34" charset="-128"/>
                <a:cs typeface="Geneva" panose="020B0503030404040204" pitchFamily="34" charset="0"/>
              </a:rPr>
              <a:t>Tuition and fees</a:t>
            </a:r>
          </a:p>
          <a:p>
            <a:pPr eaLnBrk="1" hangingPunct="1">
              <a:spcBef>
                <a:spcPct val="0"/>
              </a:spcBef>
              <a:buFont typeface="Arial" panose="020B0604020202020204" pitchFamily="34" charset="0"/>
              <a:buChar char="•"/>
            </a:pPr>
            <a:r>
              <a:rPr lang="en-US" altLang="en-US" sz="3200" dirty="0">
                <a:latin typeface="Trebuchet MS" panose="020B0703020202090204" pitchFamily="34" charset="0"/>
                <a:ea typeface="ＭＳ Ｐゴシック" panose="020B0600070205080204" pitchFamily="34" charset="-128"/>
                <a:cs typeface="Geneva" panose="020B0503030404040204" pitchFamily="34" charset="0"/>
              </a:rPr>
              <a:t>Room and board</a:t>
            </a:r>
          </a:p>
          <a:p>
            <a:pPr eaLnBrk="1" hangingPunct="1">
              <a:spcBef>
                <a:spcPct val="0"/>
              </a:spcBef>
              <a:buFont typeface="Arial" panose="020B0604020202020204" pitchFamily="34" charset="0"/>
              <a:buChar char="•"/>
            </a:pPr>
            <a:r>
              <a:rPr lang="en-US" altLang="en-US" sz="3200" dirty="0">
                <a:latin typeface="Trebuchet MS" panose="020B0703020202090204" pitchFamily="34" charset="0"/>
                <a:ea typeface="ＭＳ Ｐゴシック" panose="020B0600070205080204" pitchFamily="34" charset="-128"/>
                <a:cs typeface="Geneva" panose="020B0503030404040204" pitchFamily="34" charset="0"/>
              </a:rPr>
              <a:t>Books and supplies</a:t>
            </a:r>
          </a:p>
          <a:p>
            <a:pPr eaLnBrk="1" hangingPunct="1">
              <a:spcBef>
                <a:spcPct val="0"/>
              </a:spcBef>
              <a:buFont typeface="Arial" panose="020B0604020202020204" pitchFamily="34" charset="0"/>
              <a:buChar char="•"/>
            </a:pPr>
            <a:r>
              <a:rPr lang="en-US" altLang="en-US" sz="3200" dirty="0">
                <a:latin typeface="Trebuchet MS" panose="020B0703020202090204" pitchFamily="34" charset="0"/>
                <a:ea typeface="ＭＳ Ｐゴシック" panose="020B0600070205080204" pitchFamily="34" charset="-128"/>
                <a:cs typeface="Geneva" panose="020B0503030404040204" pitchFamily="34" charset="0"/>
              </a:rPr>
              <a:t>Transportation</a:t>
            </a:r>
          </a:p>
          <a:p>
            <a:pPr eaLnBrk="1" hangingPunct="1">
              <a:spcBef>
                <a:spcPct val="0"/>
              </a:spcBef>
              <a:buFont typeface="Arial" panose="020B0604020202020204" pitchFamily="34" charset="0"/>
              <a:buChar char="•"/>
            </a:pPr>
            <a:r>
              <a:rPr lang="en-US" altLang="en-US" sz="3200" dirty="0">
                <a:latin typeface="Trebuchet MS" panose="020B0703020202090204" pitchFamily="34" charset="0"/>
                <a:ea typeface="ＭＳ Ｐゴシック" panose="020B0600070205080204" pitchFamily="34" charset="-128"/>
                <a:cs typeface="Geneva" panose="020B0503030404040204" pitchFamily="34" charset="0"/>
              </a:rPr>
              <a:t>Personal</a:t>
            </a:r>
          </a:p>
          <a:p>
            <a:pPr eaLnBrk="1" hangingPunct="1">
              <a:spcBef>
                <a:spcPct val="0"/>
              </a:spcBef>
              <a:buFont typeface="Arial" panose="020B0604020202020204" pitchFamily="34" charset="0"/>
              <a:buChar char="•"/>
            </a:pPr>
            <a:r>
              <a:rPr lang="en-US" altLang="en-US" sz="3200" dirty="0">
                <a:latin typeface="Trebuchet MS" panose="020B0703020202090204" pitchFamily="34" charset="0"/>
                <a:ea typeface="ＭＳ Ｐゴシック" panose="020B0600070205080204" pitchFamily="34" charset="-128"/>
                <a:cs typeface="Geneva" panose="020B0503030404040204" pitchFamily="34" charset="0"/>
              </a:rPr>
              <a:t>Study abroad*</a:t>
            </a:r>
          </a:p>
          <a:p>
            <a:pPr eaLnBrk="1" hangingPunct="1">
              <a:spcBef>
                <a:spcPct val="0"/>
              </a:spcBef>
              <a:buFont typeface="Arial" panose="020B0604020202020204" pitchFamily="34" charset="0"/>
              <a:buChar char="•"/>
            </a:pPr>
            <a:r>
              <a:rPr lang="en-US" altLang="en-US" sz="3200" dirty="0">
                <a:latin typeface="Trebuchet MS" panose="020B0703020202090204" pitchFamily="34" charset="0"/>
                <a:ea typeface="ＭＳ Ｐゴシック" panose="020B0600070205080204" pitchFamily="34" charset="-128"/>
                <a:cs typeface="Geneva" panose="020B0503030404040204" pitchFamily="34" charset="0"/>
              </a:rPr>
              <a:t>Computer purchase*</a:t>
            </a:r>
          </a:p>
          <a:p>
            <a:pPr marL="452853" indent="0">
              <a:spcBef>
                <a:spcPct val="0"/>
              </a:spcBef>
              <a:buNone/>
            </a:pPr>
            <a:endParaRPr lang="en-US" altLang="en-US" sz="1600" dirty="0">
              <a:latin typeface="Trebuchet MS" panose="020B0703020202090204" pitchFamily="34" charset="0"/>
              <a:ea typeface="ＭＳ Ｐゴシック" panose="020B0600070205080204" pitchFamily="34" charset="-128"/>
              <a:cs typeface="Geneva" panose="020B0503030404040204" pitchFamily="34" charset="0"/>
            </a:endParaRPr>
          </a:p>
          <a:p>
            <a:pPr marL="452853" indent="0">
              <a:spcBef>
                <a:spcPct val="0"/>
              </a:spcBef>
              <a:buNone/>
            </a:pPr>
            <a:r>
              <a:rPr lang="en-US" altLang="en-US" sz="1600" dirty="0">
                <a:latin typeface="Trebuchet MS" panose="020B0703020202090204" pitchFamily="34" charset="0"/>
                <a:ea typeface="ＭＳ Ｐゴシック" panose="020B0600070205080204" pitchFamily="34" charset="-128"/>
                <a:cs typeface="Geneva" panose="020B0503030404040204" pitchFamily="34" charset="0"/>
              </a:rPr>
              <a:t>*Can include </a:t>
            </a:r>
            <a:r>
              <a:rPr lang="en-US" altLang="en-US" sz="1600" dirty="0">
                <a:ea typeface="ＭＳ Ｐゴシック" panose="020B0600070205080204" pitchFamily="34" charset="-128"/>
              </a:rPr>
              <a:t>with the permission of the financial aid office</a:t>
            </a:r>
            <a:endParaRPr lang="en-US" altLang="en-US" sz="1600" dirty="0">
              <a:latin typeface="Trebuchet MS" panose="020B0703020202090204" pitchFamily="34" charset="0"/>
              <a:ea typeface="ＭＳ Ｐゴシック" panose="020B0600070205080204" pitchFamily="34" charset="-128"/>
              <a:cs typeface="Geneva" panose="020B0503030404040204" pitchFamily="34" charset="0"/>
            </a:endParaRPr>
          </a:p>
        </p:txBody>
      </p:sp>
      <p:sp>
        <p:nvSpPr>
          <p:cNvPr id="26627" name="Title 5">
            <a:extLst>
              <a:ext uri="{FF2B5EF4-FFF2-40B4-BE49-F238E27FC236}">
                <a16:creationId xmlns:a16="http://schemas.microsoft.com/office/drawing/2014/main" id="{50AB7D03-801C-3E42-965A-D610A418DB9E}"/>
              </a:ext>
            </a:extLst>
          </p:cNvPr>
          <p:cNvSpPr>
            <a:spLocks noGrp="1"/>
          </p:cNvSpPr>
          <p:nvPr>
            <p:ph type="title"/>
          </p:nvPr>
        </p:nvSpPr>
        <p:spPr bwMode="auto">
          <a:xfrm>
            <a:off x="0" y="0"/>
            <a:ext cx="11696194" cy="17662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273050"/>
            <a:r>
              <a:rPr lang="en-US" altLang="en-US" dirty="0">
                <a:latin typeface="Trebuchet MS" panose="020B0703020202090204" pitchFamily="34" charset="0"/>
                <a:ea typeface="ＭＳ Ｐゴシック" panose="020B0600070205080204" pitchFamily="34" charset="-128"/>
                <a:cs typeface="Geneva" panose="020B0503030404040204" pitchFamily="34" charset="0"/>
              </a:rPr>
              <a:t>College Cost of Attendance (COA)</a:t>
            </a:r>
          </a:p>
        </p:txBody>
      </p:sp>
    </p:spTree>
    <p:extLst>
      <p:ext uri="{BB962C8B-B14F-4D97-AF65-F5344CB8AC3E}">
        <p14:creationId xmlns:p14="http://schemas.microsoft.com/office/powerpoint/2010/main" val="3330333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5">
            <a:extLst>
              <a:ext uri="{FF2B5EF4-FFF2-40B4-BE49-F238E27FC236}">
                <a16:creationId xmlns:a16="http://schemas.microsoft.com/office/drawing/2014/main" id="{453C8D63-A7CB-C645-828F-E9411A95860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marL="273050"/>
            <a:r>
              <a:rPr lang="en-US" altLang="en-US" sz="5330" dirty="0">
                <a:solidFill>
                  <a:srgbClr val="009EA9"/>
                </a:solidFill>
                <a:latin typeface="Trebuchet MS" panose="020B0703020202090204" pitchFamily="34" charset="0"/>
                <a:ea typeface="ＭＳ Ｐゴシック" panose="020B0600070205080204" pitchFamily="34" charset="-128"/>
                <a:cs typeface="Geneva" panose="020B0503030404040204" pitchFamily="34" charset="0"/>
              </a:rPr>
              <a:t>You Are in Charge</a:t>
            </a:r>
          </a:p>
        </p:txBody>
      </p:sp>
      <p:sp>
        <p:nvSpPr>
          <p:cNvPr id="28675" name="Content Placeholder 2">
            <a:extLst>
              <a:ext uri="{FF2B5EF4-FFF2-40B4-BE49-F238E27FC236}">
                <a16:creationId xmlns:a16="http://schemas.microsoft.com/office/drawing/2014/main" id="{5A9C6252-32D9-BC4B-8023-547125DA3F24}"/>
              </a:ext>
            </a:extLst>
          </p:cNvPr>
          <p:cNvSpPr>
            <a:spLocks noGrp="1"/>
          </p:cNvSpPr>
          <p:nvPr>
            <p:ph sz="quarter" idx="4294967295"/>
          </p:nvPr>
        </p:nvSpPr>
        <p:spPr bwMode="auto">
          <a:xfrm>
            <a:off x="3971499" y="2424113"/>
            <a:ext cx="8217326" cy="4221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0"/>
              </a:spcBef>
            </a:pPr>
            <a:r>
              <a:rPr lang="en-US" altLang="en-US" sz="3200" dirty="0">
                <a:latin typeface="Trebuchet MS" panose="020B0703020202090204" pitchFamily="34" charset="0"/>
                <a:ea typeface="ＭＳ Ｐゴシック" panose="020B0600070205080204" pitchFamily="34" charset="-128"/>
                <a:cs typeface="Geneva" panose="020B0503030404040204" pitchFamily="34" charset="0"/>
              </a:rPr>
              <a:t>Direct cost: Money you pay to the college</a:t>
            </a:r>
          </a:p>
          <a:p>
            <a:pPr>
              <a:spcBef>
                <a:spcPct val="0"/>
              </a:spcBef>
            </a:pPr>
            <a:r>
              <a:rPr lang="en-US" altLang="en-US" sz="3200" dirty="0">
                <a:latin typeface="Trebuchet MS" panose="020B0703020202090204" pitchFamily="34" charset="0"/>
                <a:ea typeface="ＭＳ Ｐゴシック" panose="020B0600070205080204" pitchFamily="34" charset="-128"/>
                <a:cs typeface="Geneva" panose="020B0503030404040204" pitchFamily="34" charset="0"/>
              </a:rPr>
              <a:t>Indirect cost: Money you spend (or don’t spend) independent of the college</a:t>
            </a:r>
          </a:p>
          <a:p>
            <a:pPr>
              <a:spcBef>
                <a:spcPct val="0"/>
              </a:spcBef>
            </a:pPr>
            <a:r>
              <a:rPr lang="en-US" altLang="en-US" sz="3200" dirty="0">
                <a:latin typeface="Trebuchet MS" panose="020B0703020202090204" pitchFamily="34" charset="0"/>
                <a:ea typeface="ＭＳ Ｐゴシック" panose="020B0600070205080204" pitchFamily="34" charset="-128"/>
                <a:cs typeface="Geneva" panose="020B0503030404040204" pitchFamily="34" charset="0"/>
              </a:rPr>
              <a:t>COA is an AVERAGE—your expenses will vary</a:t>
            </a:r>
          </a:p>
          <a:p>
            <a:pPr>
              <a:spcBef>
                <a:spcPct val="0"/>
              </a:spcBef>
            </a:pPr>
            <a:r>
              <a:rPr lang="en-US" altLang="en-US" sz="3200" dirty="0">
                <a:latin typeface="Trebuchet MS" panose="020B0703020202090204" pitchFamily="34" charset="0"/>
                <a:ea typeface="ＭＳ Ｐゴシック" panose="020B0600070205080204" pitchFamily="34" charset="-128"/>
                <a:cs typeface="Geneva" panose="020B0503030404040204" pitchFamily="34" charset="0"/>
              </a:rPr>
              <a:t>Create your own Cost Of Attendance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982" y="1690689"/>
            <a:ext cx="2813789" cy="4220685"/>
          </a:xfrm>
          <a:prstGeom prst="rect">
            <a:avLst/>
          </a:prstGeom>
        </p:spPr>
      </p:pic>
    </p:spTree>
    <p:extLst>
      <p:ext uri="{BB962C8B-B14F-4D97-AF65-F5344CB8AC3E}">
        <p14:creationId xmlns:p14="http://schemas.microsoft.com/office/powerpoint/2010/main" val="3693760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5">
            <a:extLst>
              <a:ext uri="{FF2B5EF4-FFF2-40B4-BE49-F238E27FC236}">
                <a16:creationId xmlns:a16="http://schemas.microsoft.com/office/drawing/2014/main" id="{8CE4CEC6-A26F-944C-B834-C09C89793181}"/>
              </a:ext>
            </a:extLst>
          </p:cNvPr>
          <p:cNvSpPr>
            <a:spLocks noGrp="1"/>
          </p:cNvSpPr>
          <p:nvPr>
            <p:ph type="title"/>
          </p:nvPr>
        </p:nvSpPr>
        <p:spPr/>
        <p:txBody>
          <a:bodyPr>
            <a:normAutofit/>
          </a:bodyPr>
          <a:lstStyle/>
          <a:p>
            <a:r>
              <a:rPr lang="en-US" altLang="en-US" sz="5330" dirty="0">
                <a:solidFill>
                  <a:srgbClr val="009EA9"/>
                </a:solidFill>
                <a:latin typeface="Trebuchet MS" panose="020B0603020202020204" pitchFamily="34" charset="0"/>
              </a:rPr>
              <a:t>Net Price Calculator</a:t>
            </a:r>
          </a:p>
        </p:txBody>
      </p:sp>
      <p:sp>
        <p:nvSpPr>
          <p:cNvPr id="30723" name="Content Placeholder 2">
            <a:extLst>
              <a:ext uri="{FF2B5EF4-FFF2-40B4-BE49-F238E27FC236}">
                <a16:creationId xmlns:a16="http://schemas.microsoft.com/office/drawing/2014/main" id="{A16CF951-1483-0043-8196-51EAD8A2E46B}"/>
              </a:ext>
            </a:extLst>
          </p:cNvPr>
          <p:cNvSpPr>
            <a:spLocks noGrp="1"/>
          </p:cNvSpPr>
          <p:nvPr>
            <p:ph sz="quarter" idx="4294967295"/>
          </p:nvPr>
        </p:nvSpPr>
        <p:spPr>
          <a:xfrm>
            <a:off x="837982" y="1989067"/>
            <a:ext cx="9896693" cy="3752850"/>
          </a:xfrm>
        </p:spPr>
        <p:txBody>
          <a:bodyPr>
            <a:normAutofit/>
          </a:bodyPr>
          <a:lstStyle/>
          <a:p>
            <a:r>
              <a:rPr lang="en-US" altLang="en-US" sz="3200" dirty="0">
                <a:latin typeface="Trebuchet MS" panose="020B0603020202020204" pitchFamily="34" charset="0"/>
              </a:rPr>
              <a:t>Required by the U.S. Department of Education</a:t>
            </a:r>
          </a:p>
          <a:p>
            <a:r>
              <a:rPr lang="en-US" altLang="en-US" sz="3200" dirty="0">
                <a:latin typeface="Trebuchet MS" panose="020B0603020202020204" pitchFamily="34" charset="0"/>
              </a:rPr>
              <a:t>Shows standard COA minus “your” financial aid</a:t>
            </a:r>
          </a:p>
          <a:p>
            <a:pPr lvl="1"/>
            <a:r>
              <a:rPr lang="en-US" altLang="en-US" sz="2800" dirty="0">
                <a:latin typeface="Trebuchet MS" panose="020B0603020202020204" pitchFamily="34" charset="0"/>
              </a:rPr>
              <a:t>Schools’ current award policies</a:t>
            </a:r>
          </a:p>
          <a:p>
            <a:pPr lvl="1"/>
            <a:r>
              <a:rPr lang="en-US" altLang="en-US" sz="2800" dirty="0">
                <a:latin typeface="Trebuchet MS" panose="020B0603020202020204" pitchFamily="34" charset="0"/>
              </a:rPr>
              <a:t>Your income, assets, household size</a:t>
            </a:r>
          </a:p>
          <a:p>
            <a:pPr lvl="1"/>
            <a:r>
              <a:rPr lang="en-US" altLang="en-US" sz="2800" dirty="0">
                <a:latin typeface="Trebuchet MS" panose="020B0603020202020204" pitchFamily="34" charset="0"/>
              </a:rPr>
              <a:t>Optional: GPA and test scores for merit-based aid</a:t>
            </a:r>
          </a:p>
        </p:txBody>
      </p:sp>
    </p:spTree>
    <p:extLst>
      <p:ext uri="{BB962C8B-B14F-4D97-AF65-F5344CB8AC3E}">
        <p14:creationId xmlns:p14="http://schemas.microsoft.com/office/powerpoint/2010/main" val="2520029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Content Placeholder 6">
            <a:extLst>
              <a:ext uri="{FF2B5EF4-FFF2-40B4-BE49-F238E27FC236}">
                <a16:creationId xmlns:a16="http://schemas.microsoft.com/office/drawing/2014/main" id="{A8389F91-4AEC-6E4D-9A14-02A719693AB9}"/>
              </a:ext>
            </a:extLst>
          </p:cNvPr>
          <p:cNvSpPr>
            <a:spLocks noGrp="1"/>
          </p:cNvSpPr>
          <p:nvPr>
            <p:ph sz="quarter" idx="10"/>
          </p:nvPr>
        </p:nvSpPr>
        <p:spPr bwMode="auto">
          <a:xfrm>
            <a:off x="293294" y="2002409"/>
            <a:ext cx="6094413" cy="3970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spcBef>
                <a:spcPct val="0"/>
              </a:spcBef>
              <a:buFont typeface="Arial" panose="020B0604020202020204" pitchFamily="34" charset="0"/>
              <a:buChar char="•"/>
            </a:pPr>
            <a:r>
              <a:rPr lang="en-US" altLang="en-US" sz="3200" dirty="0">
                <a:latin typeface="Trebuchet MS" panose="020B0703020202090204" pitchFamily="34" charset="0"/>
                <a:ea typeface="ＭＳ Ｐゴシック" panose="020B0600070205080204" pitchFamily="34" charset="-128"/>
                <a:cs typeface="Geneva" panose="020B0503030404040204" pitchFamily="34" charset="0"/>
              </a:rPr>
              <a:t>Tuition and fees</a:t>
            </a:r>
          </a:p>
          <a:p>
            <a:pPr eaLnBrk="1" hangingPunct="1">
              <a:spcBef>
                <a:spcPct val="0"/>
              </a:spcBef>
              <a:buFont typeface="Arial" panose="020B0604020202020204" pitchFamily="34" charset="0"/>
              <a:buChar char="•"/>
            </a:pPr>
            <a:r>
              <a:rPr lang="en-US" altLang="en-US" sz="3200" dirty="0">
                <a:latin typeface="Trebuchet MS" panose="020B0703020202090204" pitchFamily="34" charset="0"/>
                <a:ea typeface="ＭＳ Ｐゴシック" panose="020B0600070205080204" pitchFamily="34" charset="-128"/>
                <a:cs typeface="Geneva" panose="020B0503030404040204" pitchFamily="34" charset="0"/>
              </a:rPr>
              <a:t>Room and board</a:t>
            </a:r>
          </a:p>
          <a:p>
            <a:pPr eaLnBrk="1" hangingPunct="1">
              <a:spcBef>
                <a:spcPct val="0"/>
              </a:spcBef>
              <a:buFont typeface="Arial" panose="020B0604020202020204" pitchFamily="34" charset="0"/>
              <a:buChar char="•"/>
            </a:pPr>
            <a:r>
              <a:rPr lang="en-US" altLang="en-US" sz="3200" dirty="0">
                <a:latin typeface="Trebuchet MS" panose="020B0703020202090204" pitchFamily="34" charset="0"/>
                <a:ea typeface="ＭＳ Ｐゴシック" panose="020B0600070205080204" pitchFamily="34" charset="-128"/>
                <a:cs typeface="Geneva" panose="020B0503030404040204" pitchFamily="34" charset="0"/>
              </a:rPr>
              <a:t>Books and supplies</a:t>
            </a:r>
          </a:p>
          <a:p>
            <a:pPr eaLnBrk="1" hangingPunct="1">
              <a:spcBef>
                <a:spcPct val="0"/>
              </a:spcBef>
              <a:buFont typeface="Arial" panose="020B0604020202020204" pitchFamily="34" charset="0"/>
              <a:buChar char="•"/>
            </a:pPr>
            <a:r>
              <a:rPr lang="en-US" altLang="en-US" sz="3200" dirty="0">
                <a:latin typeface="Trebuchet MS" panose="020B0703020202090204" pitchFamily="34" charset="0"/>
                <a:ea typeface="ＭＳ Ｐゴシック" panose="020B0600070205080204" pitchFamily="34" charset="-128"/>
                <a:cs typeface="Geneva" panose="020B0503030404040204" pitchFamily="34" charset="0"/>
              </a:rPr>
              <a:t>Transportation</a:t>
            </a:r>
          </a:p>
          <a:p>
            <a:pPr eaLnBrk="1" hangingPunct="1">
              <a:spcBef>
                <a:spcPct val="0"/>
              </a:spcBef>
              <a:buFont typeface="Arial" panose="020B0604020202020204" pitchFamily="34" charset="0"/>
              <a:buChar char="•"/>
            </a:pPr>
            <a:r>
              <a:rPr lang="en-US" altLang="en-US" sz="3200" dirty="0">
                <a:latin typeface="Trebuchet MS" panose="020B0703020202090204" pitchFamily="34" charset="0"/>
                <a:ea typeface="ＭＳ Ｐゴシック" panose="020B0600070205080204" pitchFamily="34" charset="-128"/>
                <a:cs typeface="Geneva" panose="020B0503030404040204" pitchFamily="34" charset="0"/>
              </a:rPr>
              <a:t>Personal</a:t>
            </a:r>
          </a:p>
          <a:p>
            <a:pPr eaLnBrk="1" hangingPunct="1">
              <a:spcBef>
                <a:spcPct val="0"/>
              </a:spcBef>
              <a:buFont typeface="Arial" panose="020B0604020202020204" pitchFamily="34" charset="0"/>
              <a:buChar char="•"/>
            </a:pPr>
            <a:r>
              <a:rPr lang="en-US" altLang="en-US" sz="3200" dirty="0">
                <a:latin typeface="Trebuchet MS" panose="020B0703020202090204" pitchFamily="34" charset="0"/>
                <a:ea typeface="ＭＳ Ｐゴシック" panose="020B0600070205080204" pitchFamily="34" charset="-128"/>
                <a:cs typeface="Geneva" panose="020B0503030404040204" pitchFamily="34" charset="0"/>
              </a:rPr>
              <a:t>Study abroad*</a:t>
            </a:r>
          </a:p>
          <a:p>
            <a:pPr eaLnBrk="1" hangingPunct="1">
              <a:spcBef>
                <a:spcPct val="0"/>
              </a:spcBef>
              <a:buFont typeface="Arial" panose="020B0604020202020204" pitchFamily="34" charset="0"/>
              <a:buChar char="•"/>
            </a:pPr>
            <a:r>
              <a:rPr lang="en-US" altLang="en-US" sz="3200" dirty="0">
                <a:latin typeface="Trebuchet MS" panose="020B0703020202090204" pitchFamily="34" charset="0"/>
                <a:ea typeface="ＭＳ Ｐゴシック" panose="020B0600070205080204" pitchFamily="34" charset="-128"/>
                <a:cs typeface="Geneva" panose="020B0503030404040204" pitchFamily="34" charset="0"/>
              </a:rPr>
              <a:t>Computer purchase*</a:t>
            </a:r>
          </a:p>
          <a:p>
            <a:pPr marL="452853" indent="0">
              <a:spcBef>
                <a:spcPct val="0"/>
              </a:spcBef>
              <a:buNone/>
            </a:pPr>
            <a:endParaRPr lang="en-US" altLang="en-US" sz="1600" dirty="0">
              <a:latin typeface="Trebuchet MS" panose="020B0703020202090204" pitchFamily="34" charset="0"/>
              <a:ea typeface="ＭＳ Ｐゴシック" panose="020B0600070205080204" pitchFamily="34" charset="-128"/>
              <a:cs typeface="Geneva" panose="020B0503030404040204" pitchFamily="34" charset="0"/>
            </a:endParaRPr>
          </a:p>
          <a:p>
            <a:pPr marL="452853" indent="0">
              <a:spcBef>
                <a:spcPct val="0"/>
              </a:spcBef>
              <a:buNone/>
            </a:pPr>
            <a:r>
              <a:rPr lang="en-US" altLang="en-US" sz="1600" dirty="0">
                <a:latin typeface="Trebuchet MS" panose="020B0703020202090204" pitchFamily="34" charset="0"/>
                <a:ea typeface="ＭＳ Ｐゴシック" panose="020B0600070205080204" pitchFamily="34" charset="-128"/>
                <a:cs typeface="Geneva" panose="020B0503030404040204" pitchFamily="34" charset="0"/>
              </a:rPr>
              <a:t>*Can include </a:t>
            </a:r>
            <a:r>
              <a:rPr lang="en-US" altLang="en-US" sz="1600" dirty="0">
                <a:ea typeface="ＭＳ Ｐゴシック" panose="020B0600070205080204" pitchFamily="34" charset="-128"/>
              </a:rPr>
              <a:t>with the permission of the financial aid office</a:t>
            </a:r>
            <a:endParaRPr lang="en-US" altLang="en-US" sz="1600" dirty="0">
              <a:latin typeface="Trebuchet MS" panose="020B0703020202090204" pitchFamily="34" charset="0"/>
              <a:ea typeface="ＭＳ Ｐゴシック" panose="020B0600070205080204" pitchFamily="34" charset="-128"/>
              <a:cs typeface="Geneva" panose="020B0503030404040204" pitchFamily="34" charset="0"/>
            </a:endParaRPr>
          </a:p>
        </p:txBody>
      </p:sp>
      <p:sp>
        <p:nvSpPr>
          <p:cNvPr id="26627" name="Title 5">
            <a:extLst>
              <a:ext uri="{FF2B5EF4-FFF2-40B4-BE49-F238E27FC236}">
                <a16:creationId xmlns:a16="http://schemas.microsoft.com/office/drawing/2014/main" id="{50AB7D03-801C-3E42-965A-D610A418DB9E}"/>
              </a:ext>
            </a:extLst>
          </p:cNvPr>
          <p:cNvSpPr>
            <a:spLocks noGrp="1"/>
          </p:cNvSpPr>
          <p:nvPr>
            <p:ph type="title"/>
          </p:nvPr>
        </p:nvSpPr>
        <p:spPr bwMode="auto">
          <a:xfrm>
            <a:off x="0" y="0"/>
            <a:ext cx="11696194" cy="17662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273050"/>
            <a:r>
              <a:rPr lang="en-US" altLang="en-US" dirty="0">
                <a:latin typeface="Trebuchet MS" panose="020B0703020202090204" pitchFamily="34" charset="0"/>
                <a:ea typeface="ＭＳ Ｐゴシック" panose="020B0600070205080204" pitchFamily="34" charset="-128"/>
                <a:cs typeface="Geneva" panose="020B0503030404040204" pitchFamily="34" charset="0"/>
              </a:rPr>
              <a:t>College Cost of Attendance (COA)</a:t>
            </a:r>
          </a:p>
        </p:txBody>
      </p:sp>
    </p:spTree>
    <p:extLst>
      <p:ext uri="{BB962C8B-B14F-4D97-AF65-F5344CB8AC3E}">
        <p14:creationId xmlns:p14="http://schemas.microsoft.com/office/powerpoint/2010/main" val="3750782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5">
            <a:extLst>
              <a:ext uri="{FF2B5EF4-FFF2-40B4-BE49-F238E27FC236}">
                <a16:creationId xmlns:a16="http://schemas.microsoft.com/office/drawing/2014/main" id="{95D89E1C-4CD7-164E-A8BD-DFBE29F13F1A}"/>
              </a:ext>
            </a:extLst>
          </p:cNvPr>
          <p:cNvSpPr>
            <a:spLocks noGrp="1"/>
          </p:cNvSpPr>
          <p:nvPr>
            <p:ph type="title"/>
          </p:nvPr>
        </p:nvSpPr>
        <p:spPr bwMode="auto">
          <a:xfrm>
            <a:off x="0" y="443506"/>
            <a:ext cx="10512862"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marL="273050"/>
            <a:r>
              <a:rPr lang="en-US" altLang="en-US" sz="5330" dirty="0">
                <a:solidFill>
                  <a:srgbClr val="009EA9"/>
                </a:solidFill>
                <a:latin typeface="Trebuchet MS" panose="020B0703020202090204" pitchFamily="34" charset="0"/>
                <a:ea typeface="ＭＳ Ｐゴシック" panose="020B0600070205080204" pitchFamily="34" charset="-128"/>
                <a:cs typeface="Geneva" panose="020B0503030404040204" pitchFamily="34" charset="0"/>
              </a:rPr>
              <a:t>Agenda</a:t>
            </a:r>
          </a:p>
        </p:txBody>
      </p:sp>
      <p:sp>
        <p:nvSpPr>
          <p:cNvPr id="22532" name="Content Placeholder 6">
            <a:extLst>
              <a:ext uri="{FF2B5EF4-FFF2-40B4-BE49-F238E27FC236}">
                <a16:creationId xmlns:a16="http://schemas.microsoft.com/office/drawing/2014/main" id="{55567636-D632-9940-B9AA-0E81C558014E}"/>
              </a:ext>
            </a:extLst>
          </p:cNvPr>
          <p:cNvSpPr>
            <a:spLocks noGrp="1"/>
          </p:cNvSpPr>
          <p:nvPr>
            <p:ph sz="quarter" idx="4294967295"/>
          </p:nvPr>
        </p:nvSpPr>
        <p:spPr bwMode="auto">
          <a:xfrm>
            <a:off x="837982" y="1769069"/>
            <a:ext cx="9896693" cy="3752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spcBef>
                <a:spcPct val="0"/>
              </a:spcBef>
              <a:buFont typeface="Arial" panose="020B0604020202020204" pitchFamily="34" charset="0"/>
              <a:buChar char="•"/>
            </a:pPr>
            <a:r>
              <a:rPr lang="en-US" altLang="en-US" sz="4800" dirty="0">
                <a:solidFill>
                  <a:schemeClr val="bg1">
                    <a:lumMod val="75000"/>
                  </a:schemeClr>
                </a:solidFill>
                <a:latin typeface="Trebuchet MS" panose="020B0703020202090204" pitchFamily="34" charset="0"/>
                <a:ea typeface="ＭＳ Ｐゴシック" panose="020B0600070205080204" pitchFamily="34" charset="-128"/>
                <a:cs typeface="Geneva" panose="020B0503030404040204" pitchFamily="34" charset="0"/>
              </a:rPr>
              <a:t>College costs</a:t>
            </a:r>
          </a:p>
          <a:p>
            <a:pPr eaLnBrk="1" hangingPunct="1">
              <a:spcBef>
                <a:spcPct val="0"/>
              </a:spcBef>
              <a:buFont typeface="Arial" panose="020B0604020202020204" pitchFamily="34" charset="0"/>
              <a:buChar char="•"/>
            </a:pPr>
            <a:r>
              <a:rPr lang="en-US" altLang="en-US" sz="4800" dirty="0">
                <a:latin typeface="Trebuchet MS" panose="020B0703020202090204" pitchFamily="34" charset="0"/>
                <a:ea typeface="ＭＳ Ｐゴシック" panose="020B0600070205080204" pitchFamily="34" charset="-128"/>
                <a:cs typeface="Geneva" panose="020B0503030404040204" pitchFamily="34" charset="0"/>
              </a:rPr>
              <a:t>Financial aid programs</a:t>
            </a:r>
          </a:p>
          <a:p>
            <a:pPr eaLnBrk="1" hangingPunct="1">
              <a:spcBef>
                <a:spcPct val="0"/>
              </a:spcBef>
              <a:buFont typeface="Arial" panose="020B0604020202020204" pitchFamily="34" charset="0"/>
              <a:buChar char="•"/>
            </a:pPr>
            <a:r>
              <a:rPr lang="en-US" altLang="en-US" sz="4800" dirty="0">
                <a:solidFill>
                  <a:schemeClr val="bg1">
                    <a:lumMod val="75000"/>
                  </a:schemeClr>
                </a:solidFill>
                <a:latin typeface="Trebuchet MS" panose="020B0703020202090204" pitchFamily="34" charset="0"/>
                <a:ea typeface="ＭＳ Ｐゴシック" panose="020B0600070205080204" pitchFamily="34" charset="-128"/>
                <a:cs typeface="Geneva" panose="020B0503030404040204" pitchFamily="34" charset="0"/>
              </a:rPr>
              <a:t>Financial aid applications</a:t>
            </a:r>
          </a:p>
          <a:p>
            <a:pPr eaLnBrk="1" hangingPunct="1">
              <a:spcBef>
                <a:spcPct val="0"/>
              </a:spcBef>
              <a:buFont typeface="Arial" panose="020B0604020202020204" pitchFamily="34" charset="0"/>
              <a:buChar char="•"/>
            </a:pPr>
            <a:r>
              <a:rPr lang="en-US" altLang="en-US" sz="4800" dirty="0">
                <a:solidFill>
                  <a:schemeClr val="bg1">
                    <a:lumMod val="75000"/>
                  </a:schemeClr>
                </a:solidFill>
                <a:latin typeface="Trebuchet MS" panose="020B0703020202090204" pitchFamily="34" charset="0"/>
                <a:ea typeface="ＭＳ Ｐゴシック" panose="020B0600070205080204" pitchFamily="34" charset="-128"/>
                <a:cs typeface="Geneva" panose="020B0503030404040204" pitchFamily="34" charset="0"/>
              </a:rPr>
              <a:t>Help when you need it</a:t>
            </a:r>
            <a:endParaRPr lang="en-US" altLang="en-US" sz="4800" dirty="0">
              <a:solidFill>
                <a:schemeClr val="bg1">
                  <a:lumMod val="75000"/>
                </a:schemeClr>
              </a:solidFill>
              <a:latin typeface="Trebuchet MS" panose="020B0703020202090204" pitchFamily="34" charset="0"/>
              <a:ea typeface="Geneva" panose="020B0503030404040204" pitchFamily="34" charset="0"/>
              <a:cs typeface="Geneva" panose="020B0503030404040204" pitchFamily="34" charset="0"/>
            </a:endParaRPr>
          </a:p>
        </p:txBody>
      </p:sp>
    </p:spTree>
    <p:extLst>
      <p:ext uri="{BB962C8B-B14F-4D97-AF65-F5344CB8AC3E}">
        <p14:creationId xmlns:p14="http://schemas.microsoft.com/office/powerpoint/2010/main" val="159395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5">
            <a:extLst>
              <a:ext uri="{FF2B5EF4-FFF2-40B4-BE49-F238E27FC236}">
                <a16:creationId xmlns:a16="http://schemas.microsoft.com/office/drawing/2014/main" id="{A11E11C9-4C55-3F4A-AE0D-162F525A18C5}"/>
              </a:ext>
            </a:extLst>
          </p:cNvPr>
          <p:cNvSpPr>
            <a:spLocks noGrp="1"/>
          </p:cNvSpPr>
          <p:nvPr>
            <p:ph type="title"/>
          </p:nvPr>
        </p:nvSpPr>
        <p:spPr bwMode="auto">
          <a:xfrm>
            <a:off x="0" y="597138"/>
            <a:ext cx="10512862"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marL="273050"/>
            <a:r>
              <a:rPr lang="en-US" altLang="en-US" sz="5330" dirty="0">
                <a:solidFill>
                  <a:srgbClr val="009EA9"/>
                </a:solidFill>
                <a:latin typeface="Trebuchet MS" panose="020B0703020202090204" pitchFamily="34" charset="0"/>
                <a:ea typeface="ＭＳ Ｐゴシック" panose="020B0600070205080204" pitchFamily="34" charset="-128"/>
                <a:cs typeface="Geneva" panose="020B0503030404040204" pitchFamily="34" charset="0"/>
              </a:rPr>
              <a:t>Financial Aid Programs</a:t>
            </a:r>
          </a:p>
        </p:txBody>
      </p:sp>
      <p:sp>
        <p:nvSpPr>
          <p:cNvPr id="34820" name="Content Placeholder 1">
            <a:extLst>
              <a:ext uri="{FF2B5EF4-FFF2-40B4-BE49-F238E27FC236}">
                <a16:creationId xmlns:a16="http://schemas.microsoft.com/office/drawing/2014/main" id="{CD7388E4-0523-3B43-8A1F-1E1AA7FFF77A}"/>
              </a:ext>
            </a:extLst>
          </p:cNvPr>
          <p:cNvSpPr>
            <a:spLocks noGrp="1"/>
          </p:cNvSpPr>
          <p:nvPr>
            <p:ph sz="quarter" idx="4294967295"/>
          </p:nvPr>
        </p:nvSpPr>
        <p:spPr bwMode="auto">
          <a:xfrm>
            <a:off x="1023582" y="1922701"/>
            <a:ext cx="10734675" cy="3752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spcBef>
                <a:spcPct val="0"/>
              </a:spcBef>
              <a:buFont typeface="Arial" panose="020B0604020202020204" pitchFamily="34" charset="0"/>
              <a:buChar char="•"/>
            </a:pPr>
            <a:r>
              <a:rPr lang="en-US" altLang="en-US" sz="3600" dirty="0">
                <a:latin typeface="Trebuchet MS" panose="020B0703020202090204" pitchFamily="34" charset="0"/>
                <a:ea typeface="ＭＳ Ｐゴシック" panose="020B0600070205080204" pitchFamily="34" charset="-128"/>
                <a:cs typeface="Geneva" panose="020B0503030404040204" pitchFamily="34" charset="0"/>
              </a:rPr>
              <a:t>Gift aid</a:t>
            </a:r>
          </a:p>
          <a:p>
            <a:pPr lvl="1" eaLnBrk="1" hangingPunct="1">
              <a:buFont typeface="Arial" panose="020B0604020202020204" pitchFamily="34" charset="0"/>
              <a:buChar char="•"/>
            </a:pPr>
            <a:r>
              <a:rPr lang="en-US" altLang="en-US" sz="3600" dirty="0">
                <a:latin typeface="Trebuchet MS" panose="020B0703020202090204" pitchFamily="34" charset="0"/>
                <a:ea typeface="Geneva" panose="020B0503030404040204" pitchFamily="34" charset="0"/>
                <a:cs typeface="Geneva" panose="020B0503030404040204" pitchFamily="34" charset="0"/>
              </a:rPr>
              <a:t>Grants</a:t>
            </a:r>
          </a:p>
          <a:p>
            <a:pPr lvl="1" eaLnBrk="1" hangingPunct="1">
              <a:buFont typeface="Arial" panose="020B0604020202020204" pitchFamily="34" charset="0"/>
              <a:buChar char="•"/>
            </a:pPr>
            <a:r>
              <a:rPr lang="en-US" altLang="en-US" sz="3600" dirty="0">
                <a:latin typeface="Trebuchet MS" panose="020B0703020202090204" pitchFamily="34" charset="0"/>
                <a:ea typeface="Geneva" panose="020B0503030404040204" pitchFamily="34" charset="0"/>
                <a:cs typeface="Geneva" panose="020B0503030404040204" pitchFamily="34" charset="0"/>
              </a:rPr>
              <a:t>Scholarships</a:t>
            </a:r>
          </a:p>
          <a:p>
            <a:pPr eaLnBrk="1" hangingPunct="1">
              <a:spcBef>
                <a:spcPct val="0"/>
              </a:spcBef>
              <a:buFont typeface="Arial" panose="020B0604020202020204" pitchFamily="34" charset="0"/>
              <a:buChar char="•"/>
            </a:pPr>
            <a:r>
              <a:rPr lang="en-US" altLang="en-US" sz="3600" dirty="0">
                <a:latin typeface="Trebuchet MS" panose="020B0703020202090204" pitchFamily="34" charset="0"/>
                <a:ea typeface="ＭＳ Ｐゴシック" panose="020B0600070205080204" pitchFamily="34" charset="-128"/>
                <a:cs typeface="Geneva" panose="020B0503030404040204" pitchFamily="34" charset="0"/>
              </a:rPr>
              <a:t>Self-help</a:t>
            </a:r>
          </a:p>
          <a:p>
            <a:pPr lvl="1" eaLnBrk="1" hangingPunct="1">
              <a:buFont typeface="Arial" panose="020B0604020202020204" pitchFamily="34" charset="0"/>
              <a:buChar char="•"/>
            </a:pPr>
            <a:r>
              <a:rPr lang="en-US" altLang="en-US" sz="3600" dirty="0">
                <a:latin typeface="Trebuchet MS" panose="020B0703020202090204" pitchFamily="34" charset="0"/>
                <a:ea typeface="Geneva" panose="020B0503030404040204" pitchFamily="34" charset="0"/>
                <a:cs typeface="Geneva" panose="020B0503030404040204" pitchFamily="34" charset="0"/>
              </a:rPr>
              <a:t>Work-study</a:t>
            </a:r>
          </a:p>
          <a:p>
            <a:pPr lvl="1" eaLnBrk="1" hangingPunct="1">
              <a:buFont typeface="Arial" panose="020B0604020202020204" pitchFamily="34" charset="0"/>
              <a:buChar char="•"/>
            </a:pPr>
            <a:r>
              <a:rPr lang="en-US" altLang="en-US" sz="3600" dirty="0">
                <a:latin typeface="Trebuchet MS" panose="020B0703020202090204" pitchFamily="34" charset="0"/>
                <a:ea typeface="Geneva" panose="020B0503030404040204" pitchFamily="34" charset="0"/>
                <a:cs typeface="Geneva" panose="020B0503030404040204" pitchFamily="34" charset="0"/>
              </a:rPr>
              <a:t>Loans </a:t>
            </a:r>
          </a:p>
        </p:txBody>
      </p:sp>
    </p:spTree>
    <p:extLst>
      <p:ext uri="{BB962C8B-B14F-4D97-AF65-F5344CB8AC3E}">
        <p14:creationId xmlns:p14="http://schemas.microsoft.com/office/powerpoint/2010/main" val="1559519377"/>
      </p:ext>
    </p:extLst>
  </p:cSld>
  <p:clrMapOvr>
    <a:masterClrMapping/>
  </p:clrMapOvr>
</p:sld>
</file>

<file path=ppt/theme/theme1.xml><?xml version="1.0" encoding="utf-8"?>
<a:theme xmlns:a="http://schemas.openxmlformats.org/drawingml/2006/main" name="Presentation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DFA8EBD5D6A54F9D46F5541FAF22C1" ma:contentTypeVersion="2" ma:contentTypeDescription="Create a new document." ma:contentTypeScope="" ma:versionID="d6823a8d5d89fd3a1f9fde17f982f7bb">
  <xsd:schema xmlns:xsd="http://www.w3.org/2001/XMLSchema" xmlns:xs="http://www.w3.org/2001/XMLSchema" xmlns:p="http://schemas.microsoft.com/office/2006/metadata/properties" xmlns:ns1="http://schemas.microsoft.com/sharepoint/v3" targetNamespace="http://schemas.microsoft.com/office/2006/metadata/properties" ma:root="true" ma:fieldsID="75b9626f64dc7eaffb616b3f05d146ba"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9557F1-AFA5-4592-8D1F-796A69F3E0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839F24-072E-4576-AF03-53B22A8539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PresentationTemplate</Template>
  <TotalTime>12330</TotalTime>
  <Words>6221</Words>
  <Application>Microsoft Macintosh PowerPoint</Application>
  <PresentationFormat>Custom</PresentationFormat>
  <Paragraphs>561</Paragraphs>
  <Slides>34</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ＭＳ Ｐゴシック</vt:lpstr>
      <vt:lpstr>Arial</vt:lpstr>
      <vt:lpstr>Calibri</vt:lpstr>
      <vt:lpstr>Calibri Light</vt:lpstr>
      <vt:lpstr>Geneva</vt:lpstr>
      <vt:lpstr>Trebuchet MS</vt:lpstr>
      <vt:lpstr>Wingdings</vt:lpstr>
      <vt:lpstr>PresentationTemplate</vt:lpstr>
      <vt:lpstr>Paying for College</vt:lpstr>
      <vt:lpstr>Agenda</vt:lpstr>
      <vt:lpstr>College Costs (Oregon)</vt:lpstr>
      <vt:lpstr>College Cost of Attendance (COA)</vt:lpstr>
      <vt:lpstr>You Are in Charge</vt:lpstr>
      <vt:lpstr>Net Price Calculator</vt:lpstr>
      <vt:lpstr>College Cost of Attendance (COA)</vt:lpstr>
      <vt:lpstr>Agenda</vt:lpstr>
      <vt:lpstr>Financial Aid Programs</vt:lpstr>
      <vt:lpstr>Federal Grants</vt:lpstr>
      <vt:lpstr>State of Oregon Grants</vt:lpstr>
      <vt:lpstr>Institutional Funds</vt:lpstr>
      <vt:lpstr>Scholarships</vt:lpstr>
      <vt:lpstr>Searching for Scholarships</vt:lpstr>
      <vt:lpstr>Work-Study</vt:lpstr>
      <vt:lpstr>Loans</vt:lpstr>
      <vt:lpstr>Other Ways to Pay for College</vt:lpstr>
      <vt:lpstr>Agenda</vt:lpstr>
      <vt:lpstr>Types of Financial Aid Applications</vt:lpstr>
      <vt:lpstr>Free Application for Federal Student Aid (FAFSA)</vt:lpstr>
      <vt:lpstr>Federal Student Aid ID (FSA ID)</vt:lpstr>
      <vt:lpstr>IRS Data Match with FSA ID</vt:lpstr>
      <vt:lpstr>Oregon Student Aid Application (ORSAA)</vt:lpstr>
      <vt:lpstr>OSAC Scholarships</vt:lpstr>
      <vt:lpstr>FAFSA and ORSAA Sections</vt:lpstr>
      <vt:lpstr>PowerPoint Presentation</vt:lpstr>
      <vt:lpstr>Not Financial Aid Parents (Unless They Have Adopted Student)</vt:lpstr>
      <vt:lpstr>Common FAFSA Rejects in Oregon</vt:lpstr>
      <vt:lpstr>CSS Profile</vt:lpstr>
      <vt:lpstr>CSS Profile</vt:lpstr>
      <vt:lpstr>Additional Financial Aid Paperwork</vt:lpstr>
      <vt:lpstr>Agenda</vt:lpstr>
      <vt:lpstr>Help When You Need It (National)</vt:lpstr>
      <vt:lpstr>Help When You Need It (Local)</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sample</dc:title>
  <dc:creator>Microsoft Office User</dc:creator>
  <cp:lastModifiedBy>tina myers</cp:lastModifiedBy>
  <cp:revision>188</cp:revision>
  <cp:lastPrinted>2019-09-05T22:08:31Z</cp:lastPrinted>
  <dcterms:created xsi:type="dcterms:W3CDTF">2017-11-03T15:45:47Z</dcterms:created>
  <dcterms:modified xsi:type="dcterms:W3CDTF">2019-10-02T15:09:21Z</dcterms:modified>
</cp:coreProperties>
</file>