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7"/>
  </p:notesMasterIdLst>
  <p:sldIdLst>
    <p:sldId id="257" r:id="rId2"/>
    <p:sldId id="282" r:id="rId3"/>
    <p:sldId id="304" r:id="rId4"/>
    <p:sldId id="297" r:id="rId5"/>
    <p:sldId id="307" r:id="rId6"/>
    <p:sldId id="295" r:id="rId7"/>
    <p:sldId id="298" r:id="rId8"/>
    <p:sldId id="299" r:id="rId9"/>
    <p:sldId id="260" r:id="rId10"/>
    <p:sldId id="259" r:id="rId11"/>
    <p:sldId id="284" r:id="rId12"/>
    <p:sldId id="285" r:id="rId13"/>
    <p:sldId id="287" r:id="rId14"/>
    <p:sldId id="262" r:id="rId15"/>
    <p:sldId id="302" r:id="rId16"/>
    <p:sldId id="290" r:id="rId17"/>
    <p:sldId id="292" r:id="rId18"/>
    <p:sldId id="291" r:id="rId19"/>
    <p:sldId id="264" r:id="rId20"/>
    <p:sldId id="306" r:id="rId21"/>
    <p:sldId id="266" r:id="rId22"/>
    <p:sldId id="265" r:id="rId23"/>
    <p:sldId id="267" r:id="rId24"/>
    <p:sldId id="269" r:id="rId25"/>
    <p:sldId id="270" r:id="rId26"/>
    <p:sldId id="296" r:id="rId27"/>
    <p:sldId id="273" r:id="rId28"/>
    <p:sldId id="275" r:id="rId29"/>
    <p:sldId id="277" r:id="rId30"/>
    <p:sldId id="294" r:id="rId31"/>
    <p:sldId id="300" r:id="rId32"/>
    <p:sldId id="301" r:id="rId33"/>
    <p:sldId id="278" r:id="rId34"/>
    <p:sldId id="280" r:id="rId35"/>
    <p:sldId id="279"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a:ea typeface="+mn-ea"/>
        <a:cs typeface="+mn-cs"/>
      </a:defRPr>
    </a:lvl1pPr>
    <a:lvl2pPr marL="457200" algn="l" rtl="0" fontAlgn="base">
      <a:spcBef>
        <a:spcPct val="0"/>
      </a:spcBef>
      <a:spcAft>
        <a:spcPct val="0"/>
      </a:spcAft>
      <a:defRPr sz="2400" kern="1200">
        <a:solidFill>
          <a:schemeClr val="tx1"/>
        </a:solidFill>
        <a:latin typeface="Times"/>
        <a:ea typeface="+mn-ea"/>
        <a:cs typeface="+mn-cs"/>
      </a:defRPr>
    </a:lvl2pPr>
    <a:lvl3pPr marL="914400" algn="l" rtl="0" fontAlgn="base">
      <a:spcBef>
        <a:spcPct val="0"/>
      </a:spcBef>
      <a:spcAft>
        <a:spcPct val="0"/>
      </a:spcAft>
      <a:defRPr sz="2400" kern="1200">
        <a:solidFill>
          <a:schemeClr val="tx1"/>
        </a:solidFill>
        <a:latin typeface="Times"/>
        <a:ea typeface="+mn-ea"/>
        <a:cs typeface="+mn-cs"/>
      </a:defRPr>
    </a:lvl3pPr>
    <a:lvl4pPr marL="1371600" algn="l" rtl="0" fontAlgn="base">
      <a:spcBef>
        <a:spcPct val="0"/>
      </a:spcBef>
      <a:spcAft>
        <a:spcPct val="0"/>
      </a:spcAft>
      <a:defRPr sz="2400" kern="1200">
        <a:solidFill>
          <a:schemeClr val="tx1"/>
        </a:solidFill>
        <a:latin typeface="Times"/>
        <a:ea typeface="+mn-ea"/>
        <a:cs typeface="+mn-cs"/>
      </a:defRPr>
    </a:lvl4pPr>
    <a:lvl5pPr marL="1828800" algn="l" rtl="0" fontAlgn="base">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67" autoAdjust="0"/>
    <p:restoredTop sz="94660" autoAdjust="0"/>
  </p:normalViewPr>
  <p:slideViewPr>
    <p:cSldViewPr snapToGrid="0">
      <p:cViewPr varScale="1">
        <p:scale>
          <a:sx n="120" d="100"/>
          <a:sy n="120" d="100"/>
        </p:scale>
        <p:origin x="296" y="184"/>
      </p:cViewPr>
      <p:guideLst>
        <p:guide orient="horz" pos="2160"/>
        <p:guide pos="2880"/>
      </p:guideLst>
    </p:cSldViewPr>
  </p:slideViewPr>
  <p:outlineViewPr>
    <p:cViewPr>
      <p:scale>
        <a:sx n="33" d="100"/>
        <a:sy n="33" d="100"/>
      </p:scale>
      <p:origin x="0" y="21582"/>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F93ABE-184C-4145-AAB0-DD5A57508560}" type="datetimeFigureOut">
              <a:rPr lang="en-US" smtClean="0"/>
              <a:t>9/18/20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C8F33-BC0F-4893-9C79-825187232EB2}" type="slidenum">
              <a:rPr lang="en-US" smtClean="0"/>
              <a:t>‹#›</a:t>
            </a:fld>
            <a:endParaRPr lang="en-US" dirty="0"/>
          </a:p>
        </p:txBody>
      </p:sp>
    </p:spTree>
    <p:extLst>
      <p:ext uri="{BB962C8B-B14F-4D97-AF65-F5344CB8AC3E}">
        <p14:creationId xmlns:p14="http://schemas.microsoft.com/office/powerpoint/2010/main" val="251024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pPr defTabSz="931595"/>
            <a:fld id="{8DB9988F-8DC4-4B53-979C-1F23D224B234}" type="slidenum">
              <a:rPr lang="en-US" smtClean="0"/>
              <a:pPr defTabSz="931595"/>
              <a:t>16</a:t>
            </a:fld>
            <a:endParaRPr lang="en-US" dirty="0"/>
          </a:p>
        </p:txBody>
      </p:sp>
      <p:sp>
        <p:nvSpPr>
          <p:cNvPr id="111619" name="Rectangle 7"/>
          <p:cNvSpPr txBox="1">
            <a:spLocks noGrp="1" noChangeArrowheads="1"/>
          </p:cNvSpPr>
          <p:nvPr/>
        </p:nvSpPr>
        <p:spPr bwMode="auto">
          <a:xfrm>
            <a:off x="3974184" y="8829212"/>
            <a:ext cx="3036217" cy="467188"/>
          </a:xfrm>
          <a:prstGeom prst="rect">
            <a:avLst/>
          </a:prstGeom>
          <a:noFill/>
          <a:ln w="9525">
            <a:noFill/>
            <a:miter lim="800000"/>
            <a:headEnd/>
            <a:tailEnd/>
          </a:ln>
        </p:spPr>
        <p:txBody>
          <a:bodyPr lIns="19194" tIns="0" rIns="19194" bIns="0" anchor="b"/>
          <a:lstStyle/>
          <a:p>
            <a:pPr algn="r" eaLnBrk="0" hangingPunct="0"/>
            <a:fld id="{12AB0F7D-473D-42AA-B041-92E2C4E91361}" type="slidenum">
              <a:rPr lang="en-US">
                <a:latin typeface="Times New Roman" pitchFamily="18" charset="0"/>
              </a:rPr>
              <a:pPr algn="r" eaLnBrk="0" hangingPunct="0"/>
              <a:t>16</a:t>
            </a:fld>
            <a:endParaRPr lang="en-US" dirty="0">
              <a:latin typeface="Times New Roman" pitchFamily="18" charset="0"/>
            </a:endParaRPr>
          </a:p>
        </p:txBody>
      </p:sp>
      <p:sp>
        <p:nvSpPr>
          <p:cNvPr id="111620" name="Rectangle 2"/>
          <p:cNvSpPr>
            <a:spLocks noGrp="1" noRot="1" noChangeAspect="1" noChangeArrowheads="1" noTextEdit="1"/>
          </p:cNvSpPr>
          <p:nvPr>
            <p:ph type="sldImg"/>
          </p:nvPr>
        </p:nvSpPr>
        <p:spPr>
          <a:xfrm>
            <a:off x="1854200" y="500063"/>
            <a:ext cx="3538538" cy="2652712"/>
          </a:xfrm>
          <a:ln cap="flat"/>
        </p:spPr>
      </p:sp>
      <p:sp>
        <p:nvSpPr>
          <p:cNvPr id="111621" name="Rectangle 3"/>
          <p:cNvSpPr>
            <a:spLocks noGrp="1" noChangeArrowheads="1"/>
          </p:cNvSpPr>
          <p:nvPr>
            <p:ph type="body" idx="1"/>
          </p:nvPr>
        </p:nvSpPr>
        <p:spPr>
          <a:xfrm>
            <a:off x="545254" y="3258886"/>
            <a:ext cx="5997786" cy="5477214"/>
          </a:xfrm>
          <a:noFill/>
          <a:ln/>
        </p:spPr>
        <p:txBody>
          <a:bodyPr lIns="92765" tIns="46382" rIns="92765" bIns="46382"/>
          <a:lstStyle/>
          <a:p>
            <a:pPr eaLnBrk="1" hangingPunct="1">
              <a:spcBef>
                <a:spcPct val="55000"/>
              </a:spcBef>
            </a:pPr>
            <a:endParaRPr lang="en-US" b="1" dirty="0"/>
          </a:p>
        </p:txBody>
      </p:sp>
      <p:sp>
        <p:nvSpPr>
          <p:cNvPr id="111622" name="Header Placeholder 5"/>
          <p:cNvSpPr>
            <a:spLocks noGrp="1"/>
          </p:cNvSpPr>
          <p:nvPr>
            <p:ph type="hdr" sz="quarter"/>
          </p:nvPr>
        </p:nvSpPr>
        <p:spPr>
          <a:noFill/>
        </p:spPr>
        <p:txBody>
          <a:bodyPr/>
          <a:lstStyle/>
          <a:p>
            <a:pPr defTabSz="931595"/>
            <a:r>
              <a:rPr lang="en-US" dirty="0"/>
              <a:t>HACC's Financial Aid Night           Lebanon Campus</a:t>
            </a:r>
          </a:p>
        </p:txBody>
      </p:sp>
      <p:sp>
        <p:nvSpPr>
          <p:cNvPr id="111623" name="Date Placeholder 6"/>
          <p:cNvSpPr>
            <a:spLocks noGrp="1"/>
          </p:cNvSpPr>
          <p:nvPr>
            <p:ph type="dt" sz="quarter" idx="1"/>
          </p:nvPr>
        </p:nvSpPr>
        <p:spPr>
          <a:noFill/>
        </p:spPr>
        <p:txBody>
          <a:bodyPr/>
          <a:lstStyle/>
          <a:p>
            <a:pPr defTabSz="931595"/>
            <a:r>
              <a:rPr lang="en-US" dirty="0"/>
              <a:t>02/09/2010</a:t>
            </a:r>
          </a:p>
        </p:txBody>
      </p:sp>
    </p:spTree>
    <p:extLst>
      <p:ext uri="{BB962C8B-B14F-4D97-AF65-F5344CB8AC3E}">
        <p14:creationId xmlns:p14="http://schemas.microsoft.com/office/powerpoint/2010/main" val="533491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defTabSz="931595"/>
            <a:fld id="{F06F923A-267F-424D-BD8D-3520B4C713C9}" type="slidenum">
              <a:rPr lang="en-US" smtClean="0"/>
              <a:pPr defTabSz="931595"/>
              <a:t>17</a:t>
            </a:fld>
            <a:endParaRPr lang="en-US" dirty="0"/>
          </a:p>
        </p:txBody>
      </p:sp>
      <p:sp>
        <p:nvSpPr>
          <p:cNvPr id="112643" name="Rectangle 7"/>
          <p:cNvSpPr txBox="1">
            <a:spLocks noGrp="1" noChangeArrowheads="1"/>
          </p:cNvSpPr>
          <p:nvPr/>
        </p:nvSpPr>
        <p:spPr bwMode="auto">
          <a:xfrm>
            <a:off x="3974184" y="8829212"/>
            <a:ext cx="3036217" cy="467188"/>
          </a:xfrm>
          <a:prstGeom prst="rect">
            <a:avLst/>
          </a:prstGeom>
          <a:noFill/>
          <a:ln w="9525">
            <a:noFill/>
            <a:miter lim="800000"/>
            <a:headEnd/>
            <a:tailEnd/>
          </a:ln>
        </p:spPr>
        <p:txBody>
          <a:bodyPr lIns="19194" tIns="0" rIns="19194" bIns="0" anchor="b"/>
          <a:lstStyle/>
          <a:p>
            <a:pPr algn="r" eaLnBrk="0" hangingPunct="0"/>
            <a:fld id="{C038E6AB-74B0-4003-9C6E-47A508C83780}" type="slidenum">
              <a:rPr lang="en-US">
                <a:latin typeface="Times New Roman" pitchFamily="18" charset="0"/>
              </a:rPr>
              <a:pPr algn="r" eaLnBrk="0" hangingPunct="0"/>
              <a:t>17</a:t>
            </a:fld>
            <a:endParaRPr lang="en-US" dirty="0">
              <a:latin typeface="Times New Roman" pitchFamily="18" charset="0"/>
            </a:endParaRPr>
          </a:p>
        </p:txBody>
      </p:sp>
      <p:sp>
        <p:nvSpPr>
          <p:cNvPr id="112644" name="Rectangle 2"/>
          <p:cNvSpPr>
            <a:spLocks noGrp="1" noRot="1" noChangeAspect="1" noChangeArrowheads="1" noTextEdit="1"/>
          </p:cNvSpPr>
          <p:nvPr>
            <p:ph type="sldImg"/>
          </p:nvPr>
        </p:nvSpPr>
        <p:spPr>
          <a:xfrm>
            <a:off x="1854200" y="500063"/>
            <a:ext cx="3538538" cy="2652712"/>
          </a:xfrm>
          <a:ln cap="flat"/>
        </p:spPr>
      </p:sp>
      <p:sp>
        <p:nvSpPr>
          <p:cNvPr id="112645" name="Rectangle 3"/>
          <p:cNvSpPr>
            <a:spLocks noGrp="1" noChangeArrowheads="1"/>
          </p:cNvSpPr>
          <p:nvPr>
            <p:ph type="body" idx="1"/>
          </p:nvPr>
        </p:nvSpPr>
        <p:spPr>
          <a:xfrm>
            <a:off x="545254" y="3258886"/>
            <a:ext cx="5997786" cy="5477214"/>
          </a:xfrm>
          <a:noFill/>
          <a:ln/>
        </p:spPr>
        <p:txBody>
          <a:bodyPr lIns="92765" tIns="46382" rIns="92765" bIns="46382"/>
          <a:lstStyle/>
          <a:p>
            <a:pPr eaLnBrk="1" hangingPunct="1">
              <a:spcBef>
                <a:spcPct val="55000"/>
              </a:spcBef>
            </a:pPr>
            <a:endParaRPr lang="en-US" b="1" dirty="0"/>
          </a:p>
        </p:txBody>
      </p:sp>
      <p:sp>
        <p:nvSpPr>
          <p:cNvPr id="112646" name="Header Placeholder 5"/>
          <p:cNvSpPr>
            <a:spLocks noGrp="1"/>
          </p:cNvSpPr>
          <p:nvPr>
            <p:ph type="hdr" sz="quarter"/>
          </p:nvPr>
        </p:nvSpPr>
        <p:spPr>
          <a:noFill/>
        </p:spPr>
        <p:txBody>
          <a:bodyPr/>
          <a:lstStyle/>
          <a:p>
            <a:pPr defTabSz="931595"/>
            <a:r>
              <a:rPr lang="en-US" dirty="0"/>
              <a:t>HACC's Financial Aid Night           Lebanon Campus</a:t>
            </a:r>
          </a:p>
        </p:txBody>
      </p:sp>
      <p:sp>
        <p:nvSpPr>
          <p:cNvPr id="112647" name="Date Placeholder 6"/>
          <p:cNvSpPr>
            <a:spLocks noGrp="1"/>
          </p:cNvSpPr>
          <p:nvPr>
            <p:ph type="dt" sz="quarter" idx="1"/>
          </p:nvPr>
        </p:nvSpPr>
        <p:spPr>
          <a:noFill/>
        </p:spPr>
        <p:txBody>
          <a:bodyPr/>
          <a:lstStyle/>
          <a:p>
            <a:pPr defTabSz="931595"/>
            <a:r>
              <a:rPr lang="en-US" dirty="0"/>
              <a:t>02/09/2010</a:t>
            </a:r>
          </a:p>
        </p:txBody>
      </p:sp>
    </p:spTree>
    <p:extLst>
      <p:ext uri="{BB962C8B-B14F-4D97-AF65-F5344CB8AC3E}">
        <p14:creationId xmlns:p14="http://schemas.microsoft.com/office/powerpoint/2010/main" val="2147806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pPr defTabSz="931595"/>
            <a:fld id="{0E430393-26D0-48F3-8F21-8A1FB6640A36}" type="slidenum">
              <a:rPr lang="en-US" smtClean="0"/>
              <a:pPr defTabSz="931595"/>
              <a:t>18</a:t>
            </a:fld>
            <a:endParaRPr lang="en-US" dirty="0"/>
          </a:p>
        </p:txBody>
      </p:sp>
      <p:sp>
        <p:nvSpPr>
          <p:cNvPr id="113667" name="Rectangle 7"/>
          <p:cNvSpPr txBox="1">
            <a:spLocks noGrp="1" noChangeArrowheads="1"/>
          </p:cNvSpPr>
          <p:nvPr/>
        </p:nvSpPr>
        <p:spPr bwMode="auto">
          <a:xfrm>
            <a:off x="3974184" y="8829212"/>
            <a:ext cx="3036217" cy="467188"/>
          </a:xfrm>
          <a:prstGeom prst="rect">
            <a:avLst/>
          </a:prstGeom>
          <a:noFill/>
          <a:ln w="9525">
            <a:noFill/>
            <a:miter lim="800000"/>
            <a:headEnd/>
            <a:tailEnd/>
          </a:ln>
        </p:spPr>
        <p:txBody>
          <a:bodyPr lIns="19194" tIns="0" rIns="19194" bIns="0" anchor="b"/>
          <a:lstStyle/>
          <a:p>
            <a:pPr algn="r" eaLnBrk="0" hangingPunct="0"/>
            <a:fld id="{11EBEF5B-A6A1-45F8-8B43-77E514B66593}" type="slidenum">
              <a:rPr lang="en-US">
                <a:latin typeface="Times New Roman" pitchFamily="18" charset="0"/>
              </a:rPr>
              <a:pPr algn="r" eaLnBrk="0" hangingPunct="0"/>
              <a:t>18</a:t>
            </a:fld>
            <a:endParaRPr lang="en-US" dirty="0">
              <a:latin typeface="Times New Roman" pitchFamily="18" charset="0"/>
            </a:endParaRPr>
          </a:p>
        </p:txBody>
      </p:sp>
      <p:sp>
        <p:nvSpPr>
          <p:cNvPr id="113668" name="Rectangle 2"/>
          <p:cNvSpPr>
            <a:spLocks noGrp="1" noRot="1" noChangeAspect="1" noChangeArrowheads="1" noTextEdit="1"/>
          </p:cNvSpPr>
          <p:nvPr>
            <p:ph type="sldImg"/>
          </p:nvPr>
        </p:nvSpPr>
        <p:spPr>
          <a:xfrm>
            <a:off x="1854200" y="500063"/>
            <a:ext cx="3538538" cy="2652712"/>
          </a:xfrm>
          <a:ln cap="flat"/>
        </p:spPr>
      </p:sp>
      <p:sp>
        <p:nvSpPr>
          <p:cNvPr id="113669" name="Rectangle 3"/>
          <p:cNvSpPr>
            <a:spLocks noGrp="1" noChangeArrowheads="1"/>
          </p:cNvSpPr>
          <p:nvPr>
            <p:ph type="body" idx="1"/>
          </p:nvPr>
        </p:nvSpPr>
        <p:spPr>
          <a:xfrm>
            <a:off x="545254" y="3258886"/>
            <a:ext cx="5997786" cy="5477214"/>
          </a:xfrm>
          <a:noFill/>
          <a:ln/>
        </p:spPr>
        <p:txBody>
          <a:bodyPr lIns="92765" tIns="46382" rIns="92765" bIns="46382"/>
          <a:lstStyle/>
          <a:p>
            <a:pPr eaLnBrk="1" hangingPunct="1">
              <a:spcBef>
                <a:spcPct val="55000"/>
              </a:spcBef>
            </a:pPr>
            <a:endParaRPr lang="en-US" b="1" dirty="0"/>
          </a:p>
        </p:txBody>
      </p:sp>
      <p:sp>
        <p:nvSpPr>
          <p:cNvPr id="113670" name="Header Placeholder 5"/>
          <p:cNvSpPr>
            <a:spLocks noGrp="1"/>
          </p:cNvSpPr>
          <p:nvPr>
            <p:ph type="hdr" sz="quarter"/>
          </p:nvPr>
        </p:nvSpPr>
        <p:spPr>
          <a:noFill/>
        </p:spPr>
        <p:txBody>
          <a:bodyPr/>
          <a:lstStyle/>
          <a:p>
            <a:pPr defTabSz="931595"/>
            <a:r>
              <a:rPr lang="en-US" dirty="0"/>
              <a:t>HACC's Financial Aid Night           Lebanon Campus</a:t>
            </a:r>
          </a:p>
        </p:txBody>
      </p:sp>
      <p:sp>
        <p:nvSpPr>
          <p:cNvPr id="113671" name="Date Placeholder 6"/>
          <p:cNvSpPr>
            <a:spLocks noGrp="1"/>
          </p:cNvSpPr>
          <p:nvPr>
            <p:ph type="dt" sz="quarter" idx="1"/>
          </p:nvPr>
        </p:nvSpPr>
        <p:spPr>
          <a:noFill/>
        </p:spPr>
        <p:txBody>
          <a:bodyPr/>
          <a:lstStyle/>
          <a:p>
            <a:pPr defTabSz="931595"/>
            <a:r>
              <a:rPr lang="en-US" dirty="0"/>
              <a:t>02/09/2010</a:t>
            </a:r>
          </a:p>
        </p:txBody>
      </p:sp>
    </p:spTree>
    <p:extLst>
      <p:ext uri="{BB962C8B-B14F-4D97-AF65-F5344CB8AC3E}">
        <p14:creationId xmlns:p14="http://schemas.microsoft.com/office/powerpoint/2010/main" val="2993267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sp>
          <p:nvSpPr>
            <p:cNvPr id="5" name="Freeform 3"/>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latin typeface="Times" pitchFamily="18" charset="0"/>
              </a:endParaRPr>
            </a:p>
          </p:txBody>
        </p:sp>
        <p:grpSp>
          <p:nvGrpSpPr>
            <p:cNvPr id="6" name="Group 4"/>
            <p:cNvGrpSpPr>
              <a:grpSpLocks/>
            </p:cNvGrpSpPr>
            <p:nvPr userDrawn="1"/>
          </p:nvGrpSpPr>
          <p:grpSpPr bwMode="auto">
            <a:xfrm>
              <a:off x="1728" y="1409"/>
              <a:ext cx="4027" cy="2906"/>
              <a:chOff x="1728" y="1409"/>
              <a:chExt cx="4027" cy="2906"/>
            </a:xfrm>
          </p:grpSpPr>
          <p:sp>
            <p:nvSpPr>
              <p:cNvPr id="7"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latin typeface="Times" pitchFamily="18" charset="0"/>
                </a:endParaRPr>
              </a:p>
            </p:txBody>
          </p:sp>
          <p:sp>
            <p:nvSpPr>
              <p:cNvPr id="8"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latin typeface="Times" pitchFamily="18" charset="0"/>
                </a:endParaRPr>
              </a:p>
            </p:txBody>
          </p:sp>
          <p:sp>
            <p:nvSpPr>
              <p:cNvPr id="9"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90980"/>
                      <a:invGamma/>
                    </a:schemeClr>
                  </a:gs>
                  <a:gs pos="100000">
                    <a:schemeClr val="bg1"/>
                  </a:gs>
                </a:gsLst>
                <a:lin ang="5400000" scaled="1"/>
              </a:gradFill>
              <a:ln w="9525">
                <a:noFill/>
                <a:round/>
                <a:headEnd/>
                <a:tailEnd/>
              </a:ln>
            </p:spPr>
            <p:txBody>
              <a:bodyPr/>
              <a:lstStyle/>
              <a:p>
                <a:pPr eaLnBrk="0" hangingPunct="0">
                  <a:defRPr/>
                </a:pPr>
                <a:endParaRPr lang="en-US" dirty="0">
                  <a:latin typeface="Times" pitchFamily="18" charset="0"/>
                </a:endParaRPr>
              </a:p>
            </p:txBody>
          </p:sp>
          <p:sp>
            <p:nvSpPr>
              <p:cNvPr id="10"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latin typeface="Times" pitchFamily="18" charset="0"/>
                </a:endParaRPr>
              </a:p>
            </p:txBody>
          </p:sp>
          <p:sp>
            <p:nvSpPr>
              <p:cNvPr id="11"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90980"/>
                      <a:invGamma/>
                    </a:schemeClr>
                  </a:gs>
                  <a:gs pos="100000">
                    <a:schemeClr val="bg1"/>
                  </a:gs>
                </a:gsLst>
                <a:lin ang="2700000" scaled="1"/>
              </a:gradFill>
              <a:ln w="9525">
                <a:noFill/>
                <a:round/>
                <a:headEnd/>
                <a:tailEnd/>
              </a:ln>
            </p:spPr>
            <p:txBody>
              <a:bodyPr/>
              <a:lstStyle/>
              <a:p>
                <a:pPr eaLnBrk="0" hangingPunct="0">
                  <a:defRPr/>
                </a:pPr>
                <a:endParaRPr lang="en-US" dirty="0">
                  <a:latin typeface="Times" pitchFamily="18" charset="0"/>
                </a:endParaRPr>
              </a:p>
            </p:txBody>
          </p:sp>
          <p:sp>
            <p:nvSpPr>
              <p:cNvPr id="12" name="Freeform 10"/>
              <p:cNvSpPr>
                <a:spLocks/>
              </p:cNvSpPr>
              <p:nvPr/>
            </p:nvSpPr>
            <p:spPr bwMode="hidden">
              <a:xfrm>
                <a:off x="3231" y="1409"/>
                <a:ext cx="2296" cy="1469"/>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90980"/>
                      <a:invGamma/>
                    </a:schemeClr>
                  </a:gs>
                  <a:gs pos="100000">
                    <a:schemeClr val="bg1"/>
                  </a:gs>
                </a:gsLst>
                <a:lin ang="2700000" scaled="1"/>
              </a:gradFill>
              <a:ln w="9525">
                <a:noFill/>
                <a:round/>
                <a:headEnd/>
                <a:tailEnd/>
              </a:ln>
            </p:spPr>
            <p:txBody>
              <a:bodyPr/>
              <a:lstStyle/>
              <a:p>
                <a:pPr eaLnBrk="0" hangingPunct="0">
                  <a:defRPr/>
                </a:pPr>
                <a:endParaRPr lang="en-US" dirty="0">
                  <a:latin typeface="Times" pitchFamily="18" charset="0"/>
                </a:endParaRPr>
              </a:p>
            </p:txBody>
          </p:sp>
        </p:grpSp>
      </p:grpSp>
      <p:pic>
        <p:nvPicPr>
          <p:cNvPr id="13" name="Picture 16"/>
          <p:cNvPicPr>
            <a:picLocks noChangeAspect="1" noChangeArrowheads="1"/>
          </p:cNvPicPr>
          <p:nvPr/>
        </p:nvPicPr>
        <p:blipFill>
          <a:blip r:embed="rId2" cstate="print"/>
          <a:srcRect/>
          <a:stretch>
            <a:fillRect/>
          </a:stretch>
        </p:blipFill>
        <p:spPr bwMode="auto">
          <a:xfrm>
            <a:off x="7315200" y="6208713"/>
            <a:ext cx="1828800" cy="649287"/>
          </a:xfrm>
          <a:prstGeom prst="rect">
            <a:avLst/>
          </a:prstGeom>
          <a:noFill/>
          <a:ln w="9525">
            <a:noFill/>
            <a:miter lim="800000"/>
            <a:headEnd/>
            <a:tailEnd/>
          </a:ln>
        </p:spPr>
      </p:pic>
      <p:sp>
        <p:nvSpPr>
          <p:cNvPr id="12493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2494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3"/>
          <p:cNvSpPr>
            <a:spLocks noGrp="1" noChangeArrowheads="1"/>
          </p:cNvSpPr>
          <p:nvPr>
            <p:ph type="dt" sz="quarter" idx="10"/>
          </p:nvPr>
        </p:nvSpPr>
        <p:spPr>
          <a:xfrm>
            <a:off x="457200" y="6248400"/>
            <a:ext cx="2133600" cy="476250"/>
          </a:xfrm>
        </p:spPr>
        <p:txBody>
          <a:bodyPr/>
          <a:lstStyle>
            <a:lvl1pPr>
              <a:defRPr/>
            </a:lvl1pPr>
          </a:lstStyle>
          <a:p>
            <a:fld id="{BEC445D1-BA53-4C18-B4DD-E2FB0822A593}" type="datetimeFigureOut">
              <a:rPr lang="en-US" smtClean="0"/>
              <a:t>9/18/20</a:t>
            </a:fld>
            <a:endParaRPr lang="en-US" dirty="0"/>
          </a:p>
        </p:txBody>
      </p:sp>
      <p:sp>
        <p:nvSpPr>
          <p:cNvPr id="15" name="Rectangle 14"/>
          <p:cNvSpPr>
            <a:spLocks noGrp="1" noChangeArrowheads="1"/>
          </p:cNvSpPr>
          <p:nvPr>
            <p:ph type="ftr" sz="quarter" idx="11"/>
          </p:nvPr>
        </p:nvSpPr>
        <p:spPr>
          <a:xfrm>
            <a:off x="3124200" y="6251575"/>
            <a:ext cx="2895600" cy="476250"/>
          </a:xfrm>
        </p:spPr>
        <p:txBody>
          <a:bodyPr/>
          <a:lstStyle>
            <a:lvl1pPr>
              <a:defRPr/>
            </a:lvl1pPr>
          </a:lstStyle>
          <a:p>
            <a:endParaRPr lang="en-US" dirty="0"/>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fld id="{FD03F572-C93C-4504-9B05-5B571169D6F2}" type="slidenum">
              <a:rPr lang="en-US" smtClean="0"/>
              <a:t>‹#›</a:t>
            </a:fld>
            <a:endParaRPr lang="en-US" dirty="0"/>
          </a:p>
        </p:txBody>
      </p:sp>
    </p:spTree>
    <p:extLst>
      <p:ext uri="{BB962C8B-B14F-4D97-AF65-F5344CB8AC3E}">
        <p14:creationId xmlns:p14="http://schemas.microsoft.com/office/powerpoint/2010/main" val="23358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fld id="{BEC445D1-BA53-4C18-B4DD-E2FB0822A593}" type="datetimeFigureOut">
              <a:rPr lang="en-US" smtClean="0"/>
              <a:t>9/18/20</a:t>
            </a:fld>
            <a:endParaRPr lang="en-US" dirty="0"/>
          </a:p>
        </p:txBody>
      </p:sp>
      <p:sp>
        <p:nvSpPr>
          <p:cNvPr id="5" name="Rectangle 14"/>
          <p:cNvSpPr>
            <a:spLocks noGrp="1" noChangeArrowheads="1"/>
          </p:cNvSpPr>
          <p:nvPr>
            <p:ph type="ftr" sz="quarter" idx="11"/>
          </p:nvPr>
        </p:nvSpPr>
        <p:spPr>
          <a:ln/>
        </p:spPr>
        <p:txBody>
          <a:bodyPr/>
          <a:lstStyle>
            <a:lvl1pPr>
              <a:defRPr/>
            </a:lvl1pPr>
          </a:lstStyle>
          <a:p>
            <a:endParaRPr lang="en-US" dirty="0"/>
          </a:p>
        </p:txBody>
      </p:sp>
      <p:sp>
        <p:nvSpPr>
          <p:cNvPr id="6" name="Rectangle 15"/>
          <p:cNvSpPr>
            <a:spLocks noGrp="1" noChangeArrowheads="1"/>
          </p:cNvSpPr>
          <p:nvPr>
            <p:ph type="sldNum" sz="quarter" idx="12"/>
          </p:nvPr>
        </p:nvSpPr>
        <p:spPr>
          <a:ln/>
        </p:spPr>
        <p:txBody>
          <a:bodyPr/>
          <a:lstStyle>
            <a:lvl1pPr>
              <a:defRPr/>
            </a:lvl1pPr>
          </a:lstStyle>
          <a:p>
            <a:fld id="{FD03F572-C93C-4504-9B05-5B571169D6F2}" type="slidenum">
              <a:rPr lang="en-US" smtClean="0"/>
              <a:t>‹#›</a:t>
            </a:fld>
            <a:endParaRPr lang="en-US" dirty="0"/>
          </a:p>
        </p:txBody>
      </p:sp>
    </p:spTree>
    <p:extLst>
      <p:ext uri="{BB962C8B-B14F-4D97-AF65-F5344CB8AC3E}">
        <p14:creationId xmlns:p14="http://schemas.microsoft.com/office/powerpoint/2010/main" val="249598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45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45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fld id="{BEC445D1-BA53-4C18-B4DD-E2FB0822A593}" type="datetimeFigureOut">
              <a:rPr lang="en-US" smtClean="0"/>
              <a:t>9/18/20</a:t>
            </a:fld>
            <a:endParaRPr lang="en-US" dirty="0"/>
          </a:p>
        </p:txBody>
      </p:sp>
      <p:sp>
        <p:nvSpPr>
          <p:cNvPr id="5" name="Rectangle 14"/>
          <p:cNvSpPr>
            <a:spLocks noGrp="1" noChangeArrowheads="1"/>
          </p:cNvSpPr>
          <p:nvPr>
            <p:ph type="ftr" sz="quarter" idx="11"/>
          </p:nvPr>
        </p:nvSpPr>
        <p:spPr>
          <a:ln/>
        </p:spPr>
        <p:txBody>
          <a:bodyPr/>
          <a:lstStyle>
            <a:lvl1pPr>
              <a:defRPr/>
            </a:lvl1pPr>
          </a:lstStyle>
          <a:p>
            <a:endParaRPr lang="en-US" dirty="0"/>
          </a:p>
        </p:txBody>
      </p:sp>
      <p:sp>
        <p:nvSpPr>
          <p:cNvPr id="6" name="Rectangle 15"/>
          <p:cNvSpPr>
            <a:spLocks noGrp="1" noChangeArrowheads="1"/>
          </p:cNvSpPr>
          <p:nvPr>
            <p:ph type="sldNum" sz="quarter" idx="12"/>
          </p:nvPr>
        </p:nvSpPr>
        <p:spPr>
          <a:ln/>
        </p:spPr>
        <p:txBody>
          <a:bodyPr/>
          <a:lstStyle>
            <a:lvl1pPr>
              <a:defRPr/>
            </a:lvl1pPr>
          </a:lstStyle>
          <a:p>
            <a:fld id="{FD03F572-C93C-4504-9B05-5B571169D6F2}" type="slidenum">
              <a:rPr lang="en-US" smtClean="0"/>
              <a:t>‹#›</a:t>
            </a:fld>
            <a:endParaRPr lang="en-US" dirty="0"/>
          </a:p>
        </p:txBody>
      </p:sp>
    </p:spTree>
    <p:extLst>
      <p:ext uri="{BB962C8B-B14F-4D97-AF65-F5344CB8AC3E}">
        <p14:creationId xmlns:p14="http://schemas.microsoft.com/office/powerpoint/2010/main" val="274685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8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8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2DB77F4D-665D-436D-B184-C6B6E210AFE2}" type="slidenum">
              <a:rPr lang="en-US" smtClean="0"/>
              <a:pPr>
                <a:defRPr/>
              </a:pPr>
              <a:t>‹#›</a:t>
            </a:fld>
            <a:endParaRPr lang="en-US" dirty="0"/>
          </a:p>
        </p:txBody>
      </p:sp>
    </p:spTree>
    <p:extLst>
      <p:ext uri="{BB962C8B-B14F-4D97-AF65-F5344CB8AC3E}">
        <p14:creationId xmlns:p14="http://schemas.microsoft.com/office/powerpoint/2010/main" val="201249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8975"/>
          </a:xfrm>
        </p:spPr>
        <p:txBody>
          <a:bodyPr/>
          <a:lstStyle/>
          <a:p>
            <a:pPr lvl="0"/>
            <a:r>
              <a:rPr lang="en-US" noProof="0" dirty="0"/>
              <a:t>Click icon to add table</a:t>
            </a:r>
          </a:p>
        </p:txBody>
      </p:sp>
      <p:sp>
        <p:nvSpPr>
          <p:cNvPr id="4" name="Rectangle 13"/>
          <p:cNvSpPr>
            <a:spLocks noGrp="1" noChangeArrowheads="1"/>
          </p:cNvSpPr>
          <p:nvPr>
            <p:ph type="dt" sz="half" idx="10"/>
          </p:nvPr>
        </p:nvSpPr>
        <p:spPr>
          <a:ln/>
        </p:spPr>
        <p:txBody>
          <a:bodyPr/>
          <a:lstStyle>
            <a:lvl1pPr>
              <a:defRPr/>
            </a:lvl1pPr>
          </a:lstStyle>
          <a:p>
            <a:fld id="{BEC445D1-BA53-4C18-B4DD-E2FB0822A593}" type="datetimeFigureOut">
              <a:rPr lang="en-US" smtClean="0"/>
              <a:t>9/18/20</a:t>
            </a:fld>
            <a:endParaRPr lang="en-US" dirty="0"/>
          </a:p>
        </p:txBody>
      </p:sp>
      <p:sp>
        <p:nvSpPr>
          <p:cNvPr id="5" name="Rectangle 14"/>
          <p:cNvSpPr>
            <a:spLocks noGrp="1" noChangeArrowheads="1"/>
          </p:cNvSpPr>
          <p:nvPr>
            <p:ph type="ftr" sz="quarter" idx="11"/>
          </p:nvPr>
        </p:nvSpPr>
        <p:spPr>
          <a:ln/>
        </p:spPr>
        <p:txBody>
          <a:bodyPr/>
          <a:lstStyle>
            <a:lvl1pPr>
              <a:defRPr/>
            </a:lvl1pPr>
          </a:lstStyle>
          <a:p>
            <a:endParaRPr lang="en-US" dirty="0"/>
          </a:p>
        </p:txBody>
      </p:sp>
      <p:sp>
        <p:nvSpPr>
          <p:cNvPr id="6" name="Rectangle 15"/>
          <p:cNvSpPr>
            <a:spLocks noGrp="1" noChangeArrowheads="1"/>
          </p:cNvSpPr>
          <p:nvPr>
            <p:ph type="sldNum" sz="quarter" idx="12"/>
          </p:nvPr>
        </p:nvSpPr>
        <p:spPr>
          <a:ln/>
        </p:spPr>
        <p:txBody>
          <a:bodyPr/>
          <a:lstStyle>
            <a:lvl1pPr>
              <a:defRPr/>
            </a:lvl1pPr>
          </a:lstStyle>
          <a:p>
            <a:fld id="{FD03F572-C93C-4504-9B05-5B571169D6F2}" type="slidenum">
              <a:rPr lang="en-US" smtClean="0"/>
              <a:t>‹#›</a:t>
            </a:fld>
            <a:endParaRPr lang="en-US" dirty="0"/>
          </a:p>
        </p:txBody>
      </p:sp>
    </p:spTree>
    <p:extLst>
      <p:ext uri="{BB962C8B-B14F-4D97-AF65-F5344CB8AC3E}">
        <p14:creationId xmlns:p14="http://schemas.microsoft.com/office/powerpoint/2010/main" val="801815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r>
              <a:rPr lang="en-US" noProof="0" dirty="0"/>
              <a:t>Click icon to add online image</a:t>
            </a:r>
          </a:p>
        </p:txBody>
      </p:sp>
      <p:sp>
        <p:nvSpPr>
          <p:cNvPr id="5" name="Rectangle 2054"/>
          <p:cNvSpPr>
            <a:spLocks noGrp="1" noChangeArrowheads="1"/>
          </p:cNvSpPr>
          <p:nvPr>
            <p:ph type="dt" sz="half" idx="10"/>
          </p:nvPr>
        </p:nvSpPr>
        <p:spPr>
          <a:ln/>
        </p:spPr>
        <p:txBody>
          <a:bodyPr/>
          <a:lstStyle>
            <a:lvl1pPr>
              <a:defRPr/>
            </a:lvl1pPr>
          </a:lstStyle>
          <a:p>
            <a:fld id="{BEC445D1-BA53-4C18-B4DD-E2FB0822A593}" type="datetimeFigureOut">
              <a:rPr lang="en-US" smtClean="0"/>
              <a:t>9/18/20</a:t>
            </a:fld>
            <a:endParaRPr lang="en-US" dirty="0"/>
          </a:p>
        </p:txBody>
      </p:sp>
      <p:sp>
        <p:nvSpPr>
          <p:cNvPr id="6" name="Rectangle 2055"/>
          <p:cNvSpPr>
            <a:spLocks noGrp="1" noChangeArrowheads="1"/>
          </p:cNvSpPr>
          <p:nvPr>
            <p:ph type="ftr" sz="quarter" idx="11"/>
          </p:nvPr>
        </p:nvSpPr>
        <p:spPr>
          <a:ln/>
        </p:spPr>
        <p:txBody>
          <a:bodyPr/>
          <a:lstStyle>
            <a:lvl1pPr>
              <a:defRPr/>
            </a:lvl1pPr>
          </a:lstStyle>
          <a:p>
            <a:endParaRPr lang="en-US" dirty="0"/>
          </a:p>
        </p:txBody>
      </p:sp>
      <p:sp>
        <p:nvSpPr>
          <p:cNvPr id="7" name="Rectangle 2056"/>
          <p:cNvSpPr>
            <a:spLocks noGrp="1" noChangeArrowheads="1"/>
          </p:cNvSpPr>
          <p:nvPr>
            <p:ph type="sldNum" sz="quarter" idx="12"/>
          </p:nvPr>
        </p:nvSpPr>
        <p:spPr>
          <a:ln/>
        </p:spPr>
        <p:txBody>
          <a:bodyPr/>
          <a:lstStyle>
            <a:lvl1pPr>
              <a:defRPr/>
            </a:lvl1pPr>
          </a:lstStyle>
          <a:p>
            <a:fld id="{FD03F572-C93C-4504-9B05-5B571169D6F2}" type="slidenum">
              <a:rPr lang="en-US" smtClean="0"/>
              <a:t>‹#›</a:t>
            </a:fld>
            <a:endParaRPr lang="en-US" dirty="0"/>
          </a:p>
        </p:txBody>
      </p:sp>
    </p:spTree>
    <p:extLst>
      <p:ext uri="{BB962C8B-B14F-4D97-AF65-F5344CB8AC3E}">
        <p14:creationId xmlns:p14="http://schemas.microsoft.com/office/powerpoint/2010/main" val="4028781402"/>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EdPays II - basic page">
    <p:spTree>
      <p:nvGrpSpPr>
        <p:cNvPr id="1" name=""/>
        <p:cNvGrpSpPr/>
        <p:nvPr/>
      </p:nvGrpSpPr>
      <p:grpSpPr>
        <a:xfrm>
          <a:off x="0" y="0"/>
          <a:ext cx="0" cy="0"/>
          <a:chOff x="0" y="0"/>
          <a:chExt cx="0" cy="0"/>
        </a:xfrm>
      </p:grpSpPr>
      <p:pic>
        <p:nvPicPr>
          <p:cNvPr id="4" name="Picture 3" descr="CB-Logo-20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8463" y="6624638"/>
            <a:ext cx="81121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508750"/>
            <a:ext cx="9144000" cy="26988"/>
          </a:xfrm>
          <a:prstGeom prst="rect">
            <a:avLst/>
          </a:prstGeom>
          <a:solidFill>
            <a:srgbClr val="E375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TextBox 5"/>
          <p:cNvSpPr txBox="1">
            <a:spLocks noChangeArrowheads="1"/>
          </p:cNvSpPr>
          <p:nvPr/>
        </p:nvSpPr>
        <p:spPr bwMode="auto">
          <a:xfrm>
            <a:off x="3490913" y="6624638"/>
            <a:ext cx="2162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baseline="30000" dirty="0">
                <a:latin typeface="Arial"/>
                <a:cs typeface="Arial"/>
              </a:rPr>
              <a:t>Trends in Student Aid 2014</a:t>
            </a:r>
          </a:p>
        </p:txBody>
      </p:sp>
      <p:sp>
        <p:nvSpPr>
          <p:cNvPr id="7" name="TextBox 6"/>
          <p:cNvSpPr txBox="1">
            <a:spLocks noChangeArrowheads="1"/>
          </p:cNvSpPr>
          <p:nvPr/>
        </p:nvSpPr>
        <p:spPr bwMode="auto">
          <a:xfrm>
            <a:off x="128588" y="6624638"/>
            <a:ext cx="2555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200" baseline="30000" dirty="0">
                <a:latin typeface="Arial"/>
                <a:cs typeface="Arial"/>
              </a:rPr>
              <a:t>For detailed data, visit: </a:t>
            </a:r>
            <a:r>
              <a:rPr lang="en-US" sz="1200" b="1" baseline="30000" dirty="0">
                <a:latin typeface="Arial"/>
                <a:cs typeface="Arial"/>
              </a:rPr>
              <a:t>trends.collegeboard.org.</a:t>
            </a:r>
          </a:p>
        </p:txBody>
      </p:sp>
      <p:sp>
        <p:nvSpPr>
          <p:cNvPr id="2" name="Title 1"/>
          <p:cNvSpPr>
            <a:spLocks noGrp="1"/>
          </p:cNvSpPr>
          <p:nvPr>
            <p:ph type="title"/>
          </p:nvPr>
        </p:nvSpPr>
        <p:spPr>
          <a:xfrm>
            <a:off x="457200" y="265548"/>
            <a:ext cx="8229600" cy="833680"/>
          </a:xfrm>
        </p:spPr>
        <p:txBody>
          <a:bodyPr lIns="0" tIns="0" rIns="0" bIns="0">
            <a:noAutofit/>
          </a:bodyPr>
          <a:lstStyle>
            <a:lvl1pPr algn="ctr">
              <a:defRPr sz="2400" b="1" i="0" baseline="0">
                <a:solidFill>
                  <a:srgbClr val="E37532"/>
                </a:solidFill>
                <a:latin typeface="Arial"/>
                <a:cs typeface="Arial"/>
              </a:defRPr>
            </a:lvl1pPr>
          </a:lstStyle>
          <a:p>
            <a:r>
              <a:rPr lang="en-US"/>
              <a:t>Click to edit Master title style</a:t>
            </a:r>
            <a:endParaRPr lang="en-US" dirty="0"/>
          </a:p>
        </p:txBody>
      </p:sp>
      <p:sp>
        <p:nvSpPr>
          <p:cNvPr id="8" name="Text Placeholder 7"/>
          <p:cNvSpPr>
            <a:spLocks noGrp="1"/>
          </p:cNvSpPr>
          <p:nvPr>
            <p:ph type="body" sz="quarter" idx="10"/>
          </p:nvPr>
        </p:nvSpPr>
        <p:spPr>
          <a:xfrm>
            <a:off x="369641" y="6235642"/>
            <a:ext cx="7562850" cy="188264"/>
          </a:xfrm>
        </p:spPr>
        <p:txBody>
          <a:bodyPr lIns="0" tIns="0" rIns="0" bIns="0">
            <a:noAutofit/>
          </a:bodyPr>
          <a:lstStyle>
            <a:lvl1pPr marL="0" indent="0" algn="l">
              <a:buNone/>
              <a:defRPr sz="700">
                <a:latin typeface="Arial"/>
                <a:cs typeface="Arial"/>
              </a:defRPr>
            </a:lvl1pPr>
            <a:lvl2pPr algn="l">
              <a:buNone/>
              <a:defRPr sz="900"/>
            </a:lvl2pPr>
            <a:lvl3pPr algn="l">
              <a:buNone/>
              <a:defRPr sz="900"/>
            </a:lvl3pPr>
            <a:lvl4pPr algn="l">
              <a:buNone/>
              <a:defRPr sz="900"/>
            </a:lvl4pPr>
            <a:lvl5pPr algn="l">
              <a:buNone/>
              <a:defRPr sz="900"/>
            </a:lvl5pPr>
          </a:lstStyle>
          <a:p>
            <a:pPr lvl="0"/>
            <a:r>
              <a:rPr lang="en-US"/>
              <a:t>Edit Master text styles</a:t>
            </a:r>
          </a:p>
        </p:txBody>
      </p:sp>
    </p:spTree>
    <p:extLst>
      <p:ext uri="{BB962C8B-B14F-4D97-AF65-F5344CB8AC3E}">
        <p14:creationId xmlns:p14="http://schemas.microsoft.com/office/powerpoint/2010/main" val="2643895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fld id="{BEC445D1-BA53-4C18-B4DD-E2FB0822A593}" type="datetimeFigureOut">
              <a:rPr lang="en-US" smtClean="0"/>
              <a:t>9/18/20</a:t>
            </a:fld>
            <a:endParaRPr lang="en-US" dirty="0"/>
          </a:p>
        </p:txBody>
      </p:sp>
      <p:sp>
        <p:nvSpPr>
          <p:cNvPr id="5" name="Rectangle 14"/>
          <p:cNvSpPr>
            <a:spLocks noGrp="1" noChangeArrowheads="1"/>
          </p:cNvSpPr>
          <p:nvPr>
            <p:ph type="ftr" sz="quarter" idx="11"/>
          </p:nvPr>
        </p:nvSpPr>
        <p:spPr>
          <a:ln/>
        </p:spPr>
        <p:txBody>
          <a:bodyPr/>
          <a:lstStyle>
            <a:lvl1pPr>
              <a:defRPr/>
            </a:lvl1pPr>
          </a:lstStyle>
          <a:p>
            <a:endParaRPr lang="en-US" dirty="0"/>
          </a:p>
        </p:txBody>
      </p:sp>
      <p:sp>
        <p:nvSpPr>
          <p:cNvPr id="6" name="Rectangle 15"/>
          <p:cNvSpPr>
            <a:spLocks noGrp="1" noChangeArrowheads="1"/>
          </p:cNvSpPr>
          <p:nvPr>
            <p:ph type="sldNum" sz="quarter" idx="12"/>
          </p:nvPr>
        </p:nvSpPr>
        <p:spPr>
          <a:ln/>
        </p:spPr>
        <p:txBody>
          <a:bodyPr/>
          <a:lstStyle>
            <a:lvl1pPr>
              <a:defRPr/>
            </a:lvl1pPr>
          </a:lstStyle>
          <a:p>
            <a:fld id="{FD03F572-C93C-4504-9B05-5B571169D6F2}" type="slidenum">
              <a:rPr lang="en-US" smtClean="0"/>
              <a:t>‹#›</a:t>
            </a:fld>
            <a:endParaRPr lang="en-US" dirty="0"/>
          </a:p>
        </p:txBody>
      </p:sp>
    </p:spTree>
    <p:extLst>
      <p:ext uri="{BB962C8B-B14F-4D97-AF65-F5344CB8AC3E}">
        <p14:creationId xmlns:p14="http://schemas.microsoft.com/office/powerpoint/2010/main" val="240568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3"/>
          <p:cNvSpPr>
            <a:spLocks noGrp="1" noChangeArrowheads="1"/>
          </p:cNvSpPr>
          <p:nvPr>
            <p:ph type="dt" sz="half" idx="10"/>
          </p:nvPr>
        </p:nvSpPr>
        <p:spPr>
          <a:ln/>
        </p:spPr>
        <p:txBody>
          <a:bodyPr/>
          <a:lstStyle>
            <a:lvl1pPr>
              <a:defRPr/>
            </a:lvl1pPr>
          </a:lstStyle>
          <a:p>
            <a:fld id="{BEC445D1-BA53-4C18-B4DD-E2FB0822A593}" type="datetimeFigureOut">
              <a:rPr lang="en-US" smtClean="0"/>
              <a:t>9/18/20</a:t>
            </a:fld>
            <a:endParaRPr lang="en-US" dirty="0"/>
          </a:p>
        </p:txBody>
      </p:sp>
      <p:sp>
        <p:nvSpPr>
          <p:cNvPr id="5" name="Rectangle 14"/>
          <p:cNvSpPr>
            <a:spLocks noGrp="1" noChangeArrowheads="1"/>
          </p:cNvSpPr>
          <p:nvPr>
            <p:ph type="ftr" sz="quarter" idx="11"/>
          </p:nvPr>
        </p:nvSpPr>
        <p:spPr>
          <a:ln/>
        </p:spPr>
        <p:txBody>
          <a:bodyPr/>
          <a:lstStyle>
            <a:lvl1pPr>
              <a:defRPr/>
            </a:lvl1pPr>
          </a:lstStyle>
          <a:p>
            <a:endParaRPr lang="en-US" dirty="0"/>
          </a:p>
        </p:txBody>
      </p:sp>
      <p:sp>
        <p:nvSpPr>
          <p:cNvPr id="6" name="Rectangle 15"/>
          <p:cNvSpPr>
            <a:spLocks noGrp="1" noChangeArrowheads="1"/>
          </p:cNvSpPr>
          <p:nvPr>
            <p:ph type="sldNum" sz="quarter" idx="12"/>
          </p:nvPr>
        </p:nvSpPr>
        <p:spPr>
          <a:ln/>
        </p:spPr>
        <p:txBody>
          <a:bodyPr/>
          <a:lstStyle>
            <a:lvl1pPr>
              <a:defRPr/>
            </a:lvl1pPr>
          </a:lstStyle>
          <a:p>
            <a:fld id="{FD03F572-C93C-4504-9B05-5B571169D6F2}" type="slidenum">
              <a:rPr lang="en-US" smtClean="0"/>
              <a:t>‹#›</a:t>
            </a:fld>
            <a:endParaRPr lang="en-US" dirty="0"/>
          </a:p>
        </p:txBody>
      </p:sp>
    </p:spTree>
    <p:extLst>
      <p:ext uri="{BB962C8B-B14F-4D97-AF65-F5344CB8AC3E}">
        <p14:creationId xmlns:p14="http://schemas.microsoft.com/office/powerpoint/2010/main" val="183922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fld id="{BEC445D1-BA53-4C18-B4DD-E2FB0822A593}" type="datetimeFigureOut">
              <a:rPr lang="en-US" smtClean="0"/>
              <a:t>9/18/20</a:t>
            </a:fld>
            <a:endParaRPr lang="en-US" dirty="0"/>
          </a:p>
        </p:txBody>
      </p:sp>
      <p:sp>
        <p:nvSpPr>
          <p:cNvPr id="6" name="Rectangle 14"/>
          <p:cNvSpPr>
            <a:spLocks noGrp="1" noChangeArrowheads="1"/>
          </p:cNvSpPr>
          <p:nvPr>
            <p:ph type="ftr" sz="quarter" idx="11"/>
          </p:nvPr>
        </p:nvSpPr>
        <p:spPr>
          <a:ln/>
        </p:spPr>
        <p:txBody>
          <a:bodyPr/>
          <a:lstStyle>
            <a:lvl1pPr>
              <a:defRPr/>
            </a:lvl1pPr>
          </a:lstStyle>
          <a:p>
            <a:endParaRPr lang="en-US" dirty="0"/>
          </a:p>
        </p:txBody>
      </p:sp>
      <p:sp>
        <p:nvSpPr>
          <p:cNvPr id="7" name="Rectangle 15"/>
          <p:cNvSpPr>
            <a:spLocks noGrp="1" noChangeArrowheads="1"/>
          </p:cNvSpPr>
          <p:nvPr>
            <p:ph type="sldNum" sz="quarter" idx="12"/>
          </p:nvPr>
        </p:nvSpPr>
        <p:spPr>
          <a:ln/>
        </p:spPr>
        <p:txBody>
          <a:bodyPr/>
          <a:lstStyle>
            <a:lvl1pPr>
              <a:defRPr/>
            </a:lvl1pPr>
          </a:lstStyle>
          <a:p>
            <a:fld id="{FD03F572-C93C-4504-9B05-5B571169D6F2}" type="slidenum">
              <a:rPr lang="en-US" smtClean="0"/>
              <a:t>‹#›</a:t>
            </a:fld>
            <a:endParaRPr lang="en-US" dirty="0"/>
          </a:p>
        </p:txBody>
      </p:sp>
    </p:spTree>
    <p:extLst>
      <p:ext uri="{BB962C8B-B14F-4D97-AF65-F5344CB8AC3E}">
        <p14:creationId xmlns:p14="http://schemas.microsoft.com/office/powerpoint/2010/main" val="256240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fld id="{BEC445D1-BA53-4C18-B4DD-E2FB0822A593}" type="datetimeFigureOut">
              <a:rPr lang="en-US" smtClean="0"/>
              <a:t>9/18/20</a:t>
            </a:fld>
            <a:endParaRPr lang="en-US" dirty="0"/>
          </a:p>
        </p:txBody>
      </p:sp>
      <p:sp>
        <p:nvSpPr>
          <p:cNvPr id="8" name="Rectangle 14"/>
          <p:cNvSpPr>
            <a:spLocks noGrp="1" noChangeArrowheads="1"/>
          </p:cNvSpPr>
          <p:nvPr>
            <p:ph type="ftr" sz="quarter" idx="11"/>
          </p:nvPr>
        </p:nvSpPr>
        <p:spPr>
          <a:ln/>
        </p:spPr>
        <p:txBody>
          <a:bodyPr/>
          <a:lstStyle>
            <a:lvl1pPr>
              <a:defRPr/>
            </a:lvl1pPr>
          </a:lstStyle>
          <a:p>
            <a:endParaRPr lang="en-US" dirty="0"/>
          </a:p>
        </p:txBody>
      </p:sp>
      <p:sp>
        <p:nvSpPr>
          <p:cNvPr id="9" name="Rectangle 15"/>
          <p:cNvSpPr>
            <a:spLocks noGrp="1" noChangeArrowheads="1"/>
          </p:cNvSpPr>
          <p:nvPr>
            <p:ph type="sldNum" sz="quarter" idx="12"/>
          </p:nvPr>
        </p:nvSpPr>
        <p:spPr>
          <a:ln/>
        </p:spPr>
        <p:txBody>
          <a:bodyPr/>
          <a:lstStyle>
            <a:lvl1pPr>
              <a:defRPr/>
            </a:lvl1pPr>
          </a:lstStyle>
          <a:p>
            <a:fld id="{FD03F572-C93C-4504-9B05-5B571169D6F2}" type="slidenum">
              <a:rPr lang="en-US" smtClean="0"/>
              <a:t>‹#›</a:t>
            </a:fld>
            <a:endParaRPr lang="en-US" dirty="0"/>
          </a:p>
        </p:txBody>
      </p:sp>
    </p:spTree>
    <p:extLst>
      <p:ext uri="{BB962C8B-B14F-4D97-AF65-F5344CB8AC3E}">
        <p14:creationId xmlns:p14="http://schemas.microsoft.com/office/powerpoint/2010/main" val="357406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fld id="{BEC445D1-BA53-4C18-B4DD-E2FB0822A593}" type="datetimeFigureOut">
              <a:rPr lang="en-US" smtClean="0"/>
              <a:t>9/18/20</a:t>
            </a:fld>
            <a:endParaRPr lang="en-US" dirty="0"/>
          </a:p>
        </p:txBody>
      </p:sp>
      <p:sp>
        <p:nvSpPr>
          <p:cNvPr id="4" name="Rectangle 14"/>
          <p:cNvSpPr>
            <a:spLocks noGrp="1" noChangeArrowheads="1"/>
          </p:cNvSpPr>
          <p:nvPr>
            <p:ph type="ftr" sz="quarter" idx="11"/>
          </p:nvPr>
        </p:nvSpPr>
        <p:spPr>
          <a:ln/>
        </p:spPr>
        <p:txBody>
          <a:bodyPr/>
          <a:lstStyle>
            <a:lvl1pPr>
              <a:defRPr/>
            </a:lvl1pPr>
          </a:lstStyle>
          <a:p>
            <a:endParaRPr lang="en-US" dirty="0"/>
          </a:p>
        </p:txBody>
      </p:sp>
      <p:sp>
        <p:nvSpPr>
          <p:cNvPr id="5" name="Rectangle 15"/>
          <p:cNvSpPr>
            <a:spLocks noGrp="1" noChangeArrowheads="1"/>
          </p:cNvSpPr>
          <p:nvPr>
            <p:ph type="sldNum" sz="quarter" idx="12"/>
          </p:nvPr>
        </p:nvSpPr>
        <p:spPr>
          <a:ln/>
        </p:spPr>
        <p:txBody>
          <a:bodyPr/>
          <a:lstStyle>
            <a:lvl1pPr>
              <a:defRPr/>
            </a:lvl1pPr>
          </a:lstStyle>
          <a:p>
            <a:fld id="{FD03F572-C93C-4504-9B05-5B571169D6F2}" type="slidenum">
              <a:rPr lang="en-US" smtClean="0"/>
              <a:t>‹#›</a:t>
            </a:fld>
            <a:endParaRPr lang="en-US" dirty="0"/>
          </a:p>
        </p:txBody>
      </p:sp>
    </p:spTree>
    <p:extLst>
      <p:ext uri="{BB962C8B-B14F-4D97-AF65-F5344CB8AC3E}">
        <p14:creationId xmlns:p14="http://schemas.microsoft.com/office/powerpoint/2010/main" val="301407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fld id="{BEC445D1-BA53-4C18-B4DD-E2FB0822A593}" type="datetimeFigureOut">
              <a:rPr lang="en-US" smtClean="0"/>
              <a:t>9/18/20</a:t>
            </a:fld>
            <a:endParaRPr lang="en-US" dirty="0"/>
          </a:p>
        </p:txBody>
      </p:sp>
      <p:sp>
        <p:nvSpPr>
          <p:cNvPr id="3" name="Rectangle 14"/>
          <p:cNvSpPr>
            <a:spLocks noGrp="1" noChangeArrowheads="1"/>
          </p:cNvSpPr>
          <p:nvPr>
            <p:ph type="ftr" sz="quarter" idx="11"/>
          </p:nvPr>
        </p:nvSpPr>
        <p:spPr>
          <a:ln/>
        </p:spPr>
        <p:txBody>
          <a:bodyPr/>
          <a:lstStyle>
            <a:lvl1pPr>
              <a:defRPr/>
            </a:lvl1pPr>
          </a:lstStyle>
          <a:p>
            <a:endParaRPr lang="en-US" dirty="0"/>
          </a:p>
        </p:txBody>
      </p:sp>
      <p:sp>
        <p:nvSpPr>
          <p:cNvPr id="4" name="Rectangle 15"/>
          <p:cNvSpPr>
            <a:spLocks noGrp="1" noChangeArrowheads="1"/>
          </p:cNvSpPr>
          <p:nvPr>
            <p:ph type="sldNum" sz="quarter" idx="12"/>
          </p:nvPr>
        </p:nvSpPr>
        <p:spPr>
          <a:ln/>
        </p:spPr>
        <p:txBody>
          <a:bodyPr/>
          <a:lstStyle>
            <a:lvl1pPr>
              <a:defRPr/>
            </a:lvl1pPr>
          </a:lstStyle>
          <a:p>
            <a:fld id="{FD03F572-C93C-4504-9B05-5B571169D6F2}" type="slidenum">
              <a:rPr lang="en-US" smtClean="0"/>
              <a:t>‹#›</a:t>
            </a:fld>
            <a:endParaRPr lang="en-US" dirty="0"/>
          </a:p>
        </p:txBody>
      </p:sp>
    </p:spTree>
    <p:extLst>
      <p:ext uri="{BB962C8B-B14F-4D97-AF65-F5344CB8AC3E}">
        <p14:creationId xmlns:p14="http://schemas.microsoft.com/office/powerpoint/2010/main" val="51138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3"/>
          <p:cNvSpPr>
            <a:spLocks noGrp="1" noChangeArrowheads="1"/>
          </p:cNvSpPr>
          <p:nvPr>
            <p:ph type="dt" sz="half" idx="10"/>
          </p:nvPr>
        </p:nvSpPr>
        <p:spPr>
          <a:ln/>
        </p:spPr>
        <p:txBody>
          <a:bodyPr/>
          <a:lstStyle>
            <a:lvl1pPr>
              <a:defRPr/>
            </a:lvl1pPr>
          </a:lstStyle>
          <a:p>
            <a:fld id="{BEC445D1-BA53-4C18-B4DD-E2FB0822A593}" type="datetimeFigureOut">
              <a:rPr lang="en-US" smtClean="0"/>
              <a:t>9/18/20</a:t>
            </a:fld>
            <a:endParaRPr lang="en-US" dirty="0"/>
          </a:p>
        </p:txBody>
      </p:sp>
      <p:sp>
        <p:nvSpPr>
          <p:cNvPr id="6" name="Rectangle 14"/>
          <p:cNvSpPr>
            <a:spLocks noGrp="1" noChangeArrowheads="1"/>
          </p:cNvSpPr>
          <p:nvPr>
            <p:ph type="ftr" sz="quarter" idx="11"/>
          </p:nvPr>
        </p:nvSpPr>
        <p:spPr>
          <a:ln/>
        </p:spPr>
        <p:txBody>
          <a:bodyPr/>
          <a:lstStyle>
            <a:lvl1pPr>
              <a:defRPr/>
            </a:lvl1pPr>
          </a:lstStyle>
          <a:p>
            <a:endParaRPr lang="en-US" dirty="0"/>
          </a:p>
        </p:txBody>
      </p:sp>
      <p:sp>
        <p:nvSpPr>
          <p:cNvPr id="7" name="Rectangle 15"/>
          <p:cNvSpPr>
            <a:spLocks noGrp="1" noChangeArrowheads="1"/>
          </p:cNvSpPr>
          <p:nvPr>
            <p:ph type="sldNum" sz="quarter" idx="12"/>
          </p:nvPr>
        </p:nvSpPr>
        <p:spPr>
          <a:ln/>
        </p:spPr>
        <p:txBody>
          <a:bodyPr/>
          <a:lstStyle>
            <a:lvl1pPr>
              <a:defRPr/>
            </a:lvl1pPr>
          </a:lstStyle>
          <a:p>
            <a:fld id="{FD03F572-C93C-4504-9B05-5B571169D6F2}" type="slidenum">
              <a:rPr lang="en-US" smtClean="0"/>
              <a:t>‹#›</a:t>
            </a:fld>
            <a:endParaRPr lang="en-US" dirty="0"/>
          </a:p>
        </p:txBody>
      </p:sp>
    </p:spTree>
    <p:extLst>
      <p:ext uri="{BB962C8B-B14F-4D97-AF65-F5344CB8AC3E}">
        <p14:creationId xmlns:p14="http://schemas.microsoft.com/office/powerpoint/2010/main" val="342952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3"/>
          <p:cNvSpPr>
            <a:spLocks noGrp="1" noChangeArrowheads="1"/>
          </p:cNvSpPr>
          <p:nvPr>
            <p:ph type="dt" sz="half" idx="10"/>
          </p:nvPr>
        </p:nvSpPr>
        <p:spPr>
          <a:ln/>
        </p:spPr>
        <p:txBody>
          <a:bodyPr/>
          <a:lstStyle>
            <a:lvl1pPr>
              <a:defRPr/>
            </a:lvl1pPr>
          </a:lstStyle>
          <a:p>
            <a:fld id="{BEC445D1-BA53-4C18-B4DD-E2FB0822A593}" type="datetimeFigureOut">
              <a:rPr lang="en-US" smtClean="0"/>
              <a:t>9/18/20</a:t>
            </a:fld>
            <a:endParaRPr lang="en-US" dirty="0"/>
          </a:p>
        </p:txBody>
      </p:sp>
      <p:sp>
        <p:nvSpPr>
          <p:cNvPr id="6" name="Rectangle 14"/>
          <p:cNvSpPr>
            <a:spLocks noGrp="1" noChangeArrowheads="1"/>
          </p:cNvSpPr>
          <p:nvPr>
            <p:ph type="ftr" sz="quarter" idx="11"/>
          </p:nvPr>
        </p:nvSpPr>
        <p:spPr>
          <a:ln/>
        </p:spPr>
        <p:txBody>
          <a:bodyPr/>
          <a:lstStyle>
            <a:lvl1pPr>
              <a:defRPr/>
            </a:lvl1pPr>
          </a:lstStyle>
          <a:p>
            <a:endParaRPr lang="en-US" dirty="0"/>
          </a:p>
        </p:txBody>
      </p:sp>
      <p:sp>
        <p:nvSpPr>
          <p:cNvPr id="7" name="Rectangle 15"/>
          <p:cNvSpPr>
            <a:spLocks noGrp="1" noChangeArrowheads="1"/>
          </p:cNvSpPr>
          <p:nvPr>
            <p:ph type="sldNum" sz="quarter" idx="12"/>
          </p:nvPr>
        </p:nvSpPr>
        <p:spPr>
          <a:ln/>
        </p:spPr>
        <p:txBody>
          <a:bodyPr/>
          <a:lstStyle>
            <a:lvl1pPr>
              <a:defRPr/>
            </a:lvl1pPr>
          </a:lstStyle>
          <a:p>
            <a:fld id="{FD03F572-C93C-4504-9B05-5B571169D6F2}" type="slidenum">
              <a:rPr lang="en-US" smtClean="0"/>
              <a:t>‹#›</a:t>
            </a:fld>
            <a:endParaRPr lang="en-US" dirty="0"/>
          </a:p>
        </p:txBody>
      </p:sp>
    </p:spTree>
    <p:extLst>
      <p:ext uri="{BB962C8B-B14F-4D97-AF65-F5344CB8AC3E}">
        <p14:creationId xmlns:p14="http://schemas.microsoft.com/office/powerpoint/2010/main" val="174140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0063"/>
            <a:chOff x="0" y="0"/>
            <a:chExt cx="5758" cy="4315"/>
          </a:xfrm>
        </p:grpSpPr>
        <p:sp>
          <p:nvSpPr>
            <p:cNvPr id="123907" name="Freeform 3"/>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latin typeface="Times" pitchFamily="18" charset="0"/>
              </a:endParaRPr>
            </a:p>
          </p:txBody>
        </p:sp>
        <p:grpSp>
          <p:nvGrpSpPr>
            <p:cNvPr id="1034" name="Group 4"/>
            <p:cNvGrpSpPr>
              <a:grpSpLocks/>
            </p:cNvGrpSpPr>
            <p:nvPr userDrawn="1"/>
          </p:nvGrpSpPr>
          <p:grpSpPr bwMode="auto">
            <a:xfrm>
              <a:off x="1728" y="1409"/>
              <a:ext cx="4027" cy="2906"/>
              <a:chOff x="1728" y="1409"/>
              <a:chExt cx="4027" cy="2906"/>
            </a:xfrm>
          </p:grpSpPr>
          <p:sp>
            <p:nvSpPr>
              <p:cNvPr id="123909"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latin typeface="Times" pitchFamily="18" charset="0"/>
                </a:endParaRPr>
              </a:p>
            </p:txBody>
          </p:sp>
          <p:sp>
            <p:nvSpPr>
              <p:cNvPr id="123910"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latin typeface="Times" pitchFamily="18" charset="0"/>
                </a:endParaRPr>
              </a:p>
            </p:txBody>
          </p:sp>
          <p:sp>
            <p:nvSpPr>
              <p:cNvPr id="123911"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90980"/>
                      <a:invGamma/>
                    </a:schemeClr>
                  </a:gs>
                  <a:gs pos="100000">
                    <a:schemeClr val="bg1"/>
                  </a:gs>
                </a:gsLst>
                <a:lin ang="5400000" scaled="1"/>
              </a:gradFill>
              <a:ln w="9525">
                <a:noFill/>
                <a:round/>
                <a:headEnd/>
                <a:tailEnd/>
              </a:ln>
            </p:spPr>
            <p:txBody>
              <a:bodyPr/>
              <a:lstStyle/>
              <a:p>
                <a:pPr eaLnBrk="0" hangingPunct="0">
                  <a:defRPr/>
                </a:pPr>
                <a:endParaRPr lang="en-US" dirty="0">
                  <a:latin typeface="Times" pitchFamily="18" charset="0"/>
                </a:endParaRPr>
              </a:p>
            </p:txBody>
          </p:sp>
          <p:sp>
            <p:nvSpPr>
              <p:cNvPr id="123912"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latin typeface="Times" pitchFamily="18" charset="0"/>
                </a:endParaRPr>
              </a:p>
            </p:txBody>
          </p:sp>
          <p:sp>
            <p:nvSpPr>
              <p:cNvPr id="123913"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90980"/>
                      <a:invGamma/>
                    </a:schemeClr>
                  </a:gs>
                  <a:gs pos="100000">
                    <a:schemeClr val="bg1"/>
                  </a:gs>
                </a:gsLst>
                <a:lin ang="2700000" scaled="1"/>
              </a:gradFill>
              <a:ln w="9525">
                <a:noFill/>
                <a:round/>
                <a:headEnd/>
                <a:tailEnd/>
              </a:ln>
            </p:spPr>
            <p:txBody>
              <a:bodyPr/>
              <a:lstStyle/>
              <a:p>
                <a:pPr eaLnBrk="0" hangingPunct="0">
                  <a:defRPr/>
                </a:pPr>
                <a:endParaRPr lang="en-US" dirty="0">
                  <a:latin typeface="Times" pitchFamily="18" charset="0"/>
                </a:endParaRPr>
              </a:p>
            </p:txBody>
          </p:sp>
          <p:sp>
            <p:nvSpPr>
              <p:cNvPr id="123914" name="Freeform 10"/>
              <p:cNvSpPr>
                <a:spLocks/>
              </p:cNvSpPr>
              <p:nvPr/>
            </p:nvSpPr>
            <p:spPr bwMode="hidden">
              <a:xfrm>
                <a:off x="3231" y="1409"/>
                <a:ext cx="2296" cy="1469"/>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90980"/>
                      <a:invGamma/>
                    </a:schemeClr>
                  </a:gs>
                  <a:gs pos="100000">
                    <a:schemeClr val="bg1"/>
                  </a:gs>
                </a:gsLst>
                <a:lin ang="2700000" scaled="1"/>
              </a:gradFill>
              <a:ln w="9525">
                <a:noFill/>
                <a:round/>
                <a:headEnd/>
                <a:tailEnd/>
              </a:ln>
            </p:spPr>
            <p:txBody>
              <a:bodyPr/>
              <a:lstStyle/>
              <a:p>
                <a:pPr eaLnBrk="0" hangingPunct="0">
                  <a:defRPr/>
                </a:pPr>
                <a:endParaRPr lang="en-US" dirty="0">
                  <a:latin typeface="Times" pitchFamily="18" charset="0"/>
                </a:endParaRPr>
              </a:p>
            </p:txBody>
          </p:sp>
        </p:grpSp>
      </p:grpSp>
      <p:sp>
        <p:nvSpPr>
          <p:cNvPr id="123915"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16" name="Rectangle 12"/>
          <p:cNvSpPr>
            <a:spLocks noGrp="1" noRot="1" noChangeArrowheads="1"/>
          </p:cNvSpPr>
          <p:nvPr>
            <p:ph type="body" idx="1"/>
          </p:nvPr>
        </p:nvSpPr>
        <p:spPr bwMode="auto">
          <a:xfrm>
            <a:off x="457200" y="1600200"/>
            <a:ext cx="822960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3917" name="Rectangle 13"/>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fld id="{BEC445D1-BA53-4C18-B4DD-E2FB0822A593}" type="datetimeFigureOut">
              <a:rPr lang="en-US" smtClean="0"/>
              <a:t>9/18/20</a:t>
            </a:fld>
            <a:endParaRPr lang="en-US" dirty="0"/>
          </a:p>
        </p:txBody>
      </p:sp>
      <p:sp>
        <p:nvSpPr>
          <p:cNvPr id="12391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dirty="0"/>
          </a:p>
        </p:txBody>
      </p:sp>
      <p:sp>
        <p:nvSpPr>
          <p:cNvPr id="123919" name="Rectangle 15"/>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FD03F572-C93C-4504-9B05-5B571169D6F2}" type="slidenum">
              <a:rPr lang="en-US" smtClean="0"/>
              <a:t>‹#›</a:t>
            </a:fld>
            <a:endParaRPr lang="en-US" dirty="0"/>
          </a:p>
        </p:txBody>
      </p:sp>
      <p:pic>
        <p:nvPicPr>
          <p:cNvPr id="1032" name="Picture 16"/>
          <p:cNvPicPr>
            <a:picLocks noChangeAspect="1" noChangeArrowheads="1"/>
          </p:cNvPicPr>
          <p:nvPr/>
        </p:nvPicPr>
        <p:blipFill>
          <a:blip r:embed="rId17" cstate="print"/>
          <a:srcRect/>
          <a:stretch>
            <a:fillRect/>
          </a:stretch>
        </p:blipFill>
        <p:spPr bwMode="auto">
          <a:xfrm>
            <a:off x="7315200" y="6208713"/>
            <a:ext cx="1828800" cy="649287"/>
          </a:xfrm>
          <a:prstGeom prst="rect">
            <a:avLst/>
          </a:prstGeom>
          <a:noFill/>
          <a:ln w="9525">
            <a:noFill/>
            <a:miter lim="800000"/>
            <a:headEnd/>
            <a:tailEnd/>
          </a:ln>
        </p:spPr>
      </p:pic>
    </p:spTree>
    <p:extLst>
      <p:ext uri="{BB962C8B-B14F-4D97-AF65-F5344CB8AC3E}">
        <p14:creationId xmlns:p14="http://schemas.microsoft.com/office/powerpoint/2010/main" val="2729075406"/>
      </p:ext>
    </p:extLst>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Palatino"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Palatino"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Palatino"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Palatino"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Palatino"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Palatino"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Palatino"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Palatino"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direct.ed.gov/calc.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direct.ed.gov/calc.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frm=1&amp;source=images&amp;cd=&amp;cad=rja&amp;docid=cpu13gL3o1xn7M&amp;tbnid=IWFz0in42hKgWM:&amp;ved=0CAUQjRw&amp;url=http://www.batescarter.com/tax-benefits-for-a-higher-education&amp;ei=UOBBUpn9G9ev4APUnIGYDQ&amp;psig=AFQjCNG-UX61OSABkDys1jDGbyYUvb4pjA&amp;ust=138013529013313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60376" y="1648993"/>
            <a:ext cx="8192134" cy="3337559"/>
          </a:xfrm>
        </p:spPr>
        <p:txBody>
          <a:bodyPr>
            <a:normAutofit/>
          </a:bodyPr>
          <a:lstStyle/>
          <a:p>
            <a:r>
              <a:rPr lang="en-US" dirty="0"/>
              <a:t>Financial Aid</a:t>
            </a:r>
            <a:br>
              <a:rPr lang="en-US" dirty="0"/>
            </a:br>
            <a:r>
              <a:rPr lang="en-US" sz="4000" i="1" dirty="0"/>
              <a:t>Plan, apply, and pay for college</a:t>
            </a:r>
          </a:p>
        </p:txBody>
      </p:sp>
      <p:sp>
        <p:nvSpPr>
          <p:cNvPr id="3" name="Subtitle 2"/>
          <p:cNvSpPr>
            <a:spLocks noGrp="1"/>
          </p:cNvSpPr>
          <p:nvPr>
            <p:ph type="subTitle" sz="quarter" idx="1"/>
          </p:nvPr>
        </p:nvSpPr>
        <p:spPr>
          <a:xfrm>
            <a:off x="1251411" y="5027150"/>
            <a:ext cx="6600451" cy="1298674"/>
          </a:xfrm>
        </p:spPr>
        <p:txBody>
          <a:bodyPr>
            <a:normAutofit/>
          </a:bodyPr>
          <a:lstStyle/>
          <a:p>
            <a:r>
              <a:rPr lang="en-US" sz="2000" b="1" dirty="0"/>
              <a:t>M. Clarke Paine</a:t>
            </a:r>
          </a:p>
          <a:p>
            <a:r>
              <a:rPr lang="en-US" sz="2000" b="1" dirty="0"/>
              <a:t>Director of Financial Aid</a:t>
            </a:r>
          </a:p>
          <a:p>
            <a:r>
              <a:rPr lang="en-US" sz="2000" b="1" dirty="0"/>
              <a:t>Franklin &amp; Marshall College</a:t>
            </a:r>
            <a:endParaRPr lang="en-US" b="1" dirty="0"/>
          </a:p>
        </p:txBody>
      </p:sp>
      <p:sp>
        <p:nvSpPr>
          <p:cNvPr id="4" name="TextBox 3"/>
          <p:cNvSpPr txBox="1"/>
          <p:nvPr/>
        </p:nvSpPr>
        <p:spPr>
          <a:xfrm>
            <a:off x="155575" y="240915"/>
            <a:ext cx="5484790" cy="1408078"/>
          </a:xfrm>
          <a:prstGeom prst="rect">
            <a:avLst/>
          </a:prstGeom>
          <a:noFill/>
        </p:spPr>
        <p:txBody>
          <a:bodyPr wrap="square" rtlCol="0">
            <a:spAutoFit/>
          </a:bodyPr>
          <a:lstStyle/>
          <a:p>
            <a:r>
              <a:rPr lang="en-US" dirty="0"/>
              <a:t>Better job?</a:t>
            </a:r>
          </a:p>
          <a:p>
            <a:r>
              <a:rPr lang="en-US" dirty="0"/>
              <a:t>Personal Growth?</a:t>
            </a:r>
          </a:p>
          <a:p>
            <a:r>
              <a:rPr lang="en-US" dirty="0"/>
              <a:t>Discover your passion?</a:t>
            </a:r>
          </a:p>
          <a:p>
            <a:endParaRPr lang="en-US" sz="1350" dirty="0"/>
          </a:p>
        </p:txBody>
      </p:sp>
      <p:sp>
        <p:nvSpPr>
          <p:cNvPr id="5" name="AutoShape 2" descr="Image result for by failing to prepare you are preparing to fa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3852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Principals of Financial Aid</a:t>
            </a:r>
          </a:p>
        </p:txBody>
      </p:sp>
      <p:sp>
        <p:nvSpPr>
          <p:cNvPr id="3" name="Content Placeholder 2"/>
          <p:cNvSpPr>
            <a:spLocks noGrp="1"/>
          </p:cNvSpPr>
          <p:nvPr>
            <p:ph idx="1"/>
          </p:nvPr>
        </p:nvSpPr>
        <p:spPr>
          <a:xfrm>
            <a:off x="457200" y="2228850"/>
            <a:ext cx="8229600" cy="3870325"/>
          </a:xfrm>
        </p:spPr>
        <p:txBody>
          <a:bodyPr/>
          <a:lstStyle/>
          <a:p>
            <a:pPr>
              <a:buSzPct val="75000"/>
              <a:buFont typeface="Arial" panose="020B0604020202020204" pitchFamily="34" charset="0"/>
              <a:buChar char="•"/>
            </a:pPr>
            <a:r>
              <a:rPr lang="en-US" sz="2800" dirty="0"/>
              <a:t>Student and parent(s) have primary responsibility for funding postsecondary education to the extent they are able.</a:t>
            </a:r>
          </a:p>
          <a:p>
            <a:pPr>
              <a:buSzPct val="75000"/>
              <a:buFont typeface="Arial" panose="020B0604020202020204" pitchFamily="34" charset="0"/>
              <a:buChar char="•"/>
            </a:pPr>
            <a:endParaRPr lang="en-US" sz="2800" dirty="0"/>
          </a:p>
          <a:p>
            <a:pPr>
              <a:buSzPct val="75000"/>
              <a:buFont typeface="Arial" panose="020B0604020202020204" pitchFamily="34" charset="0"/>
              <a:buChar char="•"/>
            </a:pPr>
            <a:r>
              <a:rPr lang="en-US" sz="2800" dirty="0"/>
              <a:t>Families will be treated equitably and consistently by the need-analysis formula.</a:t>
            </a:r>
          </a:p>
          <a:p>
            <a:pPr marL="0" indent="0">
              <a:buNone/>
            </a:pPr>
            <a:endParaRPr lang="en-US" dirty="0"/>
          </a:p>
        </p:txBody>
      </p:sp>
    </p:spTree>
    <p:extLst>
      <p:ext uri="{BB962C8B-B14F-4D97-AF65-F5344CB8AC3E}">
        <p14:creationId xmlns:p14="http://schemas.microsoft.com/office/powerpoint/2010/main" val="344591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4195" y="1524000"/>
            <a:ext cx="8445731" cy="4876800"/>
          </a:xfrm>
          <a:prstGeom prst="rect">
            <a:avLst/>
          </a:prstGeom>
        </p:spPr>
        <p:txBody>
          <a:bodyPr/>
          <a:lstStyle/>
          <a:p>
            <a:pPr>
              <a:defRPr/>
            </a:pPr>
            <a:r>
              <a:rPr lang="en-US" sz="2400" spc="50" dirty="0">
                <a:solidFill>
                  <a:schemeClr val="tx1">
                    <a:lumMod val="95000"/>
                    <a:lumOff val="5000"/>
                  </a:schemeClr>
                </a:solidFill>
                <a:latin typeface="Maiandra GD" panose="020E0502030308020204" pitchFamily="34" charset="0"/>
              </a:rPr>
              <a:t>for these </a:t>
            </a:r>
            <a:r>
              <a:rPr lang="en-US" sz="2400" spc="50" dirty="0">
                <a:latin typeface="Maiandra GD" panose="020E0502030308020204" pitchFamily="34" charset="0"/>
              </a:rPr>
              <a:t>types of financial aid </a:t>
            </a:r>
            <a:r>
              <a:rPr lang="en-US" sz="2400" spc="50" dirty="0">
                <a:solidFill>
                  <a:schemeClr val="tx1">
                    <a:lumMod val="95000"/>
                    <a:lumOff val="5000"/>
                  </a:schemeClr>
                </a:solidFill>
                <a:latin typeface="Maiandra GD" panose="020E0502030308020204" pitchFamily="34" charset="0"/>
              </a:rPr>
              <a:t>when you electronically file the</a:t>
            </a:r>
          </a:p>
          <a:p>
            <a:pPr>
              <a:defRPr/>
            </a:pPr>
            <a:r>
              <a:rPr lang="en-US" sz="2400" spc="50" dirty="0">
                <a:solidFill>
                  <a:schemeClr val="tx1">
                    <a:lumMod val="95000"/>
                    <a:lumOff val="5000"/>
                  </a:schemeClr>
                </a:solidFill>
                <a:latin typeface="Maiandra GD" panose="020E0502030308020204" pitchFamily="34" charset="0"/>
              </a:rPr>
              <a:t> </a:t>
            </a:r>
          </a:p>
          <a:p>
            <a:pPr algn="ctr">
              <a:defRPr/>
            </a:pPr>
            <a:r>
              <a:rPr lang="en-US" sz="6600" spc="500" dirty="0">
                <a:latin typeface="Maiandra GD" panose="020E0502030308020204" pitchFamily="34" charset="0"/>
              </a:rPr>
              <a:t>FAFSA</a:t>
            </a:r>
          </a:p>
          <a:p>
            <a:pPr algn="ctr">
              <a:defRPr/>
            </a:pPr>
            <a:r>
              <a:rPr lang="en-US" sz="1600" b="1" dirty="0">
                <a:latin typeface="Maiandra GD" panose="020E0502030308020204" pitchFamily="34" charset="0"/>
              </a:rPr>
              <a:t>and</a:t>
            </a:r>
          </a:p>
          <a:p>
            <a:pPr algn="ctr">
              <a:spcAft>
                <a:spcPts val="600"/>
              </a:spcAft>
              <a:defRPr/>
            </a:pPr>
            <a:r>
              <a:rPr lang="en-US" sz="6600" spc="500" dirty="0">
                <a:latin typeface="Maiandra GD" panose="020E0502030308020204" pitchFamily="34" charset="0"/>
              </a:rPr>
              <a:t>CSS/PROFILE</a:t>
            </a:r>
          </a:p>
          <a:p>
            <a:pPr>
              <a:spcAft>
                <a:spcPts val="600"/>
              </a:spcAft>
              <a:defRPr/>
            </a:pPr>
            <a:endParaRPr lang="en-US" sz="1600" dirty="0">
              <a:latin typeface="Maiandra GD" panose="020E0502030308020204" pitchFamily="34" charset="0"/>
            </a:endParaRPr>
          </a:p>
          <a:p>
            <a:pPr>
              <a:spcAft>
                <a:spcPts val="1800"/>
              </a:spcAft>
              <a:buClr>
                <a:srgbClr val="FF0000"/>
              </a:buClr>
              <a:defRPr/>
            </a:pPr>
            <a:r>
              <a:rPr lang="en-US" sz="2400" dirty="0">
                <a:latin typeface="Maiandra GD" panose="020E0502030308020204" pitchFamily="34" charset="0"/>
              </a:rPr>
              <a:t>Both applications available beginning </a:t>
            </a:r>
            <a:r>
              <a:rPr lang="en-US" sz="2400" b="1" u="sng" dirty="0">
                <a:latin typeface="Maiandra GD" panose="020E0502030308020204" pitchFamily="34" charset="0"/>
              </a:rPr>
              <a:t>October 1st of Senior Year</a:t>
            </a:r>
          </a:p>
          <a:p>
            <a:pPr>
              <a:spcAft>
                <a:spcPts val="1800"/>
              </a:spcAft>
              <a:buClr>
                <a:srgbClr val="FF0000"/>
              </a:buClr>
              <a:defRPr/>
            </a:pPr>
            <a:endParaRPr lang="en-US" sz="4000" b="1" u="sng" dirty="0">
              <a:solidFill>
                <a:srgbClr val="FF0000"/>
              </a:solidFill>
              <a:latin typeface="Maiandra GD" panose="020E0502030308020204" pitchFamily="34" charset="0"/>
            </a:endParaRPr>
          </a:p>
          <a:p>
            <a:pPr>
              <a:spcAft>
                <a:spcPts val="2400"/>
              </a:spcAft>
              <a:defRPr/>
            </a:pPr>
            <a:endParaRPr lang="en-US" sz="1600" dirty="0">
              <a:latin typeface="Maiandra GD" panose="020E0502030308020204" pitchFamily="34" charset="0"/>
            </a:endParaRPr>
          </a:p>
          <a:p>
            <a:pPr>
              <a:spcAft>
                <a:spcPts val="2400"/>
              </a:spcAft>
              <a:defRPr/>
            </a:pPr>
            <a:endParaRPr lang="en-US" sz="1600" dirty="0">
              <a:latin typeface="Maiandra GD" panose="020E0502030308020204" pitchFamily="34" charset="0"/>
            </a:endParaRPr>
          </a:p>
          <a:p>
            <a:pPr>
              <a:spcAft>
                <a:spcPts val="2400"/>
              </a:spcAft>
              <a:defRPr/>
            </a:pPr>
            <a:endParaRPr lang="en-US" sz="1600" dirty="0">
              <a:latin typeface="Maiandra GD" panose="020E0502030308020204" pitchFamily="34" charset="0"/>
            </a:endParaRPr>
          </a:p>
          <a:p>
            <a:pPr>
              <a:spcAft>
                <a:spcPts val="2400"/>
              </a:spcAft>
              <a:defRPr/>
            </a:pPr>
            <a:r>
              <a:rPr lang="en-US" sz="1600" dirty="0">
                <a:latin typeface="Maiandra GD" panose="020E0502030308020204" pitchFamily="34" charset="0"/>
              </a:rPr>
              <a:t> </a:t>
            </a:r>
          </a:p>
          <a:p>
            <a:pPr>
              <a:spcAft>
                <a:spcPts val="2400"/>
              </a:spcAft>
              <a:defRPr/>
            </a:pPr>
            <a:endParaRPr lang="en-US" sz="1600" dirty="0">
              <a:latin typeface="Maiandra GD" panose="020E0502030308020204" pitchFamily="34" charset="0"/>
            </a:endParaRPr>
          </a:p>
          <a:p>
            <a:pPr>
              <a:spcAft>
                <a:spcPts val="600"/>
              </a:spcAft>
              <a:defRPr/>
            </a:pPr>
            <a:endParaRPr lang="en-US" sz="2400" dirty="0">
              <a:solidFill>
                <a:schemeClr val="tx1">
                  <a:lumMod val="95000"/>
                  <a:lumOff val="5000"/>
                </a:schemeClr>
              </a:solidFill>
              <a:latin typeface="Maiandra GD" panose="020E0502030308020204" pitchFamily="34" charset="0"/>
            </a:endParaRPr>
          </a:p>
        </p:txBody>
      </p:sp>
      <p:sp>
        <p:nvSpPr>
          <p:cNvPr id="8197" name="Rectangle 2"/>
          <p:cNvSpPr>
            <a:spLocks noGrp="1" noChangeArrowheads="1"/>
          </p:cNvSpPr>
          <p:nvPr>
            <p:ph type="title"/>
          </p:nvPr>
        </p:nvSpPr>
        <p:spPr>
          <a:xfrm>
            <a:off x="800100" y="365126"/>
            <a:ext cx="7543800" cy="1325563"/>
          </a:xfrm>
        </p:spPr>
        <p:txBody>
          <a:bodyPr vert="horz" lIns="92075" tIns="46038" rIns="92075" bIns="46038" rtlCol="0" anchor="ctr">
            <a:normAutofit/>
          </a:bodyPr>
          <a:lstStyle/>
          <a:p>
            <a:pPr eaLnBrk="1" hangingPunct="1"/>
            <a:r>
              <a:rPr lang="en-US" dirty="0">
                <a:solidFill>
                  <a:schemeClr val="tx1"/>
                </a:solidFill>
              </a:rPr>
              <a:t>You Can be Considered . . .</a:t>
            </a:r>
          </a:p>
        </p:txBody>
      </p:sp>
    </p:spTree>
    <p:extLst>
      <p:ext uri="{BB962C8B-B14F-4D97-AF65-F5344CB8AC3E}">
        <p14:creationId xmlns:p14="http://schemas.microsoft.com/office/powerpoint/2010/main" val="2481069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anim calcmode="lin" valueType="num">
                                      <p:cBhvr>
                                        <p:cTn id="9"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0" dur="1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1" dur="1000"/>
                                        <p:tgtEl>
                                          <p:spTgt spid="7">
                                            <p:txEl>
                                              <p:pRg st="2" end="2"/>
                                            </p:txEl>
                                          </p:spTgt>
                                        </p:tgtEl>
                                      </p:cBhvr>
                                    </p:animEffect>
                                  </p:childTnLst>
                                </p:cTn>
                              </p:par>
                              <p:par>
                                <p:cTn id="12" presetID="53" presetClass="entr" presetSubtype="16" fill="hold" nodeType="with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6" dur="1000"/>
                                        <p:tgtEl>
                                          <p:spTgt spid="7">
                                            <p:txEl>
                                              <p:pRg st="3" end="3"/>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p:cTn id="1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1" dur="1000"/>
                                        <p:tgtEl>
                                          <p:spTgt spid="7">
                                            <p:txEl>
                                              <p:pRg st="4" end="4"/>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02970" y="582959"/>
            <a:ext cx="7477143" cy="1143000"/>
          </a:xfrm>
        </p:spPr>
        <p:txBody>
          <a:bodyPr vert="horz" lIns="92075" tIns="46038" rIns="92075" bIns="46038" rtlCol="0" anchor="ctr">
            <a:normAutofit fontScale="90000"/>
          </a:bodyPr>
          <a:lstStyle/>
          <a:p>
            <a:pPr eaLnBrk="1" hangingPunct="1"/>
            <a:r>
              <a:rPr lang="en-US" dirty="0">
                <a:solidFill>
                  <a:schemeClr val="tx1"/>
                </a:solidFill>
              </a:rPr>
              <a:t>Purpose of Each Application</a:t>
            </a:r>
          </a:p>
        </p:txBody>
      </p:sp>
      <p:sp>
        <p:nvSpPr>
          <p:cNvPr id="3" name="Text Placeholder 2"/>
          <p:cNvSpPr>
            <a:spLocks noGrp="1"/>
          </p:cNvSpPr>
          <p:nvPr>
            <p:ph type="body" sz="half" idx="1"/>
          </p:nvPr>
        </p:nvSpPr>
        <p:spPr>
          <a:xfrm>
            <a:off x="3608629" y="2320290"/>
            <a:ext cx="4963871" cy="3571902"/>
          </a:xfrm>
        </p:spPr>
        <p:txBody>
          <a:bodyPr>
            <a:normAutofit fontScale="85000" lnSpcReduction="20000"/>
          </a:bodyPr>
          <a:lstStyle/>
          <a:p>
            <a:pPr marL="0" indent="0">
              <a:buNone/>
            </a:pPr>
            <a:r>
              <a:rPr lang="en-US" b="1" dirty="0">
                <a:solidFill>
                  <a:srgbClr val="FF0000"/>
                </a:solidFill>
              </a:rPr>
              <a:t>FAFSA</a:t>
            </a:r>
            <a:r>
              <a:rPr lang="en-US" b="1" dirty="0"/>
              <a:t> - </a:t>
            </a:r>
            <a:r>
              <a:rPr lang="en-US" dirty="0"/>
              <a:t>Determines your eligibility for need-based aid from the Federal &amp; some State Governments.</a:t>
            </a:r>
          </a:p>
          <a:p>
            <a:pPr marL="0" indent="0">
              <a:buNone/>
            </a:pPr>
            <a:endParaRPr lang="en-US" dirty="0"/>
          </a:p>
          <a:p>
            <a:pPr marL="0" indent="0">
              <a:buNone/>
            </a:pPr>
            <a:r>
              <a:rPr lang="en-US" b="1" dirty="0">
                <a:solidFill>
                  <a:srgbClr val="FF0000"/>
                </a:solidFill>
              </a:rPr>
              <a:t>CSS/PROFILE</a:t>
            </a:r>
            <a:r>
              <a:rPr lang="en-US" b="1" dirty="0"/>
              <a:t> - </a:t>
            </a:r>
            <a:r>
              <a:rPr lang="en-US" dirty="0"/>
              <a:t>Determines your eligibility for need-based aid for some colleges institutional funds.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103" y="2767844"/>
            <a:ext cx="2400300" cy="21361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1852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style.rotation</p:attrName>
                                        </p:attrNameLst>
                                      </p:cBhvr>
                                      <p:tavLst>
                                        <p:tav tm="0">
                                          <p:val>
                                            <p:fltVal val="360"/>
                                          </p:val>
                                        </p:tav>
                                        <p:tav tm="100000">
                                          <p:val>
                                            <p:fltVal val="0"/>
                                          </p:val>
                                        </p:tav>
                                      </p:tavLst>
                                    </p:anim>
                                    <p:animEffect transition="in" filter="fade">
                                      <p:cBhvr>
                                        <p:cTn id="10" dur="2000"/>
                                        <p:tgtEl>
                                          <p:spTgt spid="9"/>
                                        </p:tgtEl>
                                      </p:cBhvr>
                                    </p:animEffect>
                                  </p:childTnLst>
                                </p:cTn>
                              </p:par>
                            </p:childTnLst>
                          </p:cTn>
                        </p:par>
                        <p:par>
                          <p:cTn id="11" fill="hold">
                            <p:stCondLst>
                              <p:cond delay="2000"/>
                            </p:stCondLst>
                            <p:childTnLst>
                              <p:par>
                                <p:cTn id="12" presetID="25"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par>
                          <p:cTn id="22" fill="hold">
                            <p:stCondLst>
                              <p:cond delay="3000"/>
                            </p:stCondLst>
                            <p:childTnLst>
                              <p:par>
                                <p:cTn id="23" presetID="25"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5449824" y="1914257"/>
            <a:ext cx="3351056" cy="3774275"/>
          </a:xfrm>
          <a:prstGeom prst="rect">
            <a:avLst/>
          </a:prstGeom>
        </p:spPr>
        <p:txBody>
          <a:bodyPr>
            <a:normAutofit/>
          </a:bodyPr>
          <a:lstStyle/>
          <a:p>
            <a:pPr lvl="1" indent="-228600">
              <a:spcAft>
                <a:spcPts val="1200"/>
              </a:spcAft>
              <a:buClr>
                <a:srgbClr val="FF0000"/>
              </a:buClr>
              <a:buSzPct val="100000"/>
              <a:buFont typeface="Arial" pitchFamily="34" charset="0"/>
              <a:buChar char="•"/>
              <a:defRPr/>
            </a:pPr>
            <a:r>
              <a:rPr lang="en-US" sz="2400" dirty="0">
                <a:latin typeface="Maiandra GD" panose="020E0502030308020204" pitchFamily="34" charset="0"/>
              </a:rPr>
              <a:t>Make a correction</a:t>
            </a:r>
          </a:p>
          <a:p>
            <a:pPr lvl="1" indent="-228600">
              <a:spcAft>
                <a:spcPts val="1200"/>
              </a:spcAft>
              <a:buClr>
                <a:srgbClr val="FF0000"/>
              </a:buClr>
              <a:buSzPct val="100000"/>
              <a:buFont typeface="Arial" pitchFamily="34" charset="0"/>
              <a:buChar char="•"/>
              <a:defRPr/>
            </a:pPr>
            <a:r>
              <a:rPr lang="en-US" sz="2400" dirty="0">
                <a:latin typeface="Maiandra GD" panose="020E0502030308020204" pitchFamily="34" charset="0"/>
              </a:rPr>
              <a:t>Providing Signatures</a:t>
            </a:r>
          </a:p>
          <a:p>
            <a:pPr lvl="1" indent="-228600">
              <a:spcAft>
                <a:spcPts val="1200"/>
              </a:spcAft>
              <a:buClr>
                <a:srgbClr val="FF0000"/>
              </a:buClr>
              <a:buSzPct val="100000"/>
              <a:buFont typeface="Arial" pitchFamily="34" charset="0"/>
              <a:buChar char="•"/>
              <a:defRPr/>
            </a:pPr>
            <a:r>
              <a:rPr lang="en-US" sz="2400" dirty="0">
                <a:latin typeface="Maiandra GD" panose="020E0502030308020204" pitchFamily="34" charset="0"/>
              </a:rPr>
              <a:t>Continuing a Saved FAFSA</a:t>
            </a:r>
          </a:p>
          <a:p>
            <a:pPr lvl="1" indent="-228600">
              <a:spcAft>
                <a:spcPts val="1200"/>
              </a:spcAft>
              <a:buClr>
                <a:srgbClr val="FF0000"/>
              </a:buClr>
              <a:buSzPct val="100000"/>
              <a:buFont typeface="Arial" pitchFamily="34" charset="0"/>
              <a:buChar char="•"/>
              <a:defRPr/>
            </a:pPr>
            <a:r>
              <a:rPr lang="en-US" sz="2400" dirty="0">
                <a:latin typeface="Maiandra GD" panose="020E0502030308020204" pitchFamily="34" charset="0"/>
              </a:rPr>
              <a:t>Viewing your Student Aid Report (SAR), etc.</a:t>
            </a:r>
          </a:p>
          <a:p>
            <a:pPr lvl="1" indent="-228600">
              <a:spcAft>
                <a:spcPts val="1200"/>
              </a:spcAft>
              <a:buClr>
                <a:srgbClr val="FF0000"/>
              </a:buClr>
              <a:buSzPct val="100000"/>
              <a:buFont typeface="Arial" pitchFamily="34" charset="0"/>
              <a:buChar char="•"/>
              <a:defRPr/>
            </a:pPr>
            <a:r>
              <a:rPr lang="en-US" dirty="0">
                <a:latin typeface="Maiandra GD" panose="020E0502030308020204" pitchFamily="34" charset="0"/>
              </a:rPr>
              <a:t>New Mobile App!</a:t>
            </a:r>
            <a:endParaRPr lang="en-US" sz="2400" dirty="0">
              <a:latin typeface="Maiandra GD" panose="020E0502030308020204" pitchFamily="34" charset="0"/>
            </a:endParaRPr>
          </a:p>
        </p:txBody>
      </p:sp>
      <p:sp>
        <p:nvSpPr>
          <p:cNvPr id="10" name="Rectangle 2"/>
          <p:cNvSpPr>
            <a:spLocks noGrp="1" noChangeArrowheads="1"/>
          </p:cNvSpPr>
          <p:nvPr>
            <p:ph type="title"/>
          </p:nvPr>
        </p:nvSpPr>
        <p:spPr>
          <a:xfrm>
            <a:off x="800100" y="489277"/>
            <a:ext cx="7543800" cy="1143000"/>
          </a:xfrm>
        </p:spPr>
        <p:txBody>
          <a:bodyPr/>
          <a:lstStyle/>
          <a:p>
            <a:pPr marL="838200" indent="-838200"/>
            <a:r>
              <a:rPr lang="en-US" dirty="0">
                <a:solidFill>
                  <a:schemeClr val="tx1"/>
                </a:solidFill>
              </a:rPr>
              <a:t>For the FAFSA, start here . . .</a:t>
            </a:r>
            <a:endParaRPr lang="en-US" b="1" dirty="0">
              <a:solidFill>
                <a:schemeClr val="tx1"/>
              </a:solidFill>
            </a:endParaRPr>
          </a:p>
        </p:txBody>
      </p:sp>
      <p:pic>
        <p:nvPicPr>
          <p:cNvPr id="3" name="Picture 2"/>
          <p:cNvPicPr>
            <a:picLocks noChangeAspect="1"/>
          </p:cNvPicPr>
          <p:nvPr/>
        </p:nvPicPr>
        <p:blipFill>
          <a:blip r:embed="rId2"/>
          <a:stretch>
            <a:fillRect/>
          </a:stretch>
        </p:blipFill>
        <p:spPr>
          <a:xfrm>
            <a:off x="124357" y="1141171"/>
            <a:ext cx="5588813" cy="5549344"/>
          </a:xfrm>
          <a:prstGeom prst="rect">
            <a:avLst/>
          </a:prstGeom>
        </p:spPr>
      </p:pic>
    </p:spTree>
    <p:extLst>
      <p:ext uri="{BB962C8B-B14F-4D97-AF65-F5344CB8AC3E}">
        <p14:creationId xmlns:p14="http://schemas.microsoft.com/office/powerpoint/2010/main" val="207693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Begin To Apply</a:t>
            </a:r>
          </a:p>
        </p:txBody>
      </p:sp>
      <p:sp>
        <p:nvSpPr>
          <p:cNvPr id="3" name="Content Placeholder 2"/>
          <p:cNvSpPr>
            <a:spLocks noGrp="1"/>
          </p:cNvSpPr>
          <p:nvPr>
            <p:ph idx="1"/>
          </p:nvPr>
        </p:nvSpPr>
        <p:spPr>
          <a:xfrm>
            <a:off x="251460" y="1443789"/>
            <a:ext cx="8282941" cy="5043638"/>
          </a:xfrm>
        </p:spPr>
        <p:txBody>
          <a:bodyPr>
            <a:noAutofit/>
          </a:bodyPr>
          <a:lstStyle/>
          <a:p>
            <a:pPr marL="0" indent="0">
              <a:buNone/>
            </a:pPr>
            <a:r>
              <a:rPr lang="en-US" sz="2000" dirty="0"/>
              <a:t>Students and parents will need to create an </a:t>
            </a:r>
            <a:r>
              <a:rPr lang="en-US" sz="2000" b="1" dirty="0"/>
              <a:t>FSA ID </a:t>
            </a:r>
            <a:r>
              <a:rPr lang="en-US" sz="2000" dirty="0"/>
              <a:t>which is comprised of a username and password. Your FSA ID can be used to:</a:t>
            </a:r>
          </a:p>
          <a:p>
            <a:pPr lvl="1">
              <a:buFont typeface="Arial" panose="020B0604020202020204" pitchFamily="34" charset="0"/>
              <a:buChar char="•"/>
            </a:pPr>
            <a:r>
              <a:rPr lang="en-US" sz="2000" dirty="0"/>
              <a:t>Electronically sign Federal Student Aid documents,</a:t>
            </a:r>
          </a:p>
          <a:p>
            <a:pPr lvl="1">
              <a:buFont typeface="Arial" panose="020B0604020202020204" pitchFamily="34" charset="0"/>
              <a:buChar char="•"/>
            </a:pPr>
            <a:r>
              <a:rPr lang="en-US" sz="2000" dirty="0"/>
              <a:t>Access your personal records, and</a:t>
            </a:r>
          </a:p>
          <a:p>
            <a:pPr lvl="1">
              <a:buFont typeface="Arial" panose="020B0604020202020204" pitchFamily="34" charset="0"/>
              <a:buChar char="•"/>
            </a:pPr>
            <a:r>
              <a:rPr lang="en-US" sz="2000" dirty="0"/>
              <a:t>Make binding legal obligations.</a:t>
            </a:r>
          </a:p>
          <a:p>
            <a:pPr lvl="1">
              <a:buFont typeface="Arial" panose="020B0604020202020204" pitchFamily="34" charset="0"/>
              <a:buChar char="•"/>
            </a:pPr>
            <a:endParaRPr lang="en-US" sz="2000" dirty="0"/>
          </a:p>
          <a:p>
            <a:pPr marL="57150" lvl="1" indent="0">
              <a:buNone/>
            </a:pPr>
            <a:r>
              <a:rPr lang="en-US" sz="2000" dirty="0"/>
              <a:t>If you are a parent and need to electronically sign your child’s FAFSA, you need your own FSA ID. If you have more than one child attending college, you can use the same FSA ID to sign their applications.</a:t>
            </a:r>
          </a:p>
          <a:p>
            <a:pPr marL="57150" lvl="1" indent="0">
              <a:buNone/>
            </a:pPr>
            <a:r>
              <a:rPr lang="en-US" sz="2000" dirty="0"/>
              <a:t>If you do not already have an FSA ID and would like to apply for one, select the </a:t>
            </a:r>
            <a:r>
              <a:rPr lang="en-US" sz="2000" b="1" dirty="0">
                <a:solidFill>
                  <a:schemeClr val="tx1"/>
                </a:solidFill>
              </a:rPr>
              <a:t>Create an FSA ID </a:t>
            </a:r>
            <a:r>
              <a:rPr lang="en-US" sz="2000" dirty="0"/>
              <a:t>tab on the FSA ID log-in page.</a:t>
            </a:r>
          </a:p>
          <a:p>
            <a:pPr>
              <a:lnSpc>
                <a:spcPct val="110000"/>
              </a:lnSpc>
              <a:spcBef>
                <a:spcPts val="0"/>
              </a:spcBef>
              <a:buClr>
                <a:schemeClr val="tx1"/>
              </a:buClr>
              <a:buFont typeface="Wingdings" pitchFamily="2" charset="2"/>
              <a:buChar char="v"/>
            </a:pPr>
            <a:endParaRPr lang="en-US" sz="2000" dirty="0"/>
          </a:p>
          <a:p>
            <a:pPr marL="0" indent="0">
              <a:lnSpc>
                <a:spcPct val="110000"/>
              </a:lnSpc>
              <a:spcBef>
                <a:spcPts val="0"/>
              </a:spcBef>
              <a:buClr>
                <a:schemeClr val="tx1"/>
              </a:buClr>
              <a:buNone/>
            </a:pPr>
            <a:r>
              <a:rPr lang="en-US" sz="2000" dirty="0"/>
              <a:t>For more information, see Federal Student Aid Online at: https://fsaid.ed.gov/npas/pub/faq.htm</a:t>
            </a:r>
          </a:p>
        </p:txBody>
      </p:sp>
    </p:spTree>
    <p:extLst>
      <p:ext uri="{BB962C8B-B14F-4D97-AF65-F5344CB8AC3E}">
        <p14:creationId xmlns:p14="http://schemas.microsoft.com/office/powerpoint/2010/main" val="3058580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0028"/>
            <a:ext cx="9144001" cy="1143000"/>
          </a:xfrm>
        </p:spPr>
        <p:txBody>
          <a:bodyPr>
            <a:normAutofit/>
          </a:bodyPr>
          <a:lstStyle/>
          <a:p>
            <a:pPr algn="ctr"/>
            <a:r>
              <a:rPr lang="en-US" sz="2800" b="1" dirty="0"/>
              <a:t>Be Prepared to Submit 2019 Federal Tax Documents </a:t>
            </a:r>
          </a:p>
        </p:txBody>
      </p:sp>
      <p:sp>
        <p:nvSpPr>
          <p:cNvPr id="3" name="Text Placeholder 2"/>
          <p:cNvSpPr>
            <a:spLocks noGrp="1"/>
          </p:cNvSpPr>
          <p:nvPr>
            <p:ph type="body" sz="half" idx="1"/>
          </p:nvPr>
        </p:nvSpPr>
        <p:spPr>
          <a:xfrm>
            <a:off x="1451610" y="2045519"/>
            <a:ext cx="5429250" cy="4525963"/>
          </a:xfrm>
        </p:spPr>
        <p:txBody>
          <a:bodyPr>
            <a:noAutofit/>
          </a:bodyPr>
          <a:lstStyle/>
          <a:p>
            <a:r>
              <a:rPr lang="en-US" sz="2400" dirty="0"/>
              <a:t>Federal Tax Documents</a:t>
            </a:r>
          </a:p>
          <a:p>
            <a:pPr lvl="1"/>
            <a:r>
              <a:rPr lang="en-US" sz="2400" dirty="0"/>
              <a:t>Tax Return (1040, 1040A, 1040EZ)</a:t>
            </a:r>
          </a:p>
          <a:p>
            <a:pPr lvl="1"/>
            <a:r>
              <a:rPr lang="en-US" sz="2400" dirty="0"/>
              <a:t>Tax Schedules</a:t>
            </a:r>
          </a:p>
          <a:p>
            <a:pPr lvl="1"/>
            <a:r>
              <a:rPr lang="en-US" sz="2400" dirty="0"/>
              <a:t>Business Tax Returns</a:t>
            </a:r>
          </a:p>
          <a:p>
            <a:pPr lvl="1"/>
            <a:r>
              <a:rPr lang="en-US" sz="2400" dirty="0"/>
              <a:t>W-2s</a:t>
            </a:r>
          </a:p>
          <a:p>
            <a:pPr lvl="1"/>
            <a:r>
              <a:rPr lang="en-US" sz="2400" dirty="0"/>
              <a:t>Parent and Student</a:t>
            </a:r>
          </a:p>
          <a:p>
            <a:pPr lvl="1"/>
            <a:r>
              <a:rPr lang="en-US" sz="2400" dirty="0"/>
              <a:t>Supplemental documents</a:t>
            </a:r>
          </a:p>
        </p:txBody>
      </p:sp>
    </p:spTree>
    <p:extLst>
      <p:ext uri="{BB962C8B-B14F-4D97-AF65-F5344CB8AC3E}">
        <p14:creationId xmlns:p14="http://schemas.microsoft.com/office/powerpoint/2010/main" val="290143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p:cNvPicPr>
            <a:picLocks noChangeAspect="1" noChangeArrowheads="1"/>
          </p:cNvPicPr>
          <p:nvPr/>
        </p:nvPicPr>
        <p:blipFill>
          <a:blip r:embed="rId3" cstate="print"/>
          <a:srcRect l="7867" r="7867"/>
          <a:stretch>
            <a:fillRect/>
          </a:stretch>
        </p:blipFill>
        <p:spPr bwMode="auto">
          <a:xfrm>
            <a:off x="1771650" y="1783142"/>
            <a:ext cx="1714500" cy="1459797"/>
          </a:xfrm>
          <a:prstGeom prst="rect">
            <a:avLst/>
          </a:prstGeom>
          <a:noFill/>
          <a:ln w="9525">
            <a:noFill/>
            <a:miter lim="800000"/>
            <a:headEnd/>
            <a:tailEnd/>
          </a:ln>
        </p:spPr>
      </p:pic>
      <p:sp>
        <p:nvSpPr>
          <p:cNvPr id="55299" name="Rectangle 2"/>
          <p:cNvSpPr>
            <a:spLocks noGrp="1" noChangeArrowheads="1"/>
          </p:cNvSpPr>
          <p:nvPr>
            <p:ph type="title" idx="4294967295"/>
          </p:nvPr>
        </p:nvSpPr>
        <p:spPr>
          <a:xfrm>
            <a:off x="1844675" y="527050"/>
            <a:ext cx="7299325" cy="1143000"/>
          </a:xfrm>
        </p:spPr>
        <p:txBody>
          <a:bodyPr vert="horz" lIns="92075" tIns="46038" rIns="92075" bIns="46038" rtlCol="0" anchor="ctr">
            <a:normAutofit fontScale="90000"/>
          </a:bodyPr>
          <a:lstStyle/>
          <a:p>
            <a:pPr eaLnBrk="1" hangingPunct="1"/>
            <a:r>
              <a:rPr lang="en-US" sz="4000" dirty="0">
                <a:solidFill>
                  <a:schemeClr val="tx1"/>
                </a:solidFill>
              </a:rPr>
              <a:t>How Is My Financial Aid Determined?</a:t>
            </a:r>
          </a:p>
        </p:txBody>
      </p:sp>
      <p:sp>
        <p:nvSpPr>
          <p:cNvPr id="11269" name="Rectangle 5"/>
          <p:cNvSpPr>
            <a:spLocks noChangeArrowheads="1"/>
          </p:cNvSpPr>
          <p:nvPr/>
        </p:nvSpPr>
        <p:spPr bwMode="auto">
          <a:xfrm>
            <a:off x="1600200" y="3808412"/>
            <a:ext cx="7091127" cy="2287588"/>
          </a:xfrm>
          <a:prstGeom prst="rect">
            <a:avLst/>
          </a:prstGeom>
          <a:noFill/>
          <a:ln w="47625" cmpd="thickThin">
            <a:noFill/>
            <a:miter lim="800000"/>
            <a:headEnd/>
            <a:tailEnd/>
          </a:ln>
        </p:spPr>
        <p:txBody>
          <a:bodyPr lIns="92075" tIns="46038" rIns="92075" bIns="46038"/>
          <a:lstStyle/>
          <a:p>
            <a:pPr marL="233363" indent="-233363">
              <a:spcBef>
                <a:spcPct val="20000"/>
              </a:spcBef>
              <a:tabLst>
                <a:tab pos="233363" algn="l"/>
              </a:tabLst>
            </a:pPr>
            <a:r>
              <a:rPr lang="en-US" sz="2200" dirty="0">
                <a:solidFill>
                  <a:srgbClr val="000000"/>
                </a:solidFill>
                <a:latin typeface="Maiandra GD" panose="020E0502030308020204" pitchFamily="34" charset="0"/>
              </a:rPr>
              <a:t>	      </a:t>
            </a:r>
            <a:r>
              <a:rPr lang="en-US" sz="3300" dirty="0">
                <a:latin typeface="Maiandra GD" panose="020E0502030308020204" pitchFamily="34" charset="0"/>
              </a:rPr>
              <a:t>Cost of Attendance (COA)</a:t>
            </a:r>
          </a:p>
          <a:p>
            <a:pPr marL="233363" indent="-233363">
              <a:spcBef>
                <a:spcPct val="20000"/>
              </a:spcBef>
              <a:buClr>
                <a:srgbClr val="000000"/>
              </a:buClr>
              <a:buFont typeface="Symbol" pitchFamily="18" charset="2"/>
              <a:buChar char="-"/>
            </a:pPr>
            <a:r>
              <a:rPr lang="en-US" sz="3300" dirty="0">
                <a:latin typeface="Maiandra GD" panose="020E0502030308020204" pitchFamily="34" charset="0"/>
              </a:rPr>
              <a:t>    Expected Family Contribution (EFC)</a:t>
            </a:r>
          </a:p>
          <a:p>
            <a:pPr marL="233363" indent="-233363">
              <a:lnSpc>
                <a:spcPct val="140000"/>
              </a:lnSpc>
              <a:spcBef>
                <a:spcPct val="20000"/>
              </a:spcBef>
              <a:buClr>
                <a:srgbClr val="000000"/>
              </a:buClr>
              <a:tabLst>
                <a:tab pos="233363" algn="l"/>
              </a:tabLst>
            </a:pPr>
            <a:r>
              <a:rPr lang="en-US" sz="3300" dirty="0">
                <a:latin typeface="Maiandra GD" panose="020E0502030308020204" pitchFamily="34" charset="0"/>
              </a:rPr>
              <a:t>      Financial NEED</a:t>
            </a:r>
            <a:r>
              <a:rPr lang="en-US" sz="2800" dirty="0">
                <a:latin typeface="Maiandra GD" panose="020E0502030308020204" pitchFamily="34" charset="0"/>
              </a:rPr>
              <a:t> </a:t>
            </a:r>
            <a:r>
              <a:rPr lang="en-US" sz="2100" dirty="0">
                <a:latin typeface="Maiandra GD" panose="020E0502030308020204" pitchFamily="34" charset="0"/>
              </a:rPr>
              <a:t>(Financial Aid Eligibility)</a:t>
            </a:r>
          </a:p>
        </p:txBody>
      </p:sp>
      <p:sp>
        <p:nvSpPr>
          <p:cNvPr id="11270" name="Line 6"/>
          <p:cNvSpPr>
            <a:spLocks noChangeShapeType="1"/>
          </p:cNvSpPr>
          <p:nvPr/>
        </p:nvSpPr>
        <p:spPr bwMode="auto">
          <a:xfrm>
            <a:off x="1895476" y="5132390"/>
            <a:ext cx="5147072" cy="1587"/>
          </a:xfrm>
          <a:prstGeom prst="line">
            <a:avLst/>
          </a:prstGeom>
          <a:noFill/>
          <a:ln w="38100">
            <a:solidFill>
              <a:srgbClr val="000000"/>
            </a:solidFill>
            <a:round/>
            <a:headEnd type="none" w="sm" len="sm"/>
            <a:tailEnd type="none" w="sm" len="sm"/>
          </a:ln>
        </p:spPr>
        <p:txBody>
          <a:bodyPr/>
          <a:lstStyle/>
          <a:p>
            <a:endParaRPr lang="en-US" dirty="0">
              <a:latin typeface="Maiandra GD" panose="020E0502030308020204" pitchFamily="34" charset="0"/>
            </a:endParaRPr>
          </a:p>
        </p:txBody>
      </p:sp>
      <p:sp>
        <p:nvSpPr>
          <p:cNvPr id="11274" name="Text Box 10"/>
          <p:cNvSpPr txBox="1">
            <a:spLocks noChangeArrowheads="1"/>
          </p:cNvSpPr>
          <p:nvPr/>
        </p:nvSpPr>
        <p:spPr bwMode="auto">
          <a:xfrm>
            <a:off x="3600450" y="1706941"/>
            <a:ext cx="4973182" cy="1569660"/>
          </a:xfrm>
          <a:prstGeom prst="rect">
            <a:avLst/>
          </a:prstGeom>
          <a:noFill/>
          <a:ln w="9525">
            <a:noFill/>
            <a:miter lim="800000"/>
            <a:headEnd/>
            <a:tailEnd/>
          </a:ln>
        </p:spPr>
        <p:txBody>
          <a:bodyPr wrap="square">
            <a:spAutoFit/>
          </a:bodyPr>
          <a:lstStyle/>
          <a:p>
            <a:pPr marL="114300" lvl="1">
              <a:spcBef>
                <a:spcPct val="50000"/>
              </a:spcBef>
            </a:pPr>
            <a:r>
              <a:rPr lang="en-US" sz="2400" dirty="0">
                <a:latin typeface="Maiandra GD" panose="020E0502030308020204" pitchFamily="34" charset="0"/>
              </a:rPr>
              <a:t>Colleges determine your financial aid based on the following equation. Also known as “Need Analysis.”</a:t>
            </a:r>
          </a:p>
        </p:txBody>
      </p:sp>
    </p:spTree>
    <p:extLst>
      <p:ext uri="{BB962C8B-B14F-4D97-AF65-F5344CB8AC3E}">
        <p14:creationId xmlns:p14="http://schemas.microsoft.com/office/powerpoint/2010/main" val="2503263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fade">
                                      <p:cBhvr>
                                        <p:cTn id="7" dur="800" decel="100000"/>
                                        <p:tgtEl>
                                          <p:spTgt spid="11274"/>
                                        </p:tgtEl>
                                      </p:cBhvr>
                                    </p:animEffect>
                                    <p:anim calcmode="lin" valueType="num">
                                      <p:cBhvr>
                                        <p:cTn id="8" dur="800" decel="100000" fill="hold"/>
                                        <p:tgtEl>
                                          <p:spTgt spid="11274"/>
                                        </p:tgtEl>
                                        <p:attrNameLst>
                                          <p:attrName>style.rotation</p:attrName>
                                        </p:attrNameLst>
                                      </p:cBhvr>
                                      <p:tavLst>
                                        <p:tav tm="0">
                                          <p:val>
                                            <p:fltVal val="-90"/>
                                          </p:val>
                                        </p:tav>
                                        <p:tav tm="100000">
                                          <p:val>
                                            <p:fltVal val="0"/>
                                          </p:val>
                                        </p:tav>
                                      </p:tavLst>
                                    </p:anim>
                                    <p:anim calcmode="lin" valueType="num">
                                      <p:cBhvr>
                                        <p:cTn id="9" dur="800" decel="100000" fill="hold"/>
                                        <p:tgtEl>
                                          <p:spTgt spid="11274"/>
                                        </p:tgtEl>
                                        <p:attrNameLst>
                                          <p:attrName>ppt_x</p:attrName>
                                        </p:attrNameLst>
                                      </p:cBhvr>
                                      <p:tavLst>
                                        <p:tav tm="0">
                                          <p:val>
                                            <p:strVal val="#ppt_x+0.4"/>
                                          </p:val>
                                        </p:tav>
                                        <p:tav tm="100000">
                                          <p:val>
                                            <p:strVal val="#ppt_x-0.05"/>
                                          </p:val>
                                        </p:tav>
                                      </p:tavLst>
                                    </p:anim>
                                    <p:anim calcmode="lin" valueType="num">
                                      <p:cBhvr>
                                        <p:cTn id="10" dur="800" decel="100000" fill="hold"/>
                                        <p:tgtEl>
                                          <p:spTgt spid="112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2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274"/>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1271"/>
                                        </p:tgtEl>
                                        <p:attrNameLst>
                                          <p:attrName>style.visibility</p:attrName>
                                        </p:attrNameLst>
                                      </p:cBhvr>
                                      <p:to>
                                        <p:strVal val="visible"/>
                                      </p:to>
                                    </p:set>
                                    <p:animEffect transition="in" filter="fade">
                                      <p:cBhvr>
                                        <p:cTn id="15" dur="800" decel="100000"/>
                                        <p:tgtEl>
                                          <p:spTgt spid="11271"/>
                                        </p:tgtEl>
                                      </p:cBhvr>
                                    </p:animEffect>
                                    <p:anim calcmode="lin" valueType="num">
                                      <p:cBhvr>
                                        <p:cTn id="16" dur="800" decel="100000" fill="hold"/>
                                        <p:tgtEl>
                                          <p:spTgt spid="11271"/>
                                        </p:tgtEl>
                                        <p:attrNameLst>
                                          <p:attrName>style.rotation</p:attrName>
                                        </p:attrNameLst>
                                      </p:cBhvr>
                                      <p:tavLst>
                                        <p:tav tm="0">
                                          <p:val>
                                            <p:fltVal val="-90"/>
                                          </p:val>
                                        </p:tav>
                                        <p:tav tm="100000">
                                          <p:val>
                                            <p:fltVal val="0"/>
                                          </p:val>
                                        </p:tav>
                                      </p:tavLst>
                                    </p:anim>
                                    <p:anim calcmode="lin" valueType="num">
                                      <p:cBhvr>
                                        <p:cTn id="17" dur="800" decel="100000" fill="hold"/>
                                        <p:tgtEl>
                                          <p:spTgt spid="11271"/>
                                        </p:tgtEl>
                                        <p:attrNameLst>
                                          <p:attrName>ppt_x</p:attrName>
                                        </p:attrNameLst>
                                      </p:cBhvr>
                                      <p:tavLst>
                                        <p:tav tm="0">
                                          <p:val>
                                            <p:strVal val="#ppt_x+0.4"/>
                                          </p:val>
                                        </p:tav>
                                        <p:tav tm="100000">
                                          <p:val>
                                            <p:strVal val="#ppt_x-0.05"/>
                                          </p:val>
                                        </p:tav>
                                      </p:tavLst>
                                    </p:anim>
                                    <p:anim calcmode="lin" valueType="num">
                                      <p:cBhvr>
                                        <p:cTn id="18" dur="800" decel="100000" fill="hold"/>
                                        <p:tgtEl>
                                          <p:spTgt spid="1127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27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271"/>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1000"/>
                                  </p:stCondLst>
                                  <p:childTnLst>
                                    <p:set>
                                      <p:cBhvr>
                                        <p:cTn id="23" dur="1" fill="hold">
                                          <p:stCondLst>
                                            <p:cond delay="0"/>
                                          </p:stCondLst>
                                        </p:cTn>
                                        <p:tgtEl>
                                          <p:spTgt spid="11269"/>
                                        </p:tgtEl>
                                        <p:attrNameLst>
                                          <p:attrName>style.visibility</p:attrName>
                                        </p:attrNameLst>
                                      </p:cBhvr>
                                      <p:to>
                                        <p:strVal val="visible"/>
                                      </p:to>
                                    </p:set>
                                    <p:animEffect transition="in" filter="fade">
                                      <p:cBhvr>
                                        <p:cTn id="24" dur="1000"/>
                                        <p:tgtEl>
                                          <p:spTgt spid="11269"/>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1270"/>
                                        </p:tgtEl>
                                        <p:attrNameLst>
                                          <p:attrName>style.visibility</p:attrName>
                                        </p:attrNameLst>
                                      </p:cBhvr>
                                      <p:to>
                                        <p:strVal val="visible"/>
                                      </p:to>
                                    </p:set>
                                    <p:animEffect transition="in" filter="fade">
                                      <p:cBhvr>
                                        <p:cTn id="27" dur="1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animBg="1"/>
      <p:bldP spid="112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480956" y="482600"/>
            <a:ext cx="8377294" cy="1143000"/>
          </a:xfrm>
        </p:spPr>
        <p:txBody>
          <a:bodyPr vert="horz" lIns="92075" tIns="46038" rIns="92075" bIns="46038" rtlCol="0" anchor="ctr">
            <a:normAutofit fontScale="90000"/>
          </a:bodyPr>
          <a:lstStyle/>
          <a:p>
            <a:pPr eaLnBrk="1" hangingPunct="1"/>
            <a:r>
              <a:rPr lang="en-US" sz="3600" dirty="0">
                <a:solidFill>
                  <a:schemeClr val="tx1"/>
                </a:solidFill>
              </a:rPr>
              <a:t>What is the Expected Family Contribution (EFC)?</a:t>
            </a:r>
          </a:p>
        </p:txBody>
      </p:sp>
      <p:sp>
        <p:nvSpPr>
          <p:cNvPr id="8" name="Rectangle 7"/>
          <p:cNvSpPr/>
          <p:nvPr/>
        </p:nvSpPr>
        <p:spPr>
          <a:xfrm>
            <a:off x="4669603" y="2147769"/>
            <a:ext cx="3888649" cy="4124206"/>
          </a:xfrm>
          <a:prstGeom prst="rect">
            <a:avLst/>
          </a:prstGeom>
        </p:spPr>
        <p:txBody>
          <a:bodyPr wrap="square">
            <a:spAutoFit/>
          </a:bodyPr>
          <a:lstStyle/>
          <a:p>
            <a:pPr>
              <a:spcAft>
                <a:spcPts val="1200"/>
              </a:spcAft>
            </a:pPr>
            <a:r>
              <a:rPr lang="en-US" sz="2800" dirty="0">
                <a:latin typeface="Maiandra GD" panose="020E0502030308020204" pitchFamily="34" charset="0"/>
              </a:rPr>
              <a:t>A figure derived from the information that you/your parents submitted on the FAFSA and CSS/PROFILE. </a:t>
            </a:r>
          </a:p>
          <a:p>
            <a:r>
              <a:rPr lang="en-US" sz="2800" dirty="0">
                <a:latin typeface="Maiandra GD" panose="020E0502030308020204" pitchFamily="34" charset="0"/>
              </a:rPr>
              <a:t>The EFC is used to determine the types and amounts of need-based aid you may receive.</a:t>
            </a:r>
          </a:p>
        </p:txBody>
      </p:sp>
      <p:pic>
        <p:nvPicPr>
          <p:cNvPr id="7172" name="Picture 4" descr="http://www.fandm.edu/uploads/files/899078396676454071-img-4129.one-hal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56" y="1939318"/>
            <a:ext cx="3348094" cy="29760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40646649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2000"/>
                                        <p:tgtEl>
                                          <p:spTgt spid="7172"/>
                                        </p:tgtEl>
                                      </p:cBhvr>
                                    </p:animEffect>
                                    <p:anim calcmode="lin" valueType="num">
                                      <p:cBhvr>
                                        <p:cTn id="8" dur="2000" fill="hold"/>
                                        <p:tgtEl>
                                          <p:spTgt spid="7172"/>
                                        </p:tgtEl>
                                        <p:attrNameLst>
                                          <p:attrName>style.rotation</p:attrName>
                                        </p:attrNameLst>
                                      </p:cBhvr>
                                      <p:tavLst>
                                        <p:tav tm="0">
                                          <p:val>
                                            <p:fltVal val="720"/>
                                          </p:val>
                                        </p:tav>
                                        <p:tav tm="100000">
                                          <p:val>
                                            <p:fltVal val="0"/>
                                          </p:val>
                                        </p:tav>
                                      </p:tavLst>
                                    </p:anim>
                                    <p:anim calcmode="lin" valueType="num">
                                      <p:cBhvr>
                                        <p:cTn id="9" dur="2000" fill="hold"/>
                                        <p:tgtEl>
                                          <p:spTgt spid="7172"/>
                                        </p:tgtEl>
                                        <p:attrNameLst>
                                          <p:attrName>ppt_h</p:attrName>
                                        </p:attrNameLst>
                                      </p:cBhvr>
                                      <p:tavLst>
                                        <p:tav tm="0">
                                          <p:val>
                                            <p:fltVal val="0"/>
                                          </p:val>
                                        </p:tav>
                                        <p:tav tm="100000">
                                          <p:val>
                                            <p:strVal val="#ppt_h"/>
                                          </p:val>
                                        </p:tav>
                                      </p:tavLst>
                                    </p:anim>
                                    <p:anim calcmode="lin" valueType="num">
                                      <p:cBhvr>
                                        <p:cTn id="10" dur="2000" fill="hold"/>
                                        <p:tgtEl>
                                          <p:spTgt spid="717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82702" y="355600"/>
            <a:ext cx="8515528" cy="1143000"/>
          </a:xfrm>
        </p:spPr>
        <p:txBody>
          <a:bodyPr vert="horz" lIns="92075" tIns="46038" rIns="92075" bIns="46038" rtlCol="0" anchor="ctr">
            <a:normAutofit/>
          </a:bodyPr>
          <a:lstStyle/>
          <a:p>
            <a:pPr eaLnBrk="1" hangingPunct="1"/>
            <a:r>
              <a:rPr lang="en-US" sz="3600" dirty="0">
                <a:solidFill>
                  <a:schemeClr val="tx1"/>
                </a:solidFill>
              </a:rPr>
              <a:t>What is the Cost of Attendance COA)?</a:t>
            </a:r>
          </a:p>
        </p:txBody>
      </p:sp>
      <p:sp>
        <p:nvSpPr>
          <p:cNvPr id="15365" name="Rectangle 5"/>
          <p:cNvSpPr>
            <a:spLocks noChangeArrowheads="1"/>
          </p:cNvSpPr>
          <p:nvPr/>
        </p:nvSpPr>
        <p:spPr bwMode="auto">
          <a:xfrm>
            <a:off x="3400425" y="3524176"/>
            <a:ext cx="4358327" cy="2624137"/>
          </a:xfrm>
          <a:prstGeom prst="rect">
            <a:avLst/>
          </a:prstGeom>
          <a:solidFill>
            <a:schemeClr val="bg1"/>
          </a:solidFill>
          <a:ln w="25400">
            <a:noFill/>
            <a:miter lim="800000"/>
            <a:headEnd/>
            <a:tailEnd/>
          </a:ln>
        </p:spPr>
        <p:txBody>
          <a:bodyPr/>
          <a:lstStyle/>
          <a:p>
            <a:pPr marL="342900" indent="-342900">
              <a:spcBef>
                <a:spcPct val="55000"/>
              </a:spcBef>
              <a:buClr>
                <a:srgbClr val="FF0000"/>
              </a:buClr>
              <a:buFontTx/>
              <a:buChar char="•"/>
            </a:pPr>
            <a:r>
              <a:rPr lang="en-US" sz="2400" dirty="0">
                <a:latin typeface="Maiandra GD" panose="020E0502030308020204" pitchFamily="34" charset="0"/>
              </a:rPr>
              <a:t>Tuition and fees</a:t>
            </a:r>
          </a:p>
          <a:p>
            <a:pPr marL="342900" indent="-342900">
              <a:spcBef>
                <a:spcPct val="55000"/>
              </a:spcBef>
              <a:buClr>
                <a:srgbClr val="FF0000"/>
              </a:buClr>
              <a:buFontTx/>
              <a:buChar char="•"/>
            </a:pPr>
            <a:r>
              <a:rPr lang="en-US" sz="2400" dirty="0">
                <a:latin typeface="Maiandra GD" panose="020E0502030308020204" pitchFamily="34" charset="0"/>
              </a:rPr>
              <a:t>Room and meal plan</a:t>
            </a:r>
          </a:p>
          <a:p>
            <a:pPr marL="342900" indent="-342900">
              <a:spcBef>
                <a:spcPct val="55000"/>
              </a:spcBef>
              <a:buClr>
                <a:srgbClr val="FF0000"/>
              </a:buClr>
              <a:buFontTx/>
              <a:buChar char="•"/>
            </a:pPr>
            <a:r>
              <a:rPr lang="en-US" sz="2400" dirty="0">
                <a:latin typeface="Maiandra GD" panose="020E0502030308020204" pitchFamily="34" charset="0"/>
              </a:rPr>
              <a:t>Books and supplies</a:t>
            </a:r>
          </a:p>
          <a:p>
            <a:pPr marL="342900" indent="-342900">
              <a:spcBef>
                <a:spcPct val="55000"/>
              </a:spcBef>
              <a:buClr>
                <a:srgbClr val="FF0000"/>
              </a:buClr>
              <a:buFontTx/>
              <a:buChar char="•"/>
            </a:pPr>
            <a:r>
              <a:rPr lang="en-US" sz="2400" dirty="0">
                <a:latin typeface="Maiandra GD" panose="020E0502030308020204" pitchFamily="34" charset="0"/>
              </a:rPr>
              <a:t>Transportation</a:t>
            </a:r>
          </a:p>
          <a:p>
            <a:pPr marL="342900" indent="-342900">
              <a:spcBef>
                <a:spcPct val="55000"/>
              </a:spcBef>
              <a:buClr>
                <a:srgbClr val="FF0000"/>
              </a:buClr>
              <a:buFontTx/>
              <a:buChar char="•"/>
            </a:pPr>
            <a:r>
              <a:rPr lang="en-US" sz="2400" dirty="0">
                <a:latin typeface="Maiandra GD" panose="020E0502030308020204" pitchFamily="34" charset="0"/>
              </a:rPr>
              <a:t>Miscellaneous educational expenses</a:t>
            </a:r>
          </a:p>
        </p:txBody>
      </p:sp>
      <p:sp>
        <p:nvSpPr>
          <p:cNvPr id="15366" name="Rectangle 6"/>
          <p:cNvSpPr>
            <a:spLocks noChangeArrowheads="1"/>
          </p:cNvSpPr>
          <p:nvPr/>
        </p:nvSpPr>
        <p:spPr bwMode="auto">
          <a:xfrm>
            <a:off x="3178222" y="1312974"/>
            <a:ext cx="5044554" cy="1977099"/>
          </a:xfrm>
          <a:prstGeom prst="rect">
            <a:avLst/>
          </a:prstGeom>
          <a:noFill/>
          <a:ln w="28575" algn="ctr">
            <a:noFill/>
            <a:miter lim="800000"/>
            <a:headEnd/>
            <a:tailEnd/>
          </a:ln>
        </p:spPr>
        <p:txBody>
          <a:bodyPr/>
          <a:lstStyle/>
          <a:p>
            <a:endParaRPr lang="en-US" sz="2400" dirty="0">
              <a:latin typeface="Maiandra GD" panose="020E0502030308020204" pitchFamily="34" charset="0"/>
            </a:endParaRPr>
          </a:p>
          <a:p>
            <a:r>
              <a:rPr lang="en-US" sz="2400" dirty="0">
                <a:latin typeface="Maiandra GD" panose="020E0502030308020204" pitchFamily="34" charset="0"/>
              </a:rPr>
              <a:t>Also known as the Student Budget, includes </a:t>
            </a:r>
            <a:r>
              <a:rPr lang="en-US" sz="2400" u="sng" dirty="0">
                <a:latin typeface="Maiandra GD" panose="020E0502030308020204" pitchFamily="34" charset="0"/>
              </a:rPr>
              <a:t>most</a:t>
            </a:r>
            <a:r>
              <a:rPr lang="en-US" sz="2400" dirty="0">
                <a:latin typeface="Maiandra GD" panose="020E0502030308020204" pitchFamily="34" charset="0"/>
              </a:rPr>
              <a:t> everything related to college expenses for one academic year which is nine (9) months.  </a:t>
            </a:r>
          </a:p>
        </p:txBody>
      </p:sp>
      <p:pic>
        <p:nvPicPr>
          <p:cNvPr id="6152" name="Picture 8" descr="http://www.fandm.edu/uploads/files/897763589244872915-student-stairs-jr.one-hal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72" y="1498600"/>
            <a:ext cx="2400300" cy="47767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9176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circle(out)">
                                      <p:cBhvr>
                                        <p:cTn id="7" dur="2000"/>
                                        <p:tgtEl>
                                          <p:spTgt spid="6152"/>
                                        </p:tgtEl>
                                      </p:cBhvr>
                                    </p:animEffect>
                                  </p:childTnLst>
                                </p:cTn>
                              </p:par>
                              <p:par>
                                <p:cTn id="8" presetID="10" presetClass="entr" presetSubtype="0" fill="hold" nodeType="withEffect">
                                  <p:stCondLst>
                                    <p:cond delay="0"/>
                                  </p:stCondLst>
                                  <p:childTnLst>
                                    <p:set>
                                      <p:cBhvr>
                                        <p:cTn id="9" dur="1" fill="hold">
                                          <p:stCondLst>
                                            <p:cond delay="0"/>
                                          </p:stCondLst>
                                        </p:cTn>
                                        <p:tgtEl>
                                          <p:spTgt spid="15366">
                                            <p:txEl>
                                              <p:pRg st="1" end="1"/>
                                            </p:txEl>
                                          </p:spTgt>
                                        </p:tgtEl>
                                        <p:attrNameLst>
                                          <p:attrName>style.visibility</p:attrName>
                                        </p:attrNameLst>
                                      </p:cBhvr>
                                      <p:to>
                                        <p:strVal val="visible"/>
                                      </p:to>
                                    </p:set>
                                    <p:animEffect transition="in" filter="fade">
                                      <p:cBhvr>
                                        <p:cTn id="10" dur="500"/>
                                        <p:tgtEl>
                                          <p:spTgt spid="15366">
                                            <p:txEl>
                                              <p:pRg st="1" end="1"/>
                                            </p:txEl>
                                          </p:spTgt>
                                        </p:tgtEl>
                                      </p:cBhvr>
                                    </p:animEffect>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15365">
                                            <p:txEl>
                                              <p:pRg st="0" end="0"/>
                                            </p:txEl>
                                          </p:spTgt>
                                        </p:tgtEl>
                                        <p:attrNameLst>
                                          <p:attrName>style.visibility</p:attrName>
                                        </p:attrNameLst>
                                      </p:cBhvr>
                                      <p:to>
                                        <p:strVal val="visible"/>
                                      </p:to>
                                    </p:set>
                                    <p:animEffect transition="in" filter="fade">
                                      <p:cBhvr>
                                        <p:cTn id="14" dur="1000"/>
                                        <p:tgtEl>
                                          <p:spTgt spid="15365">
                                            <p:txEl>
                                              <p:pRg st="0" end="0"/>
                                            </p:txEl>
                                          </p:spTgt>
                                        </p:tgtEl>
                                      </p:cBhvr>
                                    </p:animEffect>
                                    <p:anim calcmode="lin" valueType="num">
                                      <p:cBhvr>
                                        <p:cTn id="15" dur="1000" fill="hold"/>
                                        <p:tgtEl>
                                          <p:spTgt spid="1536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36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15365">
                                            <p:txEl>
                                              <p:pRg st="1" end="1"/>
                                            </p:txEl>
                                          </p:spTgt>
                                        </p:tgtEl>
                                        <p:attrNameLst>
                                          <p:attrName>style.visibility</p:attrName>
                                        </p:attrNameLst>
                                      </p:cBhvr>
                                      <p:to>
                                        <p:strVal val="visible"/>
                                      </p:to>
                                    </p:set>
                                    <p:animEffect transition="in" filter="fade">
                                      <p:cBhvr>
                                        <p:cTn id="20" dur="1000"/>
                                        <p:tgtEl>
                                          <p:spTgt spid="15365">
                                            <p:txEl>
                                              <p:pRg st="1" end="1"/>
                                            </p:txEl>
                                          </p:spTgt>
                                        </p:tgtEl>
                                      </p:cBhvr>
                                    </p:animEffect>
                                    <p:anim calcmode="lin" valueType="num">
                                      <p:cBhvr>
                                        <p:cTn id="21" dur="1000" fill="hold"/>
                                        <p:tgtEl>
                                          <p:spTgt spid="1536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5365">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nodeType="afterEffect">
                                  <p:stCondLst>
                                    <p:cond delay="0"/>
                                  </p:stCondLst>
                                  <p:childTnLst>
                                    <p:set>
                                      <p:cBhvr>
                                        <p:cTn id="25" dur="1" fill="hold">
                                          <p:stCondLst>
                                            <p:cond delay="0"/>
                                          </p:stCondLst>
                                        </p:cTn>
                                        <p:tgtEl>
                                          <p:spTgt spid="15365">
                                            <p:txEl>
                                              <p:pRg st="2" end="2"/>
                                            </p:txEl>
                                          </p:spTgt>
                                        </p:tgtEl>
                                        <p:attrNameLst>
                                          <p:attrName>style.visibility</p:attrName>
                                        </p:attrNameLst>
                                      </p:cBhvr>
                                      <p:to>
                                        <p:strVal val="visible"/>
                                      </p:to>
                                    </p:set>
                                    <p:animEffect transition="in" filter="fade">
                                      <p:cBhvr>
                                        <p:cTn id="26" dur="1000"/>
                                        <p:tgtEl>
                                          <p:spTgt spid="15365">
                                            <p:txEl>
                                              <p:pRg st="2" end="2"/>
                                            </p:txEl>
                                          </p:spTgt>
                                        </p:tgtEl>
                                      </p:cBhvr>
                                    </p:animEffect>
                                    <p:anim calcmode="lin" valueType="num">
                                      <p:cBhvr>
                                        <p:cTn id="27" dur="1000" fill="hold"/>
                                        <p:tgtEl>
                                          <p:spTgt spid="1536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5365">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42" presetClass="entr" presetSubtype="0" fill="hold" nodeType="afterEffect">
                                  <p:stCondLst>
                                    <p:cond delay="0"/>
                                  </p:stCondLst>
                                  <p:childTnLst>
                                    <p:set>
                                      <p:cBhvr>
                                        <p:cTn id="31" dur="1" fill="hold">
                                          <p:stCondLst>
                                            <p:cond delay="0"/>
                                          </p:stCondLst>
                                        </p:cTn>
                                        <p:tgtEl>
                                          <p:spTgt spid="15365">
                                            <p:txEl>
                                              <p:pRg st="3" end="3"/>
                                            </p:txEl>
                                          </p:spTgt>
                                        </p:tgtEl>
                                        <p:attrNameLst>
                                          <p:attrName>style.visibility</p:attrName>
                                        </p:attrNameLst>
                                      </p:cBhvr>
                                      <p:to>
                                        <p:strVal val="visible"/>
                                      </p:to>
                                    </p:set>
                                    <p:animEffect transition="in" filter="fade">
                                      <p:cBhvr>
                                        <p:cTn id="32" dur="1000"/>
                                        <p:tgtEl>
                                          <p:spTgt spid="15365">
                                            <p:txEl>
                                              <p:pRg st="3" end="3"/>
                                            </p:txEl>
                                          </p:spTgt>
                                        </p:tgtEl>
                                      </p:cBhvr>
                                    </p:animEffect>
                                    <p:anim calcmode="lin" valueType="num">
                                      <p:cBhvr>
                                        <p:cTn id="33" dur="1000" fill="hold"/>
                                        <p:tgtEl>
                                          <p:spTgt spid="1536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5365">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6000"/>
                            </p:stCondLst>
                            <p:childTnLst>
                              <p:par>
                                <p:cTn id="36" presetID="42" presetClass="entr" presetSubtype="0" fill="hold" nodeType="afterEffect">
                                  <p:stCondLst>
                                    <p:cond delay="0"/>
                                  </p:stCondLst>
                                  <p:childTnLst>
                                    <p:set>
                                      <p:cBhvr>
                                        <p:cTn id="37" dur="1" fill="hold">
                                          <p:stCondLst>
                                            <p:cond delay="0"/>
                                          </p:stCondLst>
                                        </p:cTn>
                                        <p:tgtEl>
                                          <p:spTgt spid="15365">
                                            <p:txEl>
                                              <p:pRg st="4" end="4"/>
                                            </p:txEl>
                                          </p:spTgt>
                                        </p:tgtEl>
                                        <p:attrNameLst>
                                          <p:attrName>style.visibility</p:attrName>
                                        </p:attrNameLst>
                                      </p:cBhvr>
                                      <p:to>
                                        <p:strVal val="visible"/>
                                      </p:to>
                                    </p:set>
                                    <p:animEffect transition="in" filter="fade">
                                      <p:cBhvr>
                                        <p:cTn id="38" dur="1000"/>
                                        <p:tgtEl>
                                          <p:spTgt spid="15365">
                                            <p:txEl>
                                              <p:pRg st="4" end="4"/>
                                            </p:txEl>
                                          </p:spTgt>
                                        </p:tgtEl>
                                      </p:cBhvr>
                                    </p:animEffect>
                                    <p:anim calcmode="lin" valueType="num">
                                      <p:cBhvr>
                                        <p:cTn id="39" dur="1000" fill="hold"/>
                                        <p:tgtEl>
                                          <p:spTgt spid="15365">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536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Aid</a:t>
            </a:r>
          </a:p>
        </p:txBody>
      </p:sp>
      <p:sp>
        <p:nvSpPr>
          <p:cNvPr id="3" name="Content Placeholder 2"/>
          <p:cNvSpPr>
            <a:spLocks noGrp="1"/>
          </p:cNvSpPr>
          <p:nvPr>
            <p:ph idx="1"/>
          </p:nvPr>
        </p:nvSpPr>
        <p:spPr>
          <a:xfrm>
            <a:off x="457200" y="2011680"/>
            <a:ext cx="8229600" cy="4498975"/>
          </a:xfrm>
        </p:spPr>
        <p:txBody>
          <a:bodyPr>
            <a:normAutofit/>
          </a:bodyPr>
          <a:lstStyle/>
          <a:p>
            <a:pPr>
              <a:spcBef>
                <a:spcPts val="0"/>
              </a:spcBef>
              <a:spcAft>
                <a:spcPts val="3600"/>
              </a:spcAft>
              <a:buFont typeface="Arial" panose="020B0604020202020204" pitchFamily="34" charset="0"/>
              <a:buChar char="•"/>
            </a:pPr>
            <a:r>
              <a:rPr lang="en-US" sz="2800" b="1" dirty="0"/>
              <a:t>Federal</a:t>
            </a:r>
          </a:p>
          <a:p>
            <a:pPr>
              <a:spcBef>
                <a:spcPts val="0"/>
              </a:spcBef>
              <a:spcAft>
                <a:spcPts val="3600"/>
              </a:spcAft>
              <a:buFont typeface="Arial" panose="020B0604020202020204" pitchFamily="34" charset="0"/>
              <a:buChar char="•"/>
            </a:pPr>
            <a:r>
              <a:rPr lang="en-US" sz="2800" b="1" dirty="0"/>
              <a:t>State</a:t>
            </a:r>
          </a:p>
          <a:p>
            <a:pPr>
              <a:spcBef>
                <a:spcPts val="0"/>
              </a:spcBef>
              <a:spcAft>
                <a:spcPts val="3600"/>
              </a:spcAft>
              <a:buFont typeface="Arial" panose="020B0604020202020204" pitchFamily="34" charset="0"/>
              <a:buChar char="•"/>
            </a:pPr>
            <a:r>
              <a:rPr lang="en-US" sz="2800" b="1" dirty="0"/>
              <a:t>Institutional </a:t>
            </a:r>
          </a:p>
          <a:p>
            <a:pPr>
              <a:spcBef>
                <a:spcPts val="0"/>
              </a:spcBef>
              <a:spcAft>
                <a:spcPts val="3600"/>
              </a:spcAft>
              <a:buFont typeface="Arial" panose="020B0604020202020204" pitchFamily="34" charset="0"/>
              <a:buChar char="•"/>
            </a:pPr>
            <a:r>
              <a:rPr lang="en-US" sz="2800" b="1" dirty="0"/>
              <a:t>Private</a:t>
            </a:r>
          </a:p>
        </p:txBody>
      </p:sp>
    </p:spTree>
    <p:extLst>
      <p:ext uri="{BB962C8B-B14F-4D97-AF65-F5344CB8AC3E}">
        <p14:creationId xmlns:p14="http://schemas.microsoft.com/office/powerpoint/2010/main" val="294982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631" y="560736"/>
            <a:ext cx="7966182" cy="706749"/>
          </a:xfrm>
        </p:spPr>
        <p:txBody>
          <a:bodyPr/>
          <a:lstStyle/>
          <a:p>
            <a:r>
              <a:rPr lang="en-US" dirty="0"/>
              <a:t>What Will Be Presented</a:t>
            </a:r>
          </a:p>
        </p:txBody>
      </p:sp>
      <p:sp>
        <p:nvSpPr>
          <p:cNvPr id="3" name="Content Placeholder 2"/>
          <p:cNvSpPr>
            <a:spLocks noGrp="1"/>
          </p:cNvSpPr>
          <p:nvPr>
            <p:ph idx="1"/>
          </p:nvPr>
        </p:nvSpPr>
        <p:spPr>
          <a:xfrm>
            <a:off x="1732230" y="2106439"/>
            <a:ext cx="7411770" cy="3777622"/>
          </a:xfrm>
        </p:spPr>
        <p:txBody>
          <a:bodyPr>
            <a:normAutofit/>
          </a:bodyPr>
          <a:lstStyle/>
          <a:p>
            <a:pPr>
              <a:buSzPct val="75000"/>
              <a:buFont typeface="Arial" panose="020B0604020202020204" pitchFamily="34" charset="0"/>
              <a:buChar char="•"/>
            </a:pPr>
            <a:r>
              <a:rPr lang="en-US" sz="2800" dirty="0"/>
              <a:t>What to Do Now</a:t>
            </a:r>
          </a:p>
          <a:p>
            <a:pPr>
              <a:buSzPct val="75000"/>
              <a:buFont typeface="Arial" panose="020B0604020202020204" pitchFamily="34" charset="0"/>
              <a:buChar char="•"/>
            </a:pPr>
            <a:r>
              <a:rPr lang="en-US" sz="2800" dirty="0"/>
              <a:t>Role of the Financial Aid Office</a:t>
            </a:r>
          </a:p>
          <a:p>
            <a:pPr>
              <a:buSzPct val="75000"/>
              <a:buFont typeface="Arial" panose="020B0604020202020204" pitchFamily="34" charset="0"/>
              <a:buChar char="•"/>
            </a:pPr>
            <a:r>
              <a:rPr lang="en-US" sz="2800" dirty="0"/>
              <a:t>How to Apply for Financial Aid</a:t>
            </a:r>
          </a:p>
          <a:p>
            <a:pPr>
              <a:buSzPct val="75000"/>
              <a:buFont typeface="Arial" panose="020B0604020202020204" pitchFamily="34" charset="0"/>
              <a:buChar char="•"/>
            </a:pPr>
            <a:r>
              <a:rPr lang="en-US" sz="2800" dirty="0"/>
              <a:t>Types of Financial Aid</a:t>
            </a:r>
          </a:p>
          <a:p>
            <a:pPr>
              <a:buSzPct val="75000"/>
              <a:buFont typeface="Arial" panose="020B0604020202020204" pitchFamily="34" charset="0"/>
              <a:buChar char="•"/>
            </a:pPr>
            <a:r>
              <a:rPr lang="en-US" sz="2800" dirty="0"/>
              <a:t>Your Questions</a:t>
            </a:r>
          </a:p>
          <a:p>
            <a:pPr marL="0" indent="0">
              <a:buNone/>
            </a:pPr>
            <a:endParaRPr lang="en-US" dirty="0"/>
          </a:p>
        </p:txBody>
      </p:sp>
    </p:spTree>
    <p:extLst>
      <p:ext uri="{BB962C8B-B14F-4D97-AF65-F5344CB8AC3E}">
        <p14:creationId xmlns:p14="http://schemas.microsoft.com/office/powerpoint/2010/main" val="166380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Financial Aid</a:t>
            </a:r>
          </a:p>
        </p:txBody>
      </p:sp>
      <p:sp>
        <p:nvSpPr>
          <p:cNvPr id="3" name="Content Placeholder 2"/>
          <p:cNvSpPr>
            <a:spLocks noGrp="1"/>
          </p:cNvSpPr>
          <p:nvPr>
            <p:ph idx="1"/>
          </p:nvPr>
        </p:nvSpPr>
        <p:spPr>
          <a:xfrm>
            <a:off x="457200" y="2377441"/>
            <a:ext cx="8229600" cy="2708910"/>
          </a:xfrm>
        </p:spPr>
        <p:txBody>
          <a:bodyPr>
            <a:normAutofit/>
          </a:bodyPr>
          <a:lstStyle/>
          <a:p>
            <a:pPr>
              <a:buFont typeface="Arial" panose="020B0604020202020204" pitchFamily="34" charset="0"/>
              <a:buChar char="•"/>
            </a:pPr>
            <a:r>
              <a:rPr lang="en-US" sz="2800" dirty="0"/>
              <a:t>Gift Aid – Free Money</a:t>
            </a:r>
          </a:p>
          <a:p>
            <a:pPr>
              <a:buFont typeface="Arial" panose="020B0604020202020204" pitchFamily="34" charset="0"/>
              <a:buChar char="•"/>
            </a:pPr>
            <a:endParaRPr lang="en-US" sz="2800" dirty="0"/>
          </a:p>
          <a:p>
            <a:pPr>
              <a:buFont typeface="Arial" panose="020B0604020202020204" pitchFamily="34" charset="0"/>
              <a:buChar char="•"/>
            </a:pPr>
            <a:r>
              <a:rPr lang="en-US" sz="2800" dirty="0"/>
              <a:t>Student Loans – Must Be Repaid</a:t>
            </a:r>
          </a:p>
          <a:p>
            <a:pPr>
              <a:buFont typeface="Arial" panose="020B0604020202020204" pitchFamily="34" charset="0"/>
              <a:buChar char="•"/>
            </a:pPr>
            <a:endParaRPr lang="en-US" sz="2800" dirty="0"/>
          </a:p>
          <a:p>
            <a:pPr>
              <a:buFont typeface="Arial" panose="020B0604020202020204" pitchFamily="34" charset="0"/>
              <a:buChar char="•"/>
            </a:pPr>
            <a:r>
              <a:rPr lang="en-US" sz="2800" dirty="0"/>
              <a:t>Student Employment – Spending Money</a:t>
            </a:r>
          </a:p>
        </p:txBody>
      </p:sp>
    </p:spTree>
    <p:extLst>
      <p:ext uri="{BB962C8B-B14F-4D97-AF65-F5344CB8AC3E}">
        <p14:creationId xmlns:p14="http://schemas.microsoft.com/office/powerpoint/2010/main" val="226400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5730" y="274638"/>
            <a:ext cx="8766810" cy="1143000"/>
          </a:xfrm>
        </p:spPr>
        <p:txBody>
          <a:bodyPr/>
          <a:lstStyle/>
          <a:p>
            <a:r>
              <a:rPr lang="en-US" dirty="0"/>
              <a:t>Federal Financial Aid Programs</a:t>
            </a:r>
          </a:p>
        </p:txBody>
      </p:sp>
      <p:sp>
        <p:nvSpPr>
          <p:cNvPr id="3" name="Content Placeholder 2"/>
          <p:cNvSpPr>
            <a:spLocks noGrp="1"/>
          </p:cNvSpPr>
          <p:nvPr>
            <p:ph idx="1"/>
          </p:nvPr>
        </p:nvSpPr>
        <p:spPr>
          <a:xfrm>
            <a:off x="394335" y="2010961"/>
            <a:ext cx="8229600" cy="4498975"/>
          </a:xfrm>
        </p:spPr>
        <p:txBody>
          <a:bodyPr/>
          <a:lstStyle/>
          <a:p>
            <a:pPr>
              <a:buFont typeface="Arial" panose="020B0604020202020204" pitchFamily="34" charset="0"/>
              <a:buChar char="•"/>
            </a:pPr>
            <a:r>
              <a:rPr lang="en-US" sz="2000" dirty="0"/>
              <a:t>Pell Grant</a:t>
            </a:r>
          </a:p>
          <a:p>
            <a:pPr marL="457200" lvl="1" indent="0">
              <a:buNone/>
            </a:pPr>
            <a:r>
              <a:rPr lang="en-US" sz="2000" dirty="0"/>
              <a:t>	Federal EFC of 5500 or lower</a:t>
            </a:r>
          </a:p>
          <a:p>
            <a:pPr marL="457200" lvl="1" indent="0">
              <a:buNone/>
            </a:pPr>
            <a:r>
              <a:rPr lang="en-US" sz="2000" dirty="0"/>
              <a:t>	Maximum = $6,345/year</a:t>
            </a:r>
          </a:p>
          <a:p>
            <a:pPr>
              <a:buFont typeface="Arial" panose="020B0604020202020204" pitchFamily="34" charset="0"/>
              <a:buChar char="•"/>
            </a:pPr>
            <a:r>
              <a:rPr lang="en-US" sz="2000" dirty="0"/>
              <a:t>SEOG</a:t>
            </a:r>
          </a:p>
          <a:p>
            <a:pPr marL="914400" lvl="2" indent="0">
              <a:buNone/>
            </a:pPr>
            <a:r>
              <a:rPr lang="en-US" sz="2000" dirty="0"/>
              <a:t>Priority to Pell Grant recipients</a:t>
            </a:r>
          </a:p>
          <a:p>
            <a:pPr marL="914400" lvl="2" indent="0">
              <a:buNone/>
            </a:pPr>
            <a:r>
              <a:rPr lang="en-US" sz="2000" dirty="0"/>
              <a:t>Maximum = $4,000/year</a:t>
            </a:r>
            <a:br>
              <a:rPr lang="en-US" sz="2000" dirty="0"/>
            </a:br>
            <a:endParaRPr lang="en-US" sz="2000" dirty="0"/>
          </a:p>
          <a:p>
            <a:pPr>
              <a:buFont typeface="Arial" panose="020B0604020202020204" pitchFamily="34" charset="0"/>
              <a:buChar char="•"/>
            </a:pPr>
            <a:r>
              <a:rPr lang="en-US" sz="2000" dirty="0"/>
              <a:t>Federal Work Study (FWS)</a:t>
            </a:r>
          </a:p>
          <a:p>
            <a:pPr marL="914400" lvl="2" indent="0">
              <a:buNone/>
            </a:pPr>
            <a:r>
              <a:rPr lang="en-US" sz="2000" dirty="0"/>
              <a:t>Job on campus or in community</a:t>
            </a:r>
          </a:p>
          <a:p>
            <a:pPr marL="914400" lvl="2" indent="0">
              <a:buNone/>
            </a:pPr>
            <a:r>
              <a:rPr lang="en-US" sz="2000" dirty="0"/>
              <a:t>Minimum wage or higher</a:t>
            </a:r>
          </a:p>
          <a:p>
            <a:pPr marL="0" indent="0">
              <a:buNone/>
            </a:pPr>
            <a:endParaRPr lang="en-US" dirty="0"/>
          </a:p>
        </p:txBody>
      </p:sp>
      <p:pic>
        <p:nvPicPr>
          <p:cNvPr id="7" name="Picture 6" descr="US Capit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8420" y="3060299"/>
            <a:ext cx="1371600" cy="165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79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Direct Student Loan Program</a:t>
            </a:r>
          </a:p>
        </p:txBody>
      </p:sp>
      <p:sp>
        <p:nvSpPr>
          <p:cNvPr id="3" name="Content Placeholder 2"/>
          <p:cNvSpPr>
            <a:spLocks noGrp="1"/>
          </p:cNvSpPr>
          <p:nvPr>
            <p:ph idx="1"/>
          </p:nvPr>
        </p:nvSpPr>
        <p:spPr>
          <a:xfrm>
            <a:off x="457200" y="1600200"/>
            <a:ext cx="8458200" cy="4846320"/>
          </a:xfrm>
        </p:spPr>
        <p:txBody>
          <a:bodyPr>
            <a:noAutofit/>
          </a:bodyPr>
          <a:lstStyle/>
          <a:p>
            <a:pPr marL="0" indent="0">
              <a:lnSpc>
                <a:spcPct val="90000"/>
              </a:lnSpc>
              <a:buClr>
                <a:schemeClr val="tx1"/>
              </a:buClr>
              <a:buNone/>
            </a:pPr>
            <a:r>
              <a:rPr lang="en-US" sz="2000" b="1" dirty="0"/>
              <a:t>Subsidized Loans </a:t>
            </a:r>
            <a:r>
              <a:rPr lang="en-US" sz="2000" dirty="0"/>
              <a:t>– Current Rate 2.75%</a:t>
            </a:r>
          </a:p>
          <a:p>
            <a:pPr lvl="1">
              <a:lnSpc>
                <a:spcPct val="90000"/>
              </a:lnSpc>
              <a:buClr>
                <a:srgbClr val="C00000"/>
              </a:buClr>
              <a:buFont typeface="Arial" panose="020B0604020202020204" pitchFamily="34" charset="0"/>
              <a:buChar char="•"/>
            </a:pPr>
            <a:r>
              <a:rPr lang="en-US" sz="2000" dirty="0"/>
              <a:t>Must have financial need to qualify </a:t>
            </a:r>
          </a:p>
          <a:p>
            <a:pPr lvl="1">
              <a:lnSpc>
                <a:spcPct val="90000"/>
              </a:lnSpc>
              <a:buClr>
                <a:srgbClr val="C00000"/>
              </a:buClr>
              <a:buFont typeface="Arial" panose="020B0604020202020204" pitchFamily="34" charset="0"/>
              <a:buChar char="•"/>
            </a:pPr>
            <a:r>
              <a:rPr lang="en-US" sz="2000" dirty="0"/>
              <a:t>No interest accrues until while student is enrolled in school</a:t>
            </a:r>
            <a:br>
              <a:rPr lang="en-US" sz="2000" dirty="0"/>
            </a:br>
            <a:endParaRPr lang="en-US" sz="2000" dirty="0"/>
          </a:p>
          <a:p>
            <a:pPr marL="0" indent="0">
              <a:lnSpc>
                <a:spcPct val="90000"/>
              </a:lnSpc>
              <a:buClr>
                <a:schemeClr val="tx1"/>
              </a:buClr>
              <a:buNone/>
            </a:pPr>
            <a:r>
              <a:rPr lang="en-US" sz="2000" b="1" dirty="0"/>
              <a:t>Unsubsidized Loans </a:t>
            </a:r>
            <a:r>
              <a:rPr lang="en-US" sz="2000" dirty="0"/>
              <a:t>– Current Rate 2.75%</a:t>
            </a:r>
          </a:p>
          <a:p>
            <a:pPr lvl="1">
              <a:lnSpc>
                <a:spcPct val="90000"/>
              </a:lnSpc>
              <a:buClr>
                <a:srgbClr val="C00000"/>
              </a:buClr>
              <a:buFont typeface="Arial" panose="020B0604020202020204" pitchFamily="34" charset="0"/>
              <a:buChar char="•"/>
            </a:pPr>
            <a:r>
              <a:rPr lang="en-US" sz="2000" dirty="0"/>
              <a:t>Not based on financial need</a:t>
            </a:r>
          </a:p>
          <a:p>
            <a:pPr marL="0" indent="0">
              <a:buNone/>
            </a:pPr>
            <a:r>
              <a:rPr lang="en-US" sz="2000" b="1" dirty="0"/>
              <a:t>Variable-Fixed Interest Rate </a:t>
            </a:r>
            <a:r>
              <a:rPr lang="en-US" sz="2000" dirty="0"/>
              <a:t>– rate changes July 1 each year, but whatever the rate is at the time the loan is disbursed, it will be fixed for the life of the loan. </a:t>
            </a:r>
          </a:p>
          <a:p>
            <a:pPr marL="0" indent="0">
              <a:buNone/>
            </a:pPr>
            <a:endParaRPr lang="en-US" sz="2000" dirty="0"/>
          </a:p>
          <a:p>
            <a:pPr marL="0" indent="0">
              <a:buNone/>
            </a:pPr>
            <a:r>
              <a:rPr lang="en-US" sz="2000" dirty="0"/>
              <a:t>Loan fees of 1.057% are assessed at disbursement.</a:t>
            </a:r>
          </a:p>
          <a:p>
            <a:pPr marL="0" indent="0">
              <a:buNone/>
            </a:pPr>
            <a:endParaRPr lang="en-US" sz="2000" dirty="0"/>
          </a:p>
          <a:p>
            <a:pPr marL="0" indent="0">
              <a:buNone/>
            </a:pPr>
            <a:r>
              <a:rPr lang="en-US" sz="2000" b="1" dirty="0"/>
              <a:t>Interest rates are based on 10-year Treasury Bill </a:t>
            </a:r>
            <a:r>
              <a:rPr lang="en-US" sz="2000" dirty="0"/>
              <a:t>plus a percentage add-ons. To view chart of historical interest rates:</a:t>
            </a:r>
          </a:p>
          <a:p>
            <a:pPr marL="0" indent="0" algn="r">
              <a:spcBef>
                <a:spcPts val="0"/>
              </a:spcBef>
              <a:buNone/>
            </a:pPr>
            <a:r>
              <a:rPr lang="en-US" sz="2000" dirty="0">
                <a:hlinkClick r:id="rId2"/>
              </a:rPr>
              <a:t>http://www.direct.ed.gov/calc.html</a:t>
            </a:r>
            <a:endParaRPr lang="en-US" sz="2000" dirty="0"/>
          </a:p>
          <a:p>
            <a:pPr marL="0" indent="0">
              <a:buNone/>
            </a:pPr>
            <a:endParaRPr lang="en-US" dirty="0"/>
          </a:p>
        </p:txBody>
      </p:sp>
    </p:spTree>
    <p:extLst>
      <p:ext uri="{BB962C8B-B14F-4D97-AF65-F5344CB8AC3E}">
        <p14:creationId xmlns:p14="http://schemas.microsoft.com/office/powerpoint/2010/main" val="95056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Direct Loan Limits</a:t>
            </a:r>
          </a:p>
        </p:txBody>
      </p:sp>
      <p:graphicFrame>
        <p:nvGraphicFramePr>
          <p:cNvPr id="5" name="Group 3"/>
          <p:cNvGraphicFramePr>
            <a:graphicFrameLocks noGrp="1"/>
          </p:cNvGraphicFramePr>
          <p:nvPr>
            <p:ph idx="1"/>
            <p:extLst>
              <p:ext uri="{D42A27DB-BD31-4B8C-83A1-F6EECF244321}">
                <p14:modId xmlns:p14="http://schemas.microsoft.com/office/powerpoint/2010/main" val="525754418"/>
              </p:ext>
            </p:extLst>
          </p:nvPr>
        </p:nvGraphicFramePr>
        <p:xfrm>
          <a:off x="266700" y="1264555"/>
          <a:ext cx="8610600" cy="4746470"/>
        </p:xfrm>
        <a:graphic>
          <a:graphicData uri="http://schemas.openxmlformats.org/drawingml/2006/table">
            <a:tbl>
              <a:tblPr>
                <a:tableStyleId>{8799B23B-EC83-4686-B30A-512413B5E67A}</a:tableStyleId>
              </a:tblPr>
              <a:tblGrid>
                <a:gridCol w="1219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123460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Year in College</a:t>
                      </a:r>
                      <a:endParaRPr kumimoji="0" lang="en-US" sz="1600" b="1"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Base Limit Subsidized or Unsubsidized Loan</a:t>
                      </a:r>
                      <a:endParaRPr kumimoji="0" lang="en-US" sz="1600" b="1"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Extra Unsubsidized Federal Stafford Loan</a:t>
                      </a:r>
                      <a:r>
                        <a:rPr kumimoji="0" lang="en-US" sz="1600" u="none" strike="noStrike" cap="none" normalizeH="0" baseline="30000" dirty="0">
                          <a:ln>
                            <a:noFill/>
                          </a:ln>
                          <a:effectLst/>
                        </a:rPr>
                        <a:t>2</a:t>
                      </a:r>
                      <a:endParaRPr kumimoji="0" lang="en-US" sz="1600" b="1" i="0" u="none" strike="noStrike" cap="none" normalizeH="0" baseline="3000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Total Guaranteed and Awarded Amount for Academic Year </a:t>
                      </a:r>
                      <a:endParaRPr kumimoji="0" lang="en-US" sz="1600" b="1"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Additional Unsubsidized</a:t>
                      </a:r>
                      <a:br>
                        <a:rPr kumimoji="0" lang="en-US" sz="1600" u="none" strike="noStrike" cap="none" normalizeH="0" baseline="0" dirty="0">
                          <a:ln>
                            <a:noFill/>
                          </a:ln>
                          <a:effectLst/>
                        </a:rPr>
                      </a:br>
                      <a:r>
                        <a:rPr kumimoji="0" lang="en-US" sz="1600" u="none" strike="noStrike" cap="none" normalizeH="0" baseline="0" dirty="0">
                          <a:ln>
                            <a:noFill/>
                          </a:ln>
                          <a:effectLst/>
                        </a:rPr>
                        <a:t>Loan</a:t>
                      </a:r>
                      <a:endParaRPr kumimoji="0" lang="en-US" sz="1600" b="1"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Total Potential Academic Year Limit</a:t>
                      </a:r>
                      <a:endParaRPr kumimoji="0" lang="en-US" sz="1600" b="1" i="0" u="none" strike="noStrike" cap="none" normalizeH="0" baseline="0" dirty="0">
                        <a:ln>
                          <a:noFill/>
                        </a:ln>
                        <a:solidFill>
                          <a:schemeClr val="tx1"/>
                        </a:solidFill>
                        <a:effectLst/>
                        <a:latin typeface="+mj-lt"/>
                      </a:endParaRPr>
                    </a:p>
                  </a:txBody>
                  <a:tcPr marT="45726" marB="45726" horzOverflow="overflow"/>
                </a:tc>
                <a:extLst>
                  <a:ext uri="{0D108BD9-81ED-4DB2-BD59-A6C34878D82A}">
                    <a16:rowId xmlns:a16="http://schemas.microsoft.com/office/drawing/2014/main" val="10000"/>
                  </a:ext>
                </a:extLst>
              </a:tr>
              <a:tr h="595394">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1</a:t>
                      </a:r>
                      <a:r>
                        <a:rPr kumimoji="0" lang="en-US" sz="1600" u="none" strike="noStrike" cap="none" normalizeH="0" baseline="30000" dirty="0">
                          <a:ln>
                            <a:noFill/>
                          </a:ln>
                          <a:effectLst/>
                        </a:rPr>
                        <a:t>st</a:t>
                      </a:r>
                      <a:r>
                        <a:rPr kumimoji="0" lang="en-US" sz="1600" u="none" strike="noStrike" cap="none" normalizeH="0" baseline="0" dirty="0">
                          <a:ln>
                            <a:noFill/>
                          </a:ln>
                          <a:effectLst/>
                        </a:rPr>
                        <a:t> year</a:t>
                      </a:r>
                      <a:endParaRPr kumimoji="0" lang="en-US" sz="1600" b="0"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$3,500</a:t>
                      </a:r>
                      <a:endParaRPr kumimoji="0" lang="en-US" sz="1600" b="0"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$2,000</a:t>
                      </a:r>
                      <a:endParaRPr kumimoji="0" lang="en-US" sz="1600" b="0"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$5,500</a:t>
                      </a:r>
                      <a:endParaRPr kumimoji="0" lang="en-US" sz="1600" b="1"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$4,000</a:t>
                      </a:r>
                      <a:r>
                        <a:rPr kumimoji="0" lang="en-US" sz="1600" u="none" strike="noStrike" cap="none" normalizeH="0" baseline="30000" dirty="0">
                          <a:ln>
                            <a:noFill/>
                          </a:ln>
                          <a:effectLst/>
                        </a:rPr>
                        <a:t>1</a:t>
                      </a:r>
                      <a:endParaRPr kumimoji="0" lang="en-US" sz="1600" b="0" i="1" u="none" strike="noStrike" cap="none" normalizeH="0" baseline="3000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$9,500</a:t>
                      </a:r>
                      <a:endParaRPr kumimoji="0" lang="en-US" sz="1600" b="0" i="1" u="none" strike="noStrike" cap="none" normalizeH="0" baseline="0" dirty="0">
                        <a:ln>
                          <a:noFill/>
                        </a:ln>
                        <a:solidFill>
                          <a:schemeClr val="tx1"/>
                        </a:solidFill>
                        <a:effectLst/>
                        <a:latin typeface="+mj-lt"/>
                      </a:endParaRPr>
                    </a:p>
                  </a:txBody>
                  <a:tcPr marT="45726" marB="45726" horzOverflow="overflow"/>
                </a:tc>
                <a:extLst>
                  <a:ext uri="{0D108BD9-81ED-4DB2-BD59-A6C34878D82A}">
                    <a16:rowId xmlns:a16="http://schemas.microsoft.com/office/drawing/2014/main" val="10001"/>
                  </a:ext>
                </a:extLst>
              </a:tr>
              <a:tr h="60968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2</a:t>
                      </a:r>
                      <a:r>
                        <a:rPr kumimoji="0" lang="en-US" sz="1600" u="none" strike="noStrike" cap="none" normalizeH="0" baseline="30000" dirty="0">
                          <a:ln>
                            <a:noFill/>
                          </a:ln>
                          <a:effectLst/>
                        </a:rPr>
                        <a:t>nd</a:t>
                      </a:r>
                      <a:r>
                        <a:rPr kumimoji="0" lang="en-US" sz="1600" u="none" strike="noStrike" cap="none" normalizeH="0" baseline="0" dirty="0">
                          <a:ln>
                            <a:noFill/>
                          </a:ln>
                          <a:effectLst/>
                        </a:rPr>
                        <a:t> year</a:t>
                      </a:r>
                      <a:endParaRPr kumimoji="0" lang="en-US" sz="1600" b="0"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$4,500</a:t>
                      </a:r>
                      <a:endParaRPr kumimoji="0" lang="en-US" sz="1600" b="0"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$2,000</a:t>
                      </a:r>
                      <a:endParaRPr kumimoji="0" lang="en-US" sz="1600" b="0"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$6,500</a:t>
                      </a:r>
                      <a:endParaRPr kumimoji="0" lang="en-US" sz="1600" b="1"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$4,000</a:t>
                      </a:r>
                      <a:r>
                        <a:rPr kumimoji="0" lang="en-US" sz="1600" u="none" strike="noStrike" cap="none" normalizeH="0" baseline="30000" dirty="0">
                          <a:ln>
                            <a:noFill/>
                          </a:ln>
                          <a:effectLst/>
                        </a:rPr>
                        <a:t>1</a:t>
                      </a:r>
                      <a:endParaRPr kumimoji="0" lang="en-US" sz="1600" b="0" i="1" u="none" strike="noStrike" cap="none" normalizeH="0" baseline="3000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$10,500</a:t>
                      </a:r>
                      <a:endParaRPr kumimoji="0" lang="en-US" sz="1600" b="0" i="1" u="none" strike="noStrike" cap="none" normalizeH="0" baseline="0" dirty="0">
                        <a:ln>
                          <a:noFill/>
                        </a:ln>
                        <a:solidFill>
                          <a:schemeClr val="tx1"/>
                        </a:solidFill>
                        <a:effectLst/>
                        <a:latin typeface="+mj-lt"/>
                      </a:endParaRPr>
                    </a:p>
                  </a:txBody>
                  <a:tcPr marT="45726" marB="45726" horzOverflow="overflow"/>
                </a:tc>
                <a:extLst>
                  <a:ext uri="{0D108BD9-81ED-4DB2-BD59-A6C34878D82A}">
                    <a16:rowId xmlns:a16="http://schemas.microsoft.com/office/drawing/2014/main" val="10002"/>
                  </a:ext>
                </a:extLst>
              </a:tr>
              <a:tr h="57475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3</a:t>
                      </a:r>
                      <a:r>
                        <a:rPr kumimoji="0" lang="en-US" sz="1600" u="none" strike="noStrike" cap="none" normalizeH="0" baseline="30000" dirty="0">
                          <a:ln>
                            <a:noFill/>
                          </a:ln>
                          <a:effectLst/>
                        </a:rPr>
                        <a:t>rd</a:t>
                      </a:r>
                      <a:r>
                        <a:rPr kumimoji="0" lang="en-US" sz="1600" u="none" strike="noStrike" cap="none" normalizeH="0" baseline="0" dirty="0">
                          <a:ln>
                            <a:noFill/>
                          </a:ln>
                          <a:effectLst/>
                        </a:rPr>
                        <a:t> year</a:t>
                      </a:r>
                      <a:endParaRPr kumimoji="0" lang="en-US" sz="1600" b="0"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$5,500</a:t>
                      </a:r>
                      <a:endParaRPr kumimoji="0" lang="en-US" sz="1600" b="0"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$2,000</a:t>
                      </a:r>
                      <a:endParaRPr kumimoji="0" lang="en-US" sz="1600" b="0"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$7,500</a:t>
                      </a:r>
                      <a:endParaRPr kumimoji="0" lang="en-US" sz="1600" b="1"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$5,000</a:t>
                      </a:r>
                      <a:r>
                        <a:rPr kumimoji="0" lang="en-US" sz="1600" u="none" strike="noStrike" cap="none" normalizeH="0" baseline="30000" dirty="0">
                          <a:ln>
                            <a:noFill/>
                          </a:ln>
                          <a:effectLst/>
                        </a:rPr>
                        <a:t>1</a:t>
                      </a:r>
                      <a:endParaRPr kumimoji="0" lang="en-US" sz="1600" b="0" i="1" u="none" strike="noStrike" cap="none" normalizeH="0" baseline="3000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$12,500</a:t>
                      </a:r>
                      <a:endParaRPr kumimoji="0" lang="en-US" sz="1600" b="0" i="1" u="none" strike="noStrike" cap="none" normalizeH="0" baseline="0" dirty="0">
                        <a:ln>
                          <a:noFill/>
                        </a:ln>
                        <a:solidFill>
                          <a:schemeClr val="tx1"/>
                        </a:solidFill>
                        <a:effectLst/>
                        <a:latin typeface="+mj-lt"/>
                      </a:endParaRPr>
                    </a:p>
                  </a:txBody>
                  <a:tcPr marT="45726" marB="45726" horzOverflow="overflow"/>
                </a:tc>
                <a:extLst>
                  <a:ext uri="{0D108BD9-81ED-4DB2-BD59-A6C34878D82A}">
                    <a16:rowId xmlns:a16="http://schemas.microsoft.com/office/drawing/2014/main" val="10003"/>
                  </a:ext>
                </a:extLst>
              </a:tr>
              <a:tr h="57475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4</a:t>
                      </a:r>
                      <a:r>
                        <a:rPr kumimoji="0" lang="en-US" sz="1600" u="none" strike="noStrike" cap="none" normalizeH="0" baseline="30000" dirty="0">
                          <a:ln>
                            <a:noFill/>
                          </a:ln>
                          <a:effectLst/>
                        </a:rPr>
                        <a:t>th</a:t>
                      </a:r>
                      <a:r>
                        <a:rPr kumimoji="0" lang="en-US" sz="1600" u="none" strike="noStrike" cap="none" normalizeH="0" baseline="0" dirty="0">
                          <a:ln>
                            <a:noFill/>
                          </a:ln>
                          <a:effectLst/>
                        </a:rPr>
                        <a:t> year</a:t>
                      </a:r>
                      <a:endParaRPr kumimoji="0" lang="en-US" sz="1600" b="0"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$5,500</a:t>
                      </a:r>
                      <a:endParaRPr kumimoji="0" lang="en-US" sz="1600" b="0"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$2,000</a:t>
                      </a:r>
                      <a:endParaRPr kumimoji="0" lang="en-US" sz="1600" b="0"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$7,500</a:t>
                      </a:r>
                      <a:endParaRPr kumimoji="0" lang="en-US" sz="1600" b="1" i="0" u="none" strike="noStrike" cap="none" normalizeH="0" baseline="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$5,000</a:t>
                      </a:r>
                      <a:r>
                        <a:rPr kumimoji="0" lang="en-US" sz="1600" u="none" strike="noStrike" cap="none" normalizeH="0" baseline="30000" dirty="0">
                          <a:ln>
                            <a:noFill/>
                          </a:ln>
                          <a:effectLst/>
                        </a:rPr>
                        <a:t>1</a:t>
                      </a:r>
                      <a:endParaRPr kumimoji="0" lang="en-US" sz="1600" b="0" i="1" u="none" strike="noStrike" cap="none" normalizeH="0" baseline="30000" dirty="0">
                        <a:ln>
                          <a:noFill/>
                        </a:ln>
                        <a:solidFill>
                          <a:schemeClr val="tx1"/>
                        </a:solidFill>
                        <a:effectLst/>
                        <a:latin typeface="+mj-lt"/>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1600" u="none" strike="noStrike" cap="none" normalizeH="0" baseline="0" dirty="0">
                          <a:ln>
                            <a:noFill/>
                          </a:ln>
                          <a:effectLst/>
                        </a:rPr>
                        <a:t>$12,500</a:t>
                      </a:r>
                      <a:endParaRPr kumimoji="0" lang="en-US" sz="1600" b="0" i="1" u="none" strike="noStrike" cap="none" normalizeH="0" baseline="0" dirty="0">
                        <a:ln>
                          <a:noFill/>
                        </a:ln>
                        <a:solidFill>
                          <a:schemeClr val="tx1"/>
                        </a:solidFill>
                        <a:effectLst/>
                        <a:latin typeface="+mj-lt"/>
                      </a:endParaRPr>
                    </a:p>
                  </a:txBody>
                  <a:tcPr marT="45726" marB="45726" horzOverflow="overflow"/>
                </a:tc>
                <a:extLst>
                  <a:ext uri="{0D108BD9-81ED-4DB2-BD59-A6C34878D82A}">
                    <a16:rowId xmlns:a16="http://schemas.microsoft.com/office/drawing/2014/main" val="10004"/>
                  </a:ext>
                </a:extLst>
              </a:tr>
              <a:tr h="1081235">
                <a:tc gridSpan="6">
                  <a:txBody>
                    <a:bodyPr/>
                    <a:lstStyle/>
                    <a:p>
                      <a:pPr marL="228600" indent="-228600">
                        <a:spcBef>
                          <a:spcPct val="50000"/>
                        </a:spcBef>
                        <a:buFont typeface="+mj-lt"/>
                        <a:buAutoNum type="arabicPeriod"/>
                        <a:defRPr/>
                      </a:pPr>
                      <a:r>
                        <a:rPr lang="en-US" sz="1400" dirty="0"/>
                        <a:t>Must be a Dependent Student whose Parents were denied the PLUS Loan</a:t>
                      </a:r>
                    </a:p>
                    <a:p>
                      <a:pPr marL="228600" indent="-228600">
                        <a:spcBef>
                          <a:spcPct val="50000"/>
                        </a:spcBef>
                        <a:buFont typeface="+mj-lt"/>
                        <a:buAutoNum type="arabicPeriod"/>
                        <a:defRPr/>
                      </a:pPr>
                      <a:r>
                        <a:rPr lang="en-US" sz="1400" dirty="0"/>
                        <a:t>Student may need to request the additional amount by contacting the Office of Financial Aid</a:t>
                      </a:r>
                    </a:p>
                  </a:txBody>
                  <a:tcPr marT="45726" marB="45726"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b="0" i="0" u="none" strike="noStrike" cap="none" normalizeH="0" baseline="0" dirty="0">
                        <a:ln>
                          <a:noFill/>
                        </a:ln>
                        <a:solidFill>
                          <a:schemeClr val="tx1"/>
                        </a:solidFill>
                        <a:effectLst/>
                        <a:latin typeface="+mj-lt"/>
                      </a:endParaRPr>
                    </a:p>
                  </a:txBody>
                  <a:tcPr marT="45726" marB="45726"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b="0" i="0" u="none" strike="noStrike" cap="none" normalizeH="0" baseline="0" dirty="0">
                        <a:ln>
                          <a:noFill/>
                        </a:ln>
                        <a:solidFill>
                          <a:schemeClr val="tx1"/>
                        </a:solidFill>
                        <a:effectLst/>
                        <a:latin typeface="+mj-lt"/>
                      </a:endParaRPr>
                    </a:p>
                  </a:txBody>
                  <a:tcPr marT="45726" marB="45726"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b="1" i="0" u="none" strike="noStrike" cap="none" normalizeH="0" baseline="0" dirty="0">
                        <a:ln>
                          <a:noFill/>
                        </a:ln>
                        <a:solidFill>
                          <a:schemeClr val="tx1"/>
                        </a:solidFill>
                        <a:effectLst/>
                        <a:latin typeface="+mj-lt"/>
                      </a:endParaRPr>
                    </a:p>
                  </a:txBody>
                  <a:tcPr marT="45726" marB="45726"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b="0" i="1" u="none" strike="noStrike" cap="none" normalizeH="0" baseline="30000" dirty="0">
                        <a:ln>
                          <a:noFill/>
                        </a:ln>
                        <a:solidFill>
                          <a:schemeClr val="tx1"/>
                        </a:solidFill>
                        <a:effectLst/>
                        <a:latin typeface="+mj-lt"/>
                      </a:endParaRPr>
                    </a:p>
                  </a:txBody>
                  <a:tcPr marT="45726" marB="45726"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1600" b="0" i="1" u="none" strike="noStrike" cap="none" normalizeH="0" baseline="0" dirty="0">
                        <a:ln>
                          <a:noFill/>
                        </a:ln>
                        <a:solidFill>
                          <a:schemeClr val="tx1"/>
                        </a:solidFill>
                        <a:effectLst/>
                        <a:latin typeface="+mj-lt"/>
                      </a:endParaRPr>
                    </a:p>
                  </a:txBody>
                  <a:tcPr marT="45726" marB="45726"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3305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 y="274638"/>
            <a:ext cx="8823960" cy="1143000"/>
          </a:xfrm>
        </p:spPr>
        <p:txBody>
          <a:bodyPr/>
          <a:lstStyle/>
          <a:p>
            <a:r>
              <a:rPr lang="en-US" dirty="0"/>
              <a:t>Federal Direct Student Loan Program</a:t>
            </a:r>
          </a:p>
        </p:txBody>
      </p:sp>
      <p:sp>
        <p:nvSpPr>
          <p:cNvPr id="3" name="Content Placeholder 2"/>
          <p:cNvSpPr>
            <a:spLocks noGrp="1"/>
          </p:cNvSpPr>
          <p:nvPr>
            <p:ph idx="1"/>
          </p:nvPr>
        </p:nvSpPr>
        <p:spPr>
          <a:xfrm>
            <a:off x="1234441" y="2133600"/>
            <a:ext cx="7299960" cy="3225800"/>
          </a:xfrm>
        </p:spPr>
        <p:txBody>
          <a:bodyPr>
            <a:normAutofit/>
          </a:bodyPr>
          <a:lstStyle/>
          <a:p>
            <a:pPr marL="0" indent="0">
              <a:spcBef>
                <a:spcPts val="0"/>
              </a:spcBef>
              <a:spcAft>
                <a:spcPts val="600"/>
              </a:spcAft>
              <a:buNone/>
            </a:pPr>
            <a:r>
              <a:rPr lang="en-US" sz="2400" b="1" dirty="0"/>
              <a:t>REPAYMENT</a:t>
            </a:r>
          </a:p>
          <a:p>
            <a:pPr>
              <a:spcBef>
                <a:spcPts val="0"/>
              </a:spcBef>
              <a:spcAft>
                <a:spcPts val="600"/>
              </a:spcAft>
              <a:buFont typeface="Arial" panose="020B0604020202020204" pitchFamily="34" charset="0"/>
              <a:buChar char="•"/>
            </a:pPr>
            <a:r>
              <a:rPr lang="en-US" sz="2600" dirty="0"/>
              <a:t>Begins 6 months after the student leaves school (graduates, withdraws, leave of absence)</a:t>
            </a:r>
            <a:br>
              <a:rPr lang="en-US" sz="2600" dirty="0"/>
            </a:br>
            <a:endParaRPr lang="en-US" sz="2600" dirty="0"/>
          </a:p>
          <a:p>
            <a:pPr>
              <a:spcBef>
                <a:spcPts val="0"/>
              </a:spcBef>
              <a:spcAft>
                <a:spcPts val="600"/>
              </a:spcAft>
              <a:buFont typeface="Arial" panose="020B0604020202020204" pitchFamily="34" charset="0"/>
              <a:buChar char="•"/>
            </a:pPr>
            <a:r>
              <a:rPr lang="en-US" sz="2600" dirty="0"/>
              <a:t>Lender is the U.S. Department of Education</a:t>
            </a:r>
            <a:endParaRPr lang="en-US" sz="2600" b="1" dirty="0"/>
          </a:p>
        </p:txBody>
      </p:sp>
    </p:spTree>
    <p:extLst>
      <p:ext uri="{BB962C8B-B14F-4D97-AF65-F5344CB8AC3E}">
        <p14:creationId xmlns:p14="http://schemas.microsoft.com/office/powerpoint/2010/main" val="50225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Aid</a:t>
            </a:r>
          </a:p>
        </p:txBody>
      </p:sp>
      <p:sp>
        <p:nvSpPr>
          <p:cNvPr id="3" name="Content Placeholder 2"/>
          <p:cNvSpPr>
            <a:spLocks noGrp="1"/>
          </p:cNvSpPr>
          <p:nvPr>
            <p:ph idx="1"/>
          </p:nvPr>
        </p:nvSpPr>
        <p:spPr>
          <a:xfrm>
            <a:off x="285750" y="1600200"/>
            <a:ext cx="8572500" cy="4498975"/>
          </a:xfrm>
        </p:spPr>
        <p:txBody>
          <a:bodyPr>
            <a:noAutofit/>
          </a:bodyPr>
          <a:lstStyle/>
          <a:p>
            <a:pPr>
              <a:spcBef>
                <a:spcPts val="0"/>
              </a:spcBef>
              <a:spcAft>
                <a:spcPts val="600"/>
              </a:spcAft>
              <a:buSzPct val="75000"/>
              <a:buFont typeface="Arial" panose="020B0604020202020204" pitchFamily="34" charset="0"/>
              <a:buChar char="•"/>
            </a:pPr>
            <a:r>
              <a:rPr lang="en-US" sz="2800" dirty="0"/>
              <a:t>May be grants, scholarships, loans, employment </a:t>
            </a:r>
          </a:p>
          <a:p>
            <a:pPr>
              <a:spcBef>
                <a:spcPts val="0"/>
              </a:spcBef>
              <a:spcAft>
                <a:spcPts val="600"/>
              </a:spcAft>
              <a:buSzPct val="75000"/>
              <a:buFont typeface="Arial" panose="020B0604020202020204" pitchFamily="34" charset="0"/>
              <a:buChar char="•"/>
            </a:pPr>
            <a:r>
              <a:rPr lang="en-US" sz="2800" dirty="0"/>
              <a:t>May require institutional application and/or other supplemental financial aid forms</a:t>
            </a:r>
          </a:p>
          <a:p>
            <a:pPr>
              <a:spcBef>
                <a:spcPts val="0"/>
              </a:spcBef>
              <a:spcAft>
                <a:spcPts val="600"/>
              </a:spcAft>
              <a:buSzPct val="75000"/>
              <a:buFont typeface="Arial" panose="020B0604020202020204" pitchFamily="34" charset="0"/>
              <a:buChar char="•"/>
            </a:pPr>
            <a:r>
              <a:rPr lang="en-US" sz="2800" dirty="0"/>
              <a:t>Deadline dates are very important</a:t>
            </a:r>
          </a:p>
          <a:p>
            <a:pPr>
              <a:spcBef>
                <a:spcPts val="0"/>
              </a:spcBef>
              <a:spcAft>
                <a:spcPts val="600"/>
              </a:spcAft>
              <a:buSzPct val="75000"/>
              <a:buFont typeface="Arial" panose="020B0604020202020204" pitchFamily="34" charset="0"/>
              <a:buChar char="•"/>
            </a:pPr>
            <a:r>
              <a:rPr lang="en-US" sz="2800" dirty="0"/>
              <a:t>Each institution varies in resources available for awards, percentage of need met, &amp; what formula they use</a:t>
            </a:r>
          </a:p>
          <a:p>
            <a:pPr>
              <a:spcBef>
                <a:spcPts val="0"/>
              </a:spcBef>
              <a:spcAft>
                <a:spcPts val="600"/>
              </a:spcAft>
              <a:buSzPct val="75000"/>
              <a:buFont typeface="Arial" panose="020B0604020202020204" pitchFamily="34" charset="0"/>
              <a:buChar char="•"/>
            </a:pPr>
            <a:r>
              <a:rPr lang="en-US" sz="2800" dirty="0"/>
              <a:t>Contact the Admissions or Financial Aid Office at each institution being considered</a:t>
            </a:r>
          </a:p>
          <a:p>
            <a:endParaRPr lang="en-US" dirty="0"/>
          </a:p>
        </p:txBody>
      </p:sp>
    </p:spTree>
    <p:extLst>
      <p:ext uri="{BB962C8B-B14F-4D97-AF65-F5344CB8AC3E}">
        <p14:creationId xmlns:p14="http://schemas.microsoft.com/office/powerpoint/2010/main" val="189245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3955" y="2297429"/>
            <a:ext cx="2342036" cy="1594101"/>
          </a:xfrm>
          <a:prstGeom prst="rect">
            <a:avLst/>
          </a:prstGeom>
        </p:spPr>
      </p:pic>
      <p:sp>
        <p:nvSpPr>
          <p:cNvPr id="4" name="Title 1"/>
          <p:cNvSpPr>
            <a:spLocks noGrp="1"/>
          </p:cNvSpPr>
          <p:nvPr>
            <p:ph type="title"/>
          </p:nvPr>
        </p:nvSpPr>
        <p:spPr>
          <a:xfrm>
            <a:off x="298765" y="157020"/>
            <a:ext cx="8276904" cy="1280890"/>
          </a:xfrm>
        </p:spPr>
        <p:txBody>
          <a:bodyPr/>
          <a:lstStyle/>
          <a:p>
            <a:r>
              <a:rPr lang="en-US" dirty="0"/>
              <a:t>Professional Judgment</a:t>
            </a:r>
            <a:endParaRPr lang="en-US" sz="2000" dirty="0"/>
          </a:p>
        </p:txBody>
      </p:sp>
      <p:sp>
        <p:nvSpPr>
          <p:cNvPr id="3" name="Content Placeholder 2"/>
          <p:cNvSpPr>
            <a:spLocks noGrp="1"/>
          </p:cNvSpPr>
          <p:nvPr>
            <p:ph idx="1"/>
          </p:nvPr>
        </p:nvSpPr>
        <p:spPr>
          <a:xfrm>
            <a:off x="274320" y="1859280"/>
            <a:ext cx="8301349" cy="4511644"/>
          </a:xfrm>
        </p:spPr>
        <p:txBody>
          <a:bodyPr>
            <a:noAutofit/>
          </a:bodyPr>
          <a:lstStyle/>
          <a:p>
            <a:pPr>
              <a:lnSpc>
                <a:spcPct val="90000"/>
              </a:lnSpc>
              <a:buClr>
                <a:srgbClr val="C00000"/>
              </a:buClr>
              <a:buFont typeface="Arial" panose="020B0604020202020204" pitchFamily="34" charset="0"/>
              <a:buChar char="•"/>
            </a:pPr>
            <a:r>
              <a:rPr lang="en-US" sz="2400" dirty="0">
                <a:sym typeface="Wingdings" pitchFamily="2" charset="2"/>
              </a:rPr>
              <a:t>Reduction in income</a:t>
            </a:r>
          </a:p>
          <a:p>
            <a:pPr>
              <a:lnSpc>
                <a:spcPct val="90000"/>
              </a:lnSpc>
              <a:buClr>
                <a:srgbClr val="C00000"/>
              </a:buClr>
              <a:buFont typeface="Arial" panose="020B0604020202020204" pitchFamily="34" charset="0"/>
              <a:buChar char="•"/>
            </a:pPr>
            <a:r>
              <a:rPr lang="en-US" sz="2400" dirty="0">
                <a:sym typeface="Wingdings" pitchFamily="2" charset="2"/>
              </a:rPr>
              <a:t>Extraordinary medical or dental expenses</a:t>
            </a:r>
          </a:p>
          <a:p>
            <a:pPr>
              <a:lnSpc>
                <a:spcPct val="90000"/>
              </a:lnSpc>
              <a:buClr>
                <a:srgbClr val="C00000"/>
              </a:buClr>
              <a:buFont typeface="Arial" panose="020B0604020202020204" pitchFamily="34" charset="0"/>
              <a:buChar char="•"/>
            </a:pPr>
            <a:r>
              <a:rPr lang="en-US" sz="2400" dirty="0">
                <a:sym typeface="Wingdings" pitchFamily="2" charset="2"/>
              </a:rPr>
              <a:t>Unreimbursed child care expenses</a:t>
            </a:r>
          </a:p>
          <a:p>
            <a:pPr>
              <a:lnSpc>
                <a:spcPct val="90000"/>
              </a:lnSpc>
              <a:buClr>
                <a:srgbClr val="C00000"/>
              </a:buClr>
              <a:buFont typeface="Arial" panose="020B0604020202020204" pitchFamily="34" charset="0"/>
              <a:buChar char="•"/>
            </a:pPr>
            <a:r>
              <a:rPr lang="en-US" sz="2400" dirty="0">
                <a:sym typeface="Wingdings" pitchFamily="2" charset="2"/>
              </a:rPr>
              <a:t>Disability expenses</a:t>
            </a:r>
          </a:p>
          <a:p>
            <a:pPr>
              <a:lnSpc>
                <a:spcPct val="90000"/>
              </a:lnSpc>
              <a:buClr>
                <a:srgbClr val="C00000"/>
              </a:buClr>
              <a:buFont typeface="Arial" panose="020B0604020202020204" pitchFamily="34" charset="0"/>
              <a:buChar char="•"/>
            </a:pPr>
            <a:r>
              <a:rPr lang="en-US" sz="2400" dirty="0">
                <a:sym typeface="Wingdings" pitchFamily="2" charset="2"/>
              </a:rPr>
              <a:t>Tuition for elementary or secondary school</a:t>
            </a:r>
          </a:p>
          <a:p>
            <a:pPr>
              <a:lnSpc>
                <a:spcPct val="90000"/>
              </a:lnSpc>
              <a:buClr>
                <a:schemeClr val="tx1"/>
              </a:buClr>
              <a:buNone/>
            </a:pPr>
            <a:endParaRPr lang="en-US" sz="2400" dirty="0">
              <a:sym typeface="Wingdings" pitchFamily="2" charset="2"/>
            </a:endParaRPr>
          </a:p>
          <a:p>
            <a:pPr marL="0" indent="0">
              <a:spcBef>
                <a:spcPts val="0"/>
              </a:spcBef>
              <a:spcAft>
                <a:spcPts val="600"/>
              </a:spcAft>
              <a:buClr>
                <a:schemeClr val="tx1"/>
              </a:buClr>
              <a:buNone/>
            </a:pPr>
            <a:r>
              <a:rPr lang="en-US" sz="2400" dirty="0">
                <a:sym typeface="Wingdings" pitchFamily="2" charset="2"/>
              </a:rPr>
              <a:t>Documentation/Forms will likely be required. </a:t>
            </a:r>
          </a:p>
          <a:p>
            <a:pPr marL="0" indent="0">
              <a:spcBef>
                <a:spcPts val="0"/>
              </a:spcBef>
              <a:spcAft>
                <a:spcPts val="600"/>
              </a:spcAft>
              <a:buClr>
                <a:schemeClr val="tx1"/>
              </a:buClr>
              <a:buNone/>
            </a:pPr>
            <a:r>
              <a:rPr lang="en-US" sz="2400" dirty="0">
                <a:sym typeface="Wingdings" pitchFamily="2" charset="2"/>
              </a:rPr>
              <a:t>Contact the Financial Aid Office(s) of the school(s) for more information.</a:t>
            </a:r>
          </a:p>
          <a:p>
            <a:pPr marL="0" indent="0">
              <a:spcBef>
                <a:spcPts val="0"/>
              </a:spcBef>
              <a:spcAft>
                <a:spcPts val="600"/>
              </a:spcAft>
              <a:buClr>
                <a:schemeClr val="tx1"/>
              </a:buClr>
              <a:buNone/>
            </a:pPr>
            <a:endParaRPr lang="en-US" sz="2400" b="1" dirty="0">
              <a:sym typeface="Wingdings" pitchFamily="2" charset="2"/>
            </a:endParaRPr>
          </a:p>
          <a:p>
            <a:pPr marL="0" indent="0">
              <a:spcBef>
                <a:spcPts val="0"/>
              </a:spcBef>
              <a:spcAft>
                <a:spcPts val="600"/>
              </a:spcAft>
              <a:buClr>
                <a:schemeClr val="tx1"/>
              </a:buClr>
              <a:buNone/>
            </a:pPr>
            <a:r>
              <a:rPr lang="en-US" sz="2400" b="1" dirty="0">
                <a:sym typeface="Wingdings" pitchFamily="2" charset="2"/>
              </a:rPr>
              <a:t>***</a:t>
            </a:r>
            <a:r>
              <a:rPr lang="en-US" sz="2000" b="1" dirty="0">
                <a:sym typeface="Wingdings" pitchFamily="2" charset="2"/>
              </a:rPr>
              <a:t> 2020 OR 2021 income compared to 2019 income on FAFSA</a:t>
            </a:r>
            <a:endParaRPr lang="en-US" sz="2000" dirty="0">
              <a:sym typeface="Wingdings" pitchFamily="2" charset="2"/>
            </a:endParaRPr>
          </a:p>
        </p:txBody>
      </p:sp>
    </p:spTree>
    <p:extLst>
      <p:ext uri="{BB962C8B-B14F-4D97-AF65-F5344CB8AC3E}">
        <p14:creationId xmlns:p14="http://schemas.microsoft.com/office/powerpoint/2010/main" val="9863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Alternatives for Meeting Need</a:t>
            </a:r>
          </a:p>
        </p:txBody>
      </p:sp>
      <p:sp>
        <p:nvSpPr>
          <p:cNvPr id="3" name="Content Placeholder 2"/>
          <p:cNvSpPr>
            <a:spLocks noGrp="1"/>
          </p:cNvSpPr>
          <p:nvPr>
            <p:ph idx="1"/>
          </p:nvPr>
        </p:nvSpPr>
        <p:spPr>
          <a:xfrm>
            <a:off x="365760" y="1508760"/>
            <a:ext cx="8168641" cy="5036419"/>
          </a:xfrm>
        </p:spPr>
        <p:txBody>
          <a:bodyPr>
            <a:noAutofit/>
          </a:bodyPr>
          <a:lstStyle/>
          <a:p>
            <a:pPr>
              <a:lnSpc>
                <a:spcPct val="110000"/>
              </a:lnSpc>
              <a:spcBef>
                <a:spcPts val="0"/>
              </a:spcBef>
              <a:spcAft>
                <a:spcPts val="600"/>
              </a:spcAft>
              <a:buClr>
                <a:srgbClr val="C00000"/>
              </a:buClr>
              <a:buFont typeface="Arial" panose="020B0604020202020204" pitchFamily="34" charset="0"/>
              <a:buChar char="•"/>
            </a:pPr>
            <a:r>
              <a:rPr lang="en-US" sz="1400" b="1" dirty="0">
                <a:latin typeface="Century Gothic" panose="020B0502020202020204" pitchFamily="34" charset="0"/>
              </a:rPr>
              <a:t>Institutional or private 10 month payment plans</a:t>
            </a:r>
          </a:p>
          <a:p>
            <a:pPr>
              <a:lnSpc>
                <a:spcPct val="110000"/>
              </a:lnSpc>
              <a:spcBef>
                <a:spcPts val="0"/>
              </a:spcBef>
              <a:spcAft>
                <a:spcPts val="600"/>
              </a:spcAft>
              <a:buClr>
                <a:srgbClr val="C00000"/>
              </a:buClr>
              <a:buFont typeface="Arial" panose="020B0604020202020204" pitchFamily="34" charset="0"/>
              <a:buChar char="•"/>
            </a:pPr>
            <a:r>
              <a:rPr lang="en-US" sz="1400" b="1" dirty="0">
                <a:latin typeface="Century Gothic" panose="020B0502020202020204" pitchFamily="34" charset="0"/>
              </a:rPr>
              <a:t>Federal PLUS loan</a:t>
            </a:r>
          </a:p>
          <a:p>
            <a:pPr lvl="1">
              <a:lnSpc>
                <a:spcPct val="110000"/>
              </a:lnSpc>
              <a:spcBef>
                <a:spcPts val="0"/>
              </a:spcBef>
              <a:spcAft>
                <a:spcPts val="600"/>
              </a:spcAft>
              <a:buSzPct val="75000"/>
              <a:buFont typeface="Wingdings" panose="05000000000000000000" pitchFamily="2" charset="2"/>
              <a:buChar char="§"/>
            </a:pPr>
            <a:r>
              <a:rPr lang="en-US" sz="1400" dirty="0">
                <a:latin typeface="Century Gothic" panose="020B0502020202020204" pitchFamily="34" charset="0"/>
              </a:rPr>
              <a:t>Loan in parent’s name (biological, adoptive, or step-parent)</a:t>
            </a:r>
          </a:p>
          <a:p>
            <a:pPr lvl="1">
              <a:lnSpc>
                <a:spcPct val="110000"/>
              </a:lnSpc>
              <a:spcBef>
                <a:spcPts val="0"/>
              </a:spcBef>
              <a:spcAft>
                <a:spcPts val="600"/>
              </a:spcAft>
              <a:buSzPct val="75000"/>
              <a:buFont typeface="Wingdings" panose="05000000000000000000" pitchFamily="2" charset="2"/>
              <a:buChar char="§"/>
            </a:pPr>
            <a:r>
              <a:rPr lang="en-US" sz="1400" dirty="0">
                <a:latin typeface="Century Gothic" panose="020B0502020202020204" pitchFamily="34" charset="0"/>
              </a:rPr>
              <a:t>Based on credit</a:t>
            </a:r>
          </a:p>
          <a:p>
            <a:pPr lvl="1">
              <a:lnSpc>
                <a:spcPct val="110000"/>
              </a:lnSpc>
              <a:spcBef>
                <a:spcPts val="0"/>
              </a:spcBef>
              <a:spcAft>
                <a:spcPts val="600"/>
              </a:spcAft>
              <a:buSzPct val="75000"/>
              <a:buFont typeface="Wingdings" panose="05000000000000000000" pitchFamily="2" charset="2"/>
              <a:buChar char="§"/>
            </a:pPr>
            <a:r>
              <a:rPr lang="en-US" sz="1400" dirty="0">
                <a:latin typeface="Century Gothic" panose="020B0502020202020204" pitchFamily="34" charset="0"/>
              </a:rPr>
              <a:t>Lender is the U.S. Department of Education</a:t>
            </a:r>
          </a:p>
          <a:p>
            <a:pPr lvl="1">
              <a:lnSpc>
                <a:spcPct val="110000"/>
              </a:lnSpc>
              <a:spcBef>
                <a:spcPts val="0"/>
              </a:spcBef>
              <a:spcAft>
                <a:spcPts val="600"/>
              </a:spcAft>
              <a:buSzPct val="75000"/>
              <a:buFont typeface="Wingdings" panose="05000000000000000000" pitchFamily="2" charset="2"/>
              <a:buChar char="§"/>
            </a:pPr>
            <a:r>
              <a:rPr lang="en-US" sz="1400" dirty="0">
                <a:latin typeface="Century Gothic" panose="020B0502020202020204" pitchFamily="34" charset="0"/>
              </a:rPr>
              <a:t>Payments for principle can be deferred each year for up to 4 years (provided the student is enrolled at least half-time)</a:t>
            </a:r>
          </a:p>
          <a:p>
            <a:pPr lvl="2">
              <a:lnSpc>
                <a:spcPct val="110000"/>
              </a:lnSpc>
              <a:spcBef>
                <a:spcPts val="0"/>
              </a:spcBef>
              <a:spcAft>
                <a:spcPts val="600"/>
              </a:spcAft>
              <a:buSzPct val="75000"/>
              <a:buFont typeface="Wingdings" panose="05000000000000000000" pitchFamily="2" charset="2"/>
              <a:buChar char="§"/>
            </a:pPr>
            <a:r>
              <a:rPr lang="en-US" sz="1400" b="1" dirty="0">
                <a:latin typeface="Century Gothic" panose="020B0502020202020204" pitchFamily="34" charset="0"/>
              </a:rPr>
              <a:t>Current rate: 5.30%</a:t>
            </a:r>
          </a:p>
          <a:p>
            <a:pPr lvl="2">
              <a:lnSpc>
                <a:spcPct val="110000"/>
              </a:lnSpc>
              <a:spcBef>
                <a:spcPts val="0"/>
              </a:spcBef>
              <a:spcAft>
                <a:spcPts val="600"/>
              </a:spcAft>
              <a:buSzPct val="75000"/>
              <a:buFont typeface="Wingdings" panose="05000000000000000000" pitchFamily="2" charset="2"/>
              <a:buChar char="§"/>
            </a:pPr>
            <a:r>
              <a:rPr lang="en-US" sz="1400" dirty="0">
                <a:latin typeface="Century Gothic" panose="020B0502020202020204" pitchFamily="34" charset="0"/>
              </a:rPr>
              <a:t>Loan fees of 4.236% are assessed at disbursement</a:t>
            </a:r>
          </a:p>
          <a:p>
            <a:pPr marL="857250" lvl="1" indent="-342900">
              <a:lnSpc>
                <a:spcPct val="110000"/>
              </a:lnSpc>
              <a:spcBef>
                <a:spcPts val="0"/>
              </a:spcBef>
              <a:spcAft>
                <a:spcPts val="600"/>
              </a:spcAft>
              <a:buSzPct val="75000"/>
              <a:buFont typeface="Wingdings" panose="05000000000000000000" pitchFamily="2" charset="2"/>
              <a:buChar char="§"/>
            </a:pPr>
            <a:r>
              <a:rPr lang="en-US" sz="1400" dirty="0">
                <a:latin typeface="Century Gothic" panose="020B0502020202020204" pitchFamily="34" charset="0"/>
              </a:rPr>
              <a:t>To see a chart of historical interest rates:  </a:t>
            </a:r>
            <a:r>
              <a:rPr lang="en-US" sz="1400" dirty="0">
                <a:latin typeface="Century Gothic" panose="020B0502020202020204" pitchFamily="34" charset="0"/>
                <a:hlinkClick r:id="rId2"/>
              </a:rPr>
              <a:t>http://www.direct.ed.gov/calc.html</a:t>
            </a:r>
            <a:endParaRPr lang="en-US" sz="1400" dirty="0">
              <a:latin typeface="Century Gothic" panose="020B0502020202020204" pitchFamily="34" charset="0"/>
            </a:endParaRPr>
          </a:p>
          <a:p>
            <a:pPr>
              <a:buClr>
                <a:srgbClr val="C00000"/>
              </a:buClr>
            </a:pPr>
            <a:r>
              <a:rPr lang="en-US" sz="1400" b="1" dirty="0">
                <a:latin typeface="Century Gothic" panose="020B0502020202020204" pitchFamily="34" charset="0"/>
              </a:rPr>
              <a:t>Alternative loans</a:t>
            </a:r>
          </a:p>
          <a:p>
            <a:pPr lvl="1">
              <a:buClr>
                <a:srgbClr val="C00000"/>
              </a:buClr>
              <a:buSzPct val="75000"/>
              <a:buFont typeface="Wingdings" panose="05000000000000000000" pitchFamily="2" charset="2"/>
              <a:buChar char="§"/>
            </a:pPr>
            <a:r>
              <a:rPr lang="en-US" sz="1400" dirty="0">
                <a:latin typeface="Century Gothic" panose="020B0502020202020204" pitchFamily="34" charset="0"/>
              </a:rPr>
              <a:t>Loan in student’s name, but usually requires a credible co-signer</a:t>
            </a:r>
          </a:p>
          <a:p>
            <a:pPr lvl="1">
              <a:buClr>
                <a:srgbClr val="C00000"/>
              </a:buClr>
              <a:buSzPct val="75000"/>
              <a:buFont typeface="Wingdings" panose="05000000000000000000" pitchFamily="2" charset="2"/>
              <a:buChar char="§"/>
            </a:pPr>
            <a:r>
              <a:rPr lang="en-US" sz="1400" dirty="0">
                <a:latin typeface="Century Gothic" panose="020B0502020202020204" pitchFamily="34" charset="0"/>
              </a:rPr>
              <a:t>Money from private banks</a:t>
            </a:r>
          </a:p>
          <a:p>
            <a:pPr lvl="2">
              <a:buClr>
                <a:srgbClr val="C00000"/>
              </a:buClr>
              <a:buSzPct val="75000"/>
              <a:buFont typeface="Wingdings" panose="05000000000000000000" pitchFamily="2" charset="2"/>
              <a:buChar char="§"/>
            </a:pPr>
            <a:r>
              <a:rPr lang="en-US" sz="1400" dirty="0">
                <a:latin typeface="Century Gothic" panose="020B0502020202020204" pitchFamily="34" charset="0"/>
              </a:rPr>
              <a:t>Variable interest rates and terms</a:t>
            </a:r>
          </a:p>
          <a:p>
            <a:pPr lvl="2">
              <a:buClr>
                <a:srgbClr val="C00000"/>
              </a:buClr>
              <a:buSzPct val="75000"/>
              <a:buFont typeface="Wingdings" panose="05000000000000000000" pitchFamily="2" charset="2"/>
              <a:buChar char="§"/>
            </a:pPr>
            <a:r>
              <a:rPr lang="en-US" sz="1400" dirty="0">
                <a:latin typeface="Century Gothic" panose="020B0502020202020204" pitchFamily="34" charset="0"/>
              </a:rPr>
              <a:t>Check with aid office for a listing</a:t>
            </a:r>
          </a:p>
          <a:p>
            <a:pPr lvl="1">
              <a:buClr>
                <a:srgbClr val="C00000"/>
              </a:buClr>
              <a:buSzPct val="75000"/>
              <a:buFont typeface="Wingdings" panose="05000000000000000000" pitchFamily="2" charset="2"/>
              <a:buChar char="§"/>
            </a:pPr>
            <a:r>
              <a:rPr lang="en-US" sz="1400" dirty="0">
                <a:latin typeface="Century Gothic" panose="020B0502020202020204" pitchFamily="34" charset="0"/>
              </a:rPr>
              <a:t>Payments for principle are deferred generally until 6 months after student graduates or drops below half-time status (continue to pay interest on loan)</a:t>
            </a:r>
          </a:p>
          <a:p>
            <a:pPr marL="857250" lvl="1" indent="-342900">
              <a:lnSpc>
                <a:spcPct val="110000"/>
              </a:lnSpc>
              <a:spcBef>
                <a:spcPts val="0"/>
              </a:spcBef>
              <a:spcAft>
                <a:spcPts val="600"/>
              </a:spcAft>
              <a:buSzPct val="75000"/>
              <a:buFont typeface="Wingdings" panose="05000000000000000000" pitchFamily="2" charset="2"/>
              <a:buChar char="§"/>
            </a:pPr>
            <a:endParaRPr lang="en-US" sz="1600" dirty="0">
              <a:latin typeface="Century Gothic" panose="020B0502020202020204" pitchFamily="34" charset="0"/>
            </a:endParaRPr>
          </a:p>
        </p:txBody>
      </p:sp>
    </p:spTree>
    <p:extLst>
      <p:ext uri="{BB962C8B-B14F-4D97-AF65-F5344CB8AC3E}">
        <p14:creationId xmlns:p14="http://schemas.microsoft.com/office/powerpoint/2010/main" val="417987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 Now if You are Not a Senior?</a:t>
            </a:r>
          </a:p>
        </p:txBody>
      </p:sp>
      <p:sp>
        <p:nvSpPr>
          <p:cNvPr id="3" name="Content Placeholder 2"/>
          <p:cNvSpPr>
            <a:spLocks noGrp="1"/>
          </p:cNvSpPr>
          <p:nvPr>
            <p:ph idx="1"/>
          </p:nvPr>
        </p:nvSpPr>
        <p:spPr>
          <a:xfrm>
            <a:off x="1108025" y="1813559"/>
            <a:ext cx="7498765" cy="4701541"/>
          </a:xfrm>
        </p:spPr>
        <p:txBody>
          <a:bodyPr>
            <a:noAutofit/>
          </a:bodyPr>
          <a:lstStyle/>
          <a:p>
            <a:pPr marL="0" indent="0">
              <a:buNone/>
            </a:pPr>
            <a:r>
              <a:rPr lang="en-US" sz="1600" b="1" dirty="0"/>
              <a:t>FAFSA4caster.ed.gov</a:t>
            </a:r>
          </a:p>
          <a:p>
            <a:pPr lvl="1">
              <a:buFont typeface="Arial" panose="020B0604020202020204" pitchFamily="34" charset="0"/>
              <a:buChar char="•"/>
            </a:pPr>
            <a:r>
              <a:rPr lang="en-US" sz="1600" dirty="0"/>
              <a:t>This allows you to find out your eligibility for federal student aid by estimating your eligibility early in order to help you get better insight when making college choices.</a:t>
            </a:r>
          </a:p>
          <a:p>
            <a:pPr lvl="1">
              <a:buFont typeface="Arial" panose="020B0604020202020204" pitchFamily="34" charset="0"/>
              <a:buChar char="•"/>
            </a:pPr>
            <a:r>
              <a:rPr lang="en-US" sz="1600" dirty="0"/>
              <a:t>This is not just for high school juniors.</a:t>
            </a:r>
          </a:p>
          <a:p>
            <a:pPr lvl="1">
              <a:buFont typeface="Arial" panose="020B0604020202020204" pitchFamily="34" charset="0"/>
              <a:buChar char="•"/>
            </a:pPr>
            <a:r>
              <a:rPr lang="en-US" sz="1600" dirty="0"/>
              <a:t>Parents can use this tool to receive early estimates, create scenarios based on future earnings, and then establish college savings strategies.</a:t>
            </a:r>
          </a:p>
          <a:p>
            <a:pPr lvl="1">
              <a:buFont typeface="Arial" panose="020B0604020202020204" pitchFamily="34" charset="0"/>
              <a:buChar char="•"/>
            </a:pPr>
            <a:r>
              <a:rPr lang="en-US" sz="1600" dirty="0"/>
              <a:t>When finished you can see your estimated federal student aid eligibility information based on the answers provided in FAFSA4caster.</a:t>
            </a:r>
          </a:p>
          <a:p>
            <a:pPr lvl="1">
              <a:buFont typeface="Arial" panose="020B0604020202020204" pitchFamily="34" charset="0"/>
              <a:buChar char="•"/>
            </a:pPr>
            <a:endParaRPr lang="en-US" sz="1600" dirty="0"/>
          </a:p>
          <a:p>
            <a:pPr marL="0" indent="0">
              <a:buNone/>
            </a:pPr>
            <a:r>
              <a:rPr lang="en-US" sz="1600" b="1" dirty="0"/>
              <a:t>LOOK FOR SCHOLARSHIPS!!!</a:t>
            </a:r>
          </a:p>
          <a:p>
            <a:pPr lvl="1">
              <a:buFont typeface="Arial" panose="020B0604020202020204" pitchFamily="34" charset="0"/>
              <a:buChar char="•"/>
            </a:pPr>
            <a:r>
              <a:rPr lang="en-US" sz="1600" dirty="0"/>
              <a:t>Apply for any you can now – pay attention to deadlines!</a:t>
            </a:r>
          </a:p>
          <a:p>
            <a:pPr lvl="1">
              <a:buFont typeface="Arial" panose="020B0604020202020204" pitchFamily="34" charset="0"/>
              <a:buChar char="•"/>
            </a:pPr>
            <a:r>
              <a:rPr lang="en-US" sz="1600" dirty="0"/>
              <a:t>Be prepared for those you can apply for when it is time (generally your senior year of high school is the earliest you can apply for most).</a:t>
            </a:r>
          </a:p>
          <a:p>
            <a:endParaRPr lang="en-US" sz="1600" dirty="0"/>
          </a:p>
        </p:txBody>
      </p:sp>
    </p:spTree>
    <p:extLst>
      <p:ext uri="{BB962C8B-B14F-4D97-AF65-F5344CB8AC3E}">
        <p14:creationId xmlns:p14="http://schemas.microsoft.com/office/powerpoint/2010/main" val="122086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606003"/>
            <a:ext cx="8485511" cy="914187"/>
          </a:xfrm>
        </p:spPr>
        <p:txBody>
          <a:bodyPr/>
          <a:lstStyle/>
          <a:p>
            <a:r>
              <a:rPr lang="en-US" dirty="0"/>
              <a:t>Higher Education Tax Benefits</a:t>
            </a:r>
          </a:p>
        </p:txBody>
      </p:sp>
      <p:sp>
        <p:nvSpPr>
          <p:cNvPr id="3" name="Content Placeholder 2"/>
          <p:cNvSpPr>
            <a:spLocks noGrp="1"/>
          </p:cNvSpPr>
          <p:nvPr>
            <p:ph idx="1"/>
          </p:nvPr>
        </p:nvSpPr>
        <p:spPr/>
        <p:txBody>
          <a:bodyPr>
            <a:normAutofit fontScale="92500" lnSpcReduction="20000"/>
          </a:bodyPr>
          <a:lstStyle/>
          <a:p>
            <a:pPr marL="420624" indent="-384048">
              <a:lnSpc>
                <a:spcPct val="110000"/>
              </a:lnSpc>
              <a:spcBef>
                <a:spcPts val="0"/>
              </a:spcBef>
              <a:spcAft>
                <a:spcPts val="1200"/>
              </a:spcAft>
              <a:buClr>
                <a:srgbClr val="C00000"/>
              </a:buClr>
              <a:buFont typeface="Arial" panose="020B0604020202020204" pitchFamily="34" charset="0"/>
              <a:buChar char="•"/>
              <a:defRPr/>
            </a:pPr>
            <a:r>
              <a:rPr lang="en-US" dirty="0"/>
              <a:t>Education Credits</a:t>
            </a:r>
            <a:endParaRPr lang="en-US" sz="1600" dirty="0"/>
          </a:p>
          <a:p>
            <a:pPr marL="420624" indent="-384048">
              <a:lnSpc>
                <a:spcPct val="110000"/>
              </a:lnSpc>
              <a:spcBef>
                <a:spcPts val="0"/>
              </a:spcBef>
              <a:spcAft>
                <a:spcPts val="1200"/>
              </a:spcAft>
              <a:buClr>
                <a:srgbClr val="C00000"/>
              </a:buClr>
              <a:buFont typeface="Arial" panose="020B0604020202020204" pitchFamily="34" charset="0"/>
              <a:buChar char="•"/>
              <a:defRPr/>
            </a:pPr>
            <a:r>
              <a:rPr lang="en-US" dirty="0"/>
              <a:t>American Opportunity Credit</a:t>
            </a:r>
            <a:endParaRPr lang="en-US" sz="1600" dirty="0"/>
          </a:p>
          <a:p>
            <a:pPr marL="420624" indent="-384048">
              <a:lnSpc>
                <a:spcPct val="110000"/>
              </a:lnSpc>
              <a:spcBef>
                <a:spcPts val="0"/>
              </a:spcBef>
              <a:spcAft>
                <a:spcPts val="1200"/>
              </a:spcAft>
              <a:buClr>
                <a:srgbClr val="C00000"/>
              </a:buClr>
              <a:buFont typeface="Arial" panose="020B0604020202020204" pitchFamily="34" charset="0"/>
              <a:buChar char="•"/>
              <a:defRPr/>
            </a:pPr>
            <a:r>
              <a:rPr lang="en-US" dirty="0"/>
              <a:t>Student loan interest deductibility</a:t>
            </a:r>
            <a:endParaRPr lang="en-US" sz="1600" dirty="0"/>
          </a:p>
          <a:p>
            <a:pPr marL="420624" indent="-384048">
              <a:lnSpc>
                <a:spcPct val="120000"/>
              </a:lnSpc>
              <a:spcBef>
                <a:spcPts val="0"/>
              </a:spcBef>
              <a:spcAft>
                <a:spcPts val="1200"/>
              </a:spcAft>
              <a:buClr>
                <a:srgbClr val="C00000"/>
              </a:buClr>
              <a:buFont typeface="Arial" panose="020B0604020202020204" pitchFamily="34" charset="0"/>
              <a:buChar char="•"/>
              <a:defRPr/>
            </a:pPr>
            <a:r>
              <a:rPr lang="en-US" dirty="0"/>
              <a:t>Tuition and Fees Deduction</a:t>
            </a:r>
          </a:p>
          <a:p>
            <a:pPr marL="420624" indent="-384048">
              <a:lnSpc>
                <a:spcPct val="110000"/>
              </a:lnSpc>
              <a:spcBef>
                <a:spcPts val="0"/>
              </a:spcBef>
              <a:spcAft>
                <a:spcPts val="1200"/>
              </a:spcAft>
              <a:buClr>
                <a:srgbClr val="C00000"/>
              </a:buClr>
              <a:buFont typeface="Arial" panose="020B0604020202020204" pitchFamily="34" charset="0"/>
              <a:buChar char="•"/>
              <a:defRPr/>
            </a:pPr>
            <a:r>
              <a:rPr lang="en-US" dirty="0"/>
              <a:t>Coverdell Education Savings Accounts (ESA), previously referred to as Education IRAs</a:t>
            </a:r>
            <a:endParaRPr lang="en-US" sz="1600" dirty="0"/>
          </a:p>
          <a:p>
            <a:pPr marL="420624" indent="-384048">
              <a:lnSpc>
                <a:spcPct val="110000"/>
              </a:lnSpc>
              <a:spcBef>
                <a:spcPts val="0"/>
              </a:spcBef>
              <a:spcAft>
                <a:spcPts val="1200"/>
              </a:spcAft>
              <a:buClr>
                <a:srgbClr val="C00000"/>
              </a:buClr>
              <a:buFont typeface="Arial" panose="020B0604020202020204" pitchFamily="34" charset="0"/>
              <a:buChar char="•"/>
              <a:defRPr/>
            </a:pPr>
            <a:r>
              <a:rPr lang="en-US" dirty="0"/>
              <a:t>529 Plans</a:t>
            </a:r>
          </a:p>
          <a:p>
            <a:pPr marL="420624" indent="-384048">
              <a:lnSpc>
                <a:spcPct val="90000"/>
              </a:lnSpc>
              <a:buClr>
                <a:schemeClr val="tx1"/>
              </a:buClr>
              <a:buFont typeface="Wingdings" pitchFamily="2" charset="2"/>
              <a:buChar char="v"/>
              <a:defRPr/>
            </a:pPr>
            <a:endParaRPr lang="en-US" dirty="0"/>
          </a:p>
        </p:txBody>
      </p:sp>
      <p:pic>
        <p:nvPicPr>
          <p:cNvPr id="4" name="Picture 14" descr="http://www.batescarter.com/fullpanel/uploads/files/istock-000003403356xsmal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263" y="4754032"/>
            <a:ext cx="2338137" cy="154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50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mage result for by failing to prepare you are preparing to fai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1520" y="1257300"/>
            <a:ext cx="7360920" cy="443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42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75302" y="354330"/>
            <a:ext cx="6768597" cy="8001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fontAlgn="base">
              <a:spcBef>
                <a:spcPct val="0"/>
              </a:spcBef>
              <a:spcAft>
                <a:spcPct val="0"/>
              </a:spcAft>
              <a:defRPr/>
            </a:pPr>
            <a:r>
              <a:rPr lang="en-US" sz="4000" kern="0" dirty="0">
                <a:latin typeface="Maiandra GD" panose="020E0502030308020204" pitchFamily="34" charset="0"/>
                <a:ea typeface="+mj-ea"/>
                <a:cs typeface="+mj-cs"/>
              </a:rPr>
              <a:t>Online Financial Aid Resources</a:t>
            </a:r>
          </a:p>
        </p:txBody>
      </p:sp>
      <p:grpSp>
        <p:nvGrpSpPr>
          <p:cNvPr id="9" name="Group 8"/>
          <p:cNvGrpSpPr/>
          <p:nvPr/>
        </p:nvGrpSpPr>
        <p:grpSpPr>
          <a:xfrm>
            <a:off x="2813321" y="1529813"/>
            <a:ext cx="3429000" cy="4531439"/>
            <a:chOff x="6337738" y="1670050"/>
            <a:chExt cx="4572000" cy="4531439"/>
          </a:xfrm>
        </p:grpSpPr>
        <p:pic>
          <p:nvPicPr>
            <p:cNvPr id="6" name="Picture 5"/>
            <p:cNvPicPr>
              <a:picLocks noChangeAspect="1"/>
            </p:cNvPicPr>
            <p:nvPr/>
          </p:nvPicPr>
          <p:blipFill rotWithShape="1">
            <a:blip r:embed="rId2"/>
            <a:srcRect l="22930" t="10334" r="22094" b="27125"/>
            <a:stretch/>
          </p:blipFill>
          <p:spPr>
            <a:xfrm>
              <a:off x="6337738" y="1670050"/>
              <a:ext cx="4572000" cy="4473941"/>
            </a:xfrm>
            <a:prstGeom prst="rect">
              <a:avLst/>
            </a:prstGeom>
            <a:ln>
              <a:solidFill>
                <a:srgbClr val="00548E"/>
              </a:solidFill>
            </a:ln>
          </p:spPr>
        </p:pic>
        <p:sp>
          <p:nvSpPr>
            <p:cNvPr id="7" name="TextBox 6"/>
            <p:cNvSpPr txBox="1"/>
            <p:nvPr/>
          </p:nvSpPr>
          <p:spPr>
            <a:xfrm>
              <a:off x="9322677" y="5486400"/>
              <a:ext cx="1413641" cy="715089"/>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latin typeface="Maiandra GD" panose="020E0502030308020204" pitchFamily="34" charset="0"/>
                </a:rPr>
                <a:t>finaid.org</a:t>
              </a:r>
            </a:p>
          </p:txBody>
        </p:sp>
      </p:grpSp>
    </p:spTree>
    <p:extLst>
      <p:ext uri="{BB962C8B-B14F-4D97-AF65-F5344CB8AC3E}">
        <p14:creationId xmlns:p14="http://schemas.microsoft.com/office/powerpoint/2010/main" val="332853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24110"/>
            <a:ext cx="8366759" cy="1476294"/>
          </a:xfrm>
        </p:spPr>
        <p:txBody>
          <a:bodyPr>
            <a:normAutofit fontScale="90000"/>
          </a:bodyPr>
          <a:lstStyle/>
          <a:p>
            <a:r>
              <a:rPr lang="en-US" dirty="0"/>
              <a:t>Informational Sources</a:t>
            </a:r>
            <a:br>
              <a:rPr lang="en-US" dirty="0"/>
            </a:br>
            <a:r>
              <a:rPr lang="en-US" dirty="0"/>
              <a:t>How accurate is the data &amp; How do I interpret the data?</a:t>
            </a:r>
          </a:p>
        </p:txBody>
      </p:sp>
      <p:sp>
        <p:nvSpPr>
          <p:cNvPr id="3" name="Content Placeholder 2"/>
          <p:cNvSpPr>
            <a:spLocks noGrp="1"/>
          </p:cNvSpPr>
          <p:nvPr>
            <p:ph idx="1"/>
          </p:nvPr>
        </p:nvSpPr>
        <p:spPr>
          <a:xfrm>
            <a:off x="1638677" y="2448603"/>
            <a:ext cx="6795466" cy="3695136"/>
          </a:xfrm>
        </p:spPr>
        <p:txBody>
          <a:bodyPr/>
          <a:lstStyle/>
          <a:p>
            <a:r>
              <a:rPr lang="en-US" dirty="0"/>
              <a:t>College Board Big Futures</a:t>
            </a:r>
          </a:p>
          <a:p>
            <a:r>
              <a:rPr lang="en-US" dirty="0"/>
              <a:t>Campus Explorer </a:t>
            </a:r>
          </a:p>
          <a:p>
            <a:r>
              <a:rPr lang="en-US" dirty="0"/>
              <a:t>The Princeton Review</a:t>
            </a:r>
          </a:p>
          <a:p>
            <a:r>
              <a:rPr lang="en-US" dirty="0"/>
              <a:t>College View</a:t>
            </a:r>
          </a:p>
          <a:p>
            <a:r>
              <a:rPr lang="en-US" dirty="0"/>
              <a:t>Cappex</a:t>
            </a:r>
          </a:p>
          <a:p>
            <a:r>
              <a:rPr lang="en-US" dirty="0"/>
              <a:t>College Navigator</a:t>
            </a:r>
          </a:p>
        </p:txBody>
      </p:sp>
      <p:pic>
        <p:nvPicPr>
          <p:cNvPr id="2050" name="Picture 2" descr="Image result for good will hunting numb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330" y="3179017"/>
            <a:ext cx="2053329" cy="296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59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2440" y="1494419"/>
            <a:ext cx="4774016" cy="4678152"/>
          </a:xfrm>
          <a:prstGeom prst="rect">
            <a:avLst/>
          </a:prstGeom>
        </p:spPr>
      </p:pic>
      <p:pic>
        <p:nvPicPr>
          <p:cNvPr id="3" name="Picture 2"/>
          <p:cNvPicPr>
            <a:picLocks noChangeAspect="1"/>
          </p:cNvPicPr>
          <p:nvPr/>
        </p:nvPicPr>
        <p:blipFill>
          <a:blip r:embed="rId3"/>
          <a:stretch>
            <a:fillRect/>
          </a:stretch>
        </p:blipFill>
        <p:spPr>
          <a:xfrm>
            <a:off x="6666456" y="1185674"/>
            <a:ext cx="2210176" cy="1417638"/>
          </a:xfrm>
          <a:prstGeom prst="rect">
            <a:avLst/>
          </a:prstGeom>
        </p:spPr>
      </p:pic>
      <p:sp>
        <p:nvSpPr>
          <p:cNvPr id="5" name="TextBox 4"/>
          <p:cNvSpPr txBox="1"/>
          <p:nvPr/>
        </p:nvSpPr>
        <p:spPr>
          <a:xfrm>
            <a:off x="1412342" y="221882"/>
            <a:ext cx="7464290" cy="584775"/>
          </a:xfrm>
          <a:prstGeom prst="rect">
            <a:avLst/>
          </a:prstGeom>
          <a:noFill/>
        </p:spPr>
        <p:txBody>
          <a:bodyPr wrap="square" rtlCol="0">
            <a:spAutoFit/>
          </a:bodyPr>
          <a:lstStyle/>
          <a:p>
            <a:r>
              <a:rPr lang="en-US" sz="3200" dirty="0"/>
              <a:t>Example - College Board’s Big Future</a:t>
            </a:r>
          </a:p>
        </p:txBody>
      </p:sp>
    </p:spTree>
    <p:extLst>
      <p:ext uri="{BB962C8B-B14F-4D97-AF65-F5344CB8AC3E}">
        <p14:creationId xmlns:p14="http://schemas.microsoft.com/office/powerpoint/2010/main" val="7468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 Tips</a:t>
            </a:r>
          </a:p>
        </p:txBody>
      </p:sp>
      <p:sp>
        <p:nvSpPr>
          <p:cNvPr id="3" name="Content Placeholder 2"/>
          <p:cNvSpPr>
            <a:spLocks noGrp="1"/>
          </p:cNvSpPr>
          <p:nvPr>
            <p:ph idx="1"/>
          </p:nvPr>
        </p:nvSpPr>
        <p:spPr>
          <a:xfrm>
            <a:off x="1942415" y="1463040"/>
            <a:ext cx="6591985" cy="4448182"/>
          </a:xfrm>
        </p:spPr>
        <p:txBody>
          <a:bodyPr/>
          <a:lstStyle/>
          <a:p>
            <a:pPr marL="420624" indent="-384048">
              <a:spcBef>
                <a:spcPts val="0"/>
              </a:spcBef>
              <a:spcAft>
                <a:spcPts val="1200"/>
              </a:spcAft>
              <a:buClr>
                <a:srgbClr val="C00000"/>
              </a:buClr>
              <a:buFont typeface="Arial" panose="020B0604020202020204" pitchFamily="34" charset="0"/>
              <a:buChar char="•"/>
              <a:defRPr/>
            </a:pPr>
            <a:r>
              <a:rPr lang="en-US" sz="2400" b="1" dirty="0"/>
              <a:t>Students: Be involved</a:t>
            </a:r>
            <a:r>
              <a:rPr lang="en-US" sz="2400" dirty="0"/>
              <a:t> </a:t>
            </a:r>
            <a:r>
              <a:rPr lang="en-US" sz="2400" b="1" dirty="0"/>
              <a:t>in the financial aid process – this is your education!</a:t>
            </a:r>
          </a:p>
          <a:p>
            <a:pPr marL="420624" indent="-384048">
              <a:spcBef>
                <a:spcPts val="0"/>
              </a:spcBef>
              <a:spcAft>
                <a:spcPts val="1200"/>
              </a:spcAft>
              <a:buClr>
                <a:srgbClr val="C00000"/>
              </a:buClr>
              <a:buFont typeface="Arial" panose="020B0604020202020204" pitchFamily="34" charset="0"/>
              <a:buChar char="•"/>
              <a:defRPr/>
            </a:pPr>
            <a:r>
              <a:rPr lang="en-US" sz="2400" dirty="0"/>
              <a:t>Every student should file a FAFSA for his/her first year.</a:t>
            </a:r>
          </a:p>
          <a:p>
            <a:pPr marL="420624" indent="-384048">
              <a:spcBef>
                <a:spcPts val="0"/>
              </a:spcBef>
              <a:spcAft>
                <a:spcPts val="1200"/>
              </a:spcAft>
              <a:buClr>
                <a:srgbClr val="C00000"/>
              </a:buClr>
              <a:buFont typeface="Arial" panose="020B0604020202020204" pitchFamily="34" charset="0"/>
              <a:buChar char="•"/>
              <a:defRPr/>
            </a:pPr>
            <a:r>
              <a:rPr lang="en-US" sz="2400" dirty="0"/>
              <a:t>Meet all deadlines and respond promptly to requests for additional information.</a:t>
            </a:r>
          </a:p>
          <a:p>
            <a:pPr marL="420624" indent="-384048">
              <a:spcBef>
                <a:spcPts val="0"/>
              </a:spcBef>
              <a:spcAft>
                <a:spcPts val="1200"/>
              </a:spcAft>
              <a:buClr>
                <a:srgbClr val="C00000"/>
              </a:buClr>
              <a:buFont typeface="Arial" panose="020B0604020202020204" pitchFamily="34" charset="0"/>
              <a:buChar char="•"/>
              <a:defRPr/>
            </a:pPr>
            <a:r>
              <a:rPr lang="en-US" sz="2400" dirty="0"/>
              <a:t>Stay organized</a:t>
            </a:r>
          </a:p>
          <a:p>
            <a:pPr marL="420624" indent="-384048">
              <a:spcBef>
                <a:spcPts val="0"/>
              </a:spcBef>
              <a:spcAft>
                <a:spcPts val="1200"/>
              </a:spcAft>
              <a:buClr>
                <a:srgbClr val="C00000"/>
              </a:buClr>
              <a:buFont typeface="Arial" panose="020B0604020202020204" pitchFamily="34" charset="0"/>
              <a:buChar char="•"/>
              <a:defRPr/>
            </a:pPr>
            <a:r>
              <a:rPr lang="en-US" sz="2400" dirty="0"/>
              <a:t>Take the time to explore and apply for outside scholarships and other funding sources.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273" y="2654119"/>
            <a:ext cx="1375971" cy="2066023"/>
          </a:xfrm>
          <a:prstGeom prst="rect">
            <a:avLst/>
          </a:prstGeom>
        </p:spPr>
      </p:pic>
    </p:spTree>
    <p:extLst>
      <p:ext uri="{BB962C8B-B14F-4D97-AF65-F5344CB8AC3E}">
        <p14:creationId xmlns:p14="http://schemas.microsoft.com/office/powerpoint/2010/main" val="356391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 Tips </a:t>
            </a:r>
            <a:r>
              <a:rPr lang="en-US" sz="3200" dirty="0"/>
              <a:t>(cont.)</a:t>
            </a:r>
            <a:endParaRPr lang="en-US" dirty="0"/>
          </a:p>
        </p:txBody>
      </p:sp>
      <p:sp>
        <p:nvSpPr>
          <p:cNvPr id="3" name="Content Placeholder 2"/>
          <p:cNvSpPr>
            <a:spLocks noGrp="1"/>
          </p:cNvSpPr>
          <p:nvPr>
            <p:ph idx="1"/>
          </p:nvPr>
        </p:nvSpPr>
        <p:spPr>
          <a:xfrm>
            <a:off x="457200" y="1443789"/>
            <a:ext cx="8435340" cy="4793382"/>
          </a:xfrm>
        </p:spPr>
        <p:txBody>
          <a:bodyPr>
            <a:normAutofit/>
          </a:bodyPr>
          <a:lstStyle/>
          <a:p>
            <a:pPr marL="420624" indent="-384048">
              <a:spcBef>
                <a:spcPts val="0"/>
              </a:spcBef>
              <a:spcAft>
                <a:spcPts val="1200"/>
              </a:spcAft>
              <a:buClr>
                <a:srgbClr val="C00000"/>
              </a:buClr>
              <a:buFont typeface="Arial" panose="020B0604020202020204" pitchFamily="34" charset="0"/>
              <a:buChar char="•"/>
              <a:defRPr/>
            </a:pPr>
            <a:r>
              <a:rPr lang="en-US" sz="2000" dirty="0"/>
              <a:t>Contact the financial aid office with any unusual financial circumstances.</a:t>
            </a:r>
          </a:p>
          <a:p>
            <a:pPr marL="420624" indent="-384048">
              <a:spcBef>
                <a:spcPts val="0"/>
              </a:spcBef>
              <a:spcAft>
                <a:spcPts val="1200"/>
              </a:spcAft>
              <a:buClr>
                <a:srgbClr val="C00000"/>
              </a:buClr>
              <a:buFont typeface="Arial" panose="020B0604020202020204" pitchFamily="34" charset="0"/>
              <a:buChar char="•"/>
              <a:defRPr/>
            </a:pPr>
            <a:r>
              <a:rPr lang="en-US" sz="2000" dirty="0"/>
              <a:t>Don’t forget that you will need to complete new financial aid applications for each academic year. </a:t>
            </a:r>
          </a:p>
          <a:p>
            <a:pPr marL="1220724" lvl="2" indent="-384048">
              <a:spcBef>
                <a:spcPts val="0"/>
              </a:spcBef>
              <a:spcAft>
                <a:spcPts val="1200"/>
              </a:spcAft>
              <a:buClr>
                <a:srgbClr val="C00000"/>
              </a:buClr>
              <a:buFont typeface="Wingdings" panose="05000000000000000000" pitchFamily="2" charset="2"/>
              <a:buChar char="Ø"/>
              <a:defRPr/>
            </a:pPr>
            <a:r>
              <a:rPr lang="en-US" b="1" dirty="0"/>
              <a:t>HINT: Every year you file taxes, file your FAFSA)</a:t>
            </a:r>
          </a:p>
          <a:p>
            <a:pPr marL="420624" indent="-384048">
              <a:spcBef>
                <a:spcPts val="0"/>
              </a:spcBef>
              <a:spcAft>
                <a:spcPts val="1200"/>
              </a:spcAft>
              <a:buClr>
                <a:srgbClr val="C00000"/>
              </a:buClr>
              <a:buFont typeface="Arial" panose="020B0604020202020204" pitchFamily="34" charset="0"/>
              <a:buChar char="•"/>
              <a:defRPr/>
            </a:pPr>
            <a:r>
              <a:rPr lang="en-US" sz="2000" dirty="0"/>
              <a:t>Make certain you know how you are going to pay for your out-of-pocket expenses (books, supplies, personal expenses).</a:t>
            </a:r>
          </a:p>
          <a:p>
            <a:pPr marL="420624" indent="-384048">
              <a:spcBef>
                <a:spcPts val="0"/>
              </a:spcBef>
              <a:spcAft>
                <a:spcPts val="1200"/>
              </a:spcAft>
              <a:buClr>
                <a:srgbClr val="C00000"/>
              </a:buClr>
              <a:buFont typeface="Arial" panose="020B0604020202020204" pitchFamily="34" charset="0"/>
              <a:buChar char="•"/>
              <a:defRPr/>
            </a:pPr>
            <a:r>
              <a:rPr lang="en-US" sz="2000" dirty="0"/>
              <a:t>Above all – </a:t>
            </a:r>
            <a:r>
              <a:rPr lang="en-US" sz="2000" b="1" dirty="0"/>
              <a:t>ASK QUESTIONS!!!  </a:t>
            </a:r>
            <a:r>
              <a:rPr lang="en-US" sz="2000" dirty="0"/>
              <a:t>This process can seem confusing and overwhelming.  Anytime you are uncertain about anything – </a:t>
            </a:r>
            <a:r>
              <a:rPr lang="en-US" sz="2000" b="1" dirty="0"/>
              <a:t>ASK!!!</a:t>
            </a:r>
          </a:p>
        </p:txBody>
      </p:sp>
    </p:spTree>
    <p:extLst>
      <p:ext uri="{BB962C8B-B14F-4D97-AF65-F5344CB8AC3E}">
        <p14:creationId xmlns:p14="http://schemas.microsoft.com/office/powerpoint/2010/main" val="140382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5827" y="3595721"/>
            <a:ext cx="6591985" cy="2420069"/>
          </a:xfrm>
        </p:spPr>
        <p:txBody>
          <a:bodyPr/>
          <a:lstStyle/>
          <a:p>
            <a:pPr marL="420624" indent="-384048" algn="ctr">
              <a:lnSpc>
                <a:spcPct val="90000"/>
              </a:lnSpc>
              <a:buNone/>
              <a:defRPr/>
            </a:pPr>
            <a:r>
              <a:rPr lang="en-US" sz="3200" b="1" dirty="0"/>
              <a:t>M. Clarke Paine</a:t>
            </a:r>
          </a:p>
          <a:p>
            <a:pPr marL="420624" indent="-384048" algn="ctr">
              <a:lnSpc>
                <a:spcPct val="90000"/>
              </a:lnSpc>
              <a:buNone/>
              <a:defRPr/>
            </a:pPr>
            <a:r>
              <a:rPr lang="en-US" dirty="0"/>
              <a:t>Franklin &amp; Marshall College </a:t>
            </a:r>
            <a:br>
              <a:rPr lang="en-US" dirty="0"/>
            </a:br>
            <a:r>
              <a:rPr lang="en-US" dirty="0"/>
              <a:t>Office of Financial Aid</a:t>
            </a:r>
          </a:p>
          <a:p>
            <a:pPr marL="420624" indent="-384048" algn="ctr">
              <a:lnSpc>
                <a:spcPct val="90000"/>
              </a:lnSpc>
              <a:buNone/>
              <a:defRPr/>
            </a:pPr>
            <a:r>
              <a:rPr lang="en-US" dirty="0"/>
              <a:t>717.358.3991</a:t>
            </a:r>
          </a:p>
          <a:p>
            <a:pPr marL="420624" indent="-384048" algn="ctr">
              <a:lnSpc>
                <a:spcPct val="90000"/>
              </a:lnSpc>
              <a:buNone/>
              <a:defRPr/>
            </a:pPr>
            <a:r>
              <a:rPr lang="en-US" sz="1600" dirty="0"/>
              <a:t>www.fandm.edu/financialaid</a:t>
            </a:r>
          </a:p>
          <a:p>
            <a:pPr marL="420624" indent="-384048" algn="ctr">
              <a:lnSpc>
                <a:spcPct val="90000"/>
              </a:lnSpc>
              <a:buNone/>
              <a:defRPr/>
            </a:pPr>
            <a:r>
              <a:rPr lang="en-US" dirty="0"/>
              <a:t>Clarke.paine@fandm.edu</a:t>
            </a:r>
          </a:p>
        </p:txBody>
      </p:sp>
      <p:pic>
        <p:nvPicPr>
          <p:cNvPr id="4" name="Picture 7" descr="C:\Users\thsiung.FANDM\AppData\Local\Microsoft\Windows\Temporary Internet Files\Content.IE5\LQ1F7EQZ\MC9003833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0116" y="255871"/>
            <a:ext cx="4552950" cy="29067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thsiung.FANDM\AppData\Local\Microsoft\Windows\Temporary Internet Files\Content.IE5\XEGMF5PT\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325334"/>
            <a:ext cx="1622425" cy="3933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thsiung.FANDM\AppData\Local\Microsoft\Windows\Temporary Internet Files\Content.IE5\MZNF6QZM\MC90007862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599" y="2325334"/>
            <a:ext cx="1857375" cy="399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93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560736"/>
            <a:ext cx="7954753" cy="706749"/>
          </a:xfrm>
        </p:spPr>
        <p:txBody>
          <a:bodyPr>
            <a:normAutofit fontScale="90000"/>
          </a:bodyPr>
          <a:lstStyle/>
          <a:p>
            <a:r>
              <a:rPr lang="en-US" dirty="0"/>
              <a:t>Discuss College Finances Now</a:t>
            </a:r>
          </a:p>
        </p:txBody>
      </p:sp>
      <p:sp>
        <p:nvSpPr>
          <p:cNvPr id="3" name="Content Placeholder 2"/>
          <p:cNvSpPr>
            <a:spLocks noGrp="1"/>
          </p:cNvSpPr>
          <p:nvPr>
            <p:ph idx="1"/>
          </p:nvPr>
        </p:nvSpPr>
        <p:spPr>
          <a:xfrm>
            <a:off x="480060" y="1512079"/>
            <a:ext cx="7411770" cy="3777622"/>
          </a:xfrm>
        </p:spPr>
        <p:txBody>
          <a:bodyPr>
            <a:normAutofit/>
          </a:bodyPr>
          <a:lstStyle/>
          <a:p>
            <a:pPr>
              <a:buSzPct val="75000"/>
              <a:buFont typeface="Arial" panose="020B0604020202020204" pitchFamily="34" charset="0"/>
              <a:buChar char="•"/>
            </a:pPr>
            <a:r>
              <a:rPr lang="en-US" sz="2800" dirty="0"/>
              <a:t>Family </a:t>
            </a:r>
          </a:p>
          <a:p>
            <a:pPr>
              <a:buSzPct val="75000"/>
              <a:buFont typeface="Arial" panose="020B0604020202020204" pitchFamily="34" charset="0"/>
              <a:buChar char="•"/>
            </a:pPr>
            <a:r>
              <a:rPr lang="en-US" sz="2800" dirty="0"/>
              <a:t>The Hun School Professional Staff</a:t>
            </a:r>
          </a:p>
          <a:p>
            <a:pPr>
              <a:buSzPct val="75000"/>
              <a:buFont typeface="Arial" panose="020B0604020202020204" pitchFamily="34" charset="0"/>
              <a:buChar char="•"/>
            </a:pPr>
            <a:r>
              <a:rPr lang="en-US" sz="2800" dirty="0"/>
              <a:t>College Admission Office</a:t>
            </a:r>
          </a:p>
          <a:p>
            <a:pPr>
              <a:buSzPct val="75000"/>
              <a:buFont typeface="Arial" panose="020B0604020202020204" pitchFamily="34" charset="0"/>
              <a:buChar char="•"/>
            </a:pPr>
            <a:r>
              <a:rPr lang="en-US" sz="2800" dirty="0"/>
              <a:t>Financial Aid Office</a:t>
            </a:r>
          </a:p>
          <a:p>
            <a:pPr>
              <a:buSzPct val="75000"/>
              <a:buFont typeface="Arial" panose="020B0604020202020204" pitchFamily="34" charset="0"/>
              <a:buChar char="•"/>
            </a:pPr>
            <a:r>
              <a:rPr lang="en-US" sz="2800" dirty="0"/>
              <a:t>Others</a:t>
            </a:r>
          </a:p>
          <a:p>
            <a:pPr marL="0" indent="0">
              <a:buNone/>
            </a:pPr>
            <a:endParaRPr lang="en-US" dirty="0"/>
          </a:p>
        </p:txBody>
      </p:sp>
      <p:pic>
        <p:nvPicPr>
          <p:cNvPr id="1026" name="Picture 2" descr="Image result for family discu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274" y="3920490"/>
            <a:ext cx="4320539" cy="224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40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sk anyth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0160" y="1429790"/>
            <a:ext cx="5918662" cy="444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58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30" y="338360"/>
            <a:ext cx="8653868" cy="1280890"/>
          </a:xfrm>
        </p:spPr>
        <p:txBody>
          <a:bodyPr>
            <a:normAutofit/>
          </a:bodyPr>
          <a:lstStyle/>
          <a:p>
            <a:r>
              <a:rPr lang="en-US" dirty="0"/>
              <a:t>Net Price Calculator (NPC)</a:t>
            </a:r>
            <a:br>
              <a:rPr lang="en-US" dirty="0"/>
            </a:br>
            <a:r>
              <a:rPr lang="en-US" sz="3100" dirty="0"/>
              <a:t>(Web-based Tool to Use Now!)</a:t>
            </a:r>
          </a:p>
        </p:txBody>
      </p:sp>
      <p:sp>
        <p:nvSpPr>
          <p:cNvPr id="3" name="Content Placeholder 2"/>
          <p:cNvSpPr>
            <a:spLocks noGrp="1"/>
          </p:cNvSpPr>
          <p:nvPr>
            <p:ph idx="1"/>
          </p:nvPr>
        </p:nvSpPr>
        <p:spPr>
          <a:xfrm>
            <a:off x="354330" y="2133599"/>
            <a:ext cx="8332469" cy="4411579"/>
          </a:xfrm>
        </p:spPr>
        <p:txBody>
          <a:bodyPr>
            <a:noAutofit/>
          </a:bodyPr>
          <a:lstStyle/>
          <a:p>
            <a:pPr>
              <a:spcBef>
                <a:spcPts val="0"/>
              </a:spcBef>
              <a:spcAft>
                <a:spcPts val="600"/>
              </a:spcAft>
              <a:buFont typeface="Arial" panose="020B0604020202020204" pitchFamily="34" charset="0"/>
              <a:buChar char="•"/>
            </a:pPr>
            <a:r>
              <a:rPr lang="en-US" sz="2000" dirty="0"/>
              <a:t>When cost is a factor, use the </a:t>
            </a:r>
            <a:r>
              <a:rPr lang="en-US" sz="2000" b="1" dirty="0"/>
              <a:t>Net Price Calculator</a:t>
            </a:r>
          </a:p>
          <a:p>
            <a:pPr>
              <a:spcBef>
                <a:spcPts val="0"/>
              </a:spcBef>
              <a:spcAft>
                <a:spcPts val="600"/>
              </a:spcAft>
              <a:buFont typeface="Arial" panose="020B0604020202020204" pitchFamily="34" charset="0"/>
              <a:buChar char="•"/>
            </a:pPr>
            <a:r>
              <a:rPr lang="en-US" sz="2000" dirty="0"/>
              <a:t>Each school is required to have one – many use a similar tool, so you may only have to enter data one time</a:t>
            </a:r>
          </a:p>
          <a:p>
            <a:pPr>
              <a:spcBef>
                <a:spcPts val="0"/>
              </a:spcBef>
              <a:spcAft>
                <a:spcPts val="600"/>
              </a:spcAft>
              <a:buFont typeface="Arial" panose="020B0604020202020204" pitchFamily="34" charset="0"/>
              <a:buChar char="•"/>
            </a:pPr>
            <a:r>
              <a:rPr lang="en-US" sz="2000" dirty="0"/>
              <a:t>This will help you in determining the “net price” of the school.  Don’t let “sticker price” scare you.  You may be eligible for more financial aid than you think and what you need to be concerned about is what the “net price” will cost.</a:t>
            </a:r>
          </a:p>
          <a:p>
            <a:pPr>
              <a:spcBef>
                <a:spcPts val="0"/>
              </a:spcBef>
              <a:spcAft>
                <a:spcPts val="600"/>
              </a:spcAft>
              <a:buFont typeface="Arial" panose="020B0604020202020204" pitchFamily="34" charset="0"/>
              <a:buChar char="•"/>
            </a:pPr>
            <a:r>
              <a:rPr lang="en-US" sz="2000" dirty="0"/>
              <a:t>Be very careful when inputting the data – the output data your receive will only be as accurate as your input.  If you put wrong information in, it may give you misleading output.  Read the questions very carefully.</a:t>
            </a:r>
          </a:p>
        </p:txBody>
      </p:sp>
    </p:spTree>
    <p:extLst>
      <p:ext uri="{BB962C8B-B14F-4D97-AF65-F5344CB8AC3E}">
        <p14:creationId xmlns:p14="http://schemas.microsoft.com/office/powerpoint/2010/main" val="427187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Price Calculator</a:t>
            </a:r>
            <a:br>
              <a:rPr lang="en-US" dirty="0"/>
            </a:b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8670" y="1588506"/>
            <a:ext cx="7862107" cy="458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39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73041" y="388570"/>
            <a:ext cx="5551885" cy="6128117"/>
          </a:xfrm>
          <a:prstGeom prst="rect">
            <a:avLst/>
          </a:prstGeom>
        </p:spPr>
      </p:pic>
      <p:pic>
        <p:nvPicPr>
          <p:cNvPr id="1026" name="Picture 2" descr="Image result for net price calcul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32" y="849313"/>
            <a:ext cx="2564606" cy="13906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college board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02" y="3241676"/>
            <a:ext cx="251906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43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292640"/>
            <a:ext cx="8489434" cy="1280890"/>
          </a:xfrm>
        </p:spPr>
        <p:txBody>
          <a:bodyPr/>
          <a:lstStyle/>
          <a:p>
            <a:r>
              <a:rPr lang="en-US" dirty="0"/>
              <a:t>Role of the Financial Aid Office</a:t>
            </a:r>
          </a:p>
        </p:txBody>
      </p:sp>
      <p:sp>
        <p:nvSpPr>
          <p:cNvPr id="3" name="Content Placeholder 2"/>
          <p:cNvSpPr>
            <a:spLocks noGrp="1"/>
          </p:cNvSpPr>
          <p:nvPr>
            <p:ph idx="1"/>
          </p:nvPr>
        </p:nvSpPr>
        <p:spPr>
          <a:xfrm>
            <a:off x="502920" y="1373108"/>
            <a:ext cx="8031481" cy="5326455"/>
          </a:xfrm>
          <a:scene3d>
            <a:camera prst="orthographicFront">
              <a:rot lat="0" lon="20999997" rev="0"/>
            </a:camera>
            <a:lightRig rig="threePt" dir="t"/>
          </a:scene3d>
        </p:spPr>
        <p:txBody>
          <a:bodyPr>
            <a:noAutofit/>
          </a:bodyPr>
          <a:lstStyle/>
          <a:p>
            <a:pPr>
              <a:buSzPct val="75000"/>
              <a:buFont typeface="Arial" panose="020B0604020202020204" pitchFamily="34" charset="0"/>
              <a:buChar char="•"/>
            </a:pPr>
            <a:endParaRPr lang="en-US" sz="2200" dirty="0"/>
          </a:p>
          <a:p>
            <a:pPr>
              <a:buSzPct val="75000"/>
              <a:buFont typeface="Arial" panose="020B0604020202020204" pitchFamily="34" charset="0"/>
              <a:buChar char="•"/>
            </a:pPr>
            <a:r>
              <a:rPr lang="en-US" sz="2400" dirty="0"/>
              <a:t>Assist families throughout the financial aid process.</a:t>
            </a:r>
          </a:p>
          <a:p>
            <a:pPr>
              <a:buSzPct val="75000"/>
              <a:buFont typeface="Arial" panose="020B0604020202020204" pitchFamily="34" charset="0"/>
              <a:buChar char="•"/>
            </a:pPr>
            <a:r>
              <a:rPr lang="en-US" sz="2400" dirty="0"/>
              <a:t>Assist in the recruitment and retention of students.</a:t>
            </a:r>
          </a:p>
          <a:p>
            <a:pPr>
              <a:buSzPct val="75000"/>
              <a:buFont typeface="Arial" panose="020B0604020202020204" pitchFamily="34" charset="0"/>
              <a:buChar char="•"/>
            </a:pPr>
            <a:r>
              <a:rPr lang="en-US" sz="2400" dirty="0"/>
              <a:t>Determine final eligibility for need-based aid</a:t>
            </a:r>
          </a:p>
          <a:p>
            <a:pPr>
              <a:buSzPct val="75000"/>
              <a:buFont typeface="Arial" panose="020B0604020202020204" pitchFamily="34" charset="0"/>
              <a:buChar char="•"/>
            </a:pPr>
            <a:r>
              <a:rPr lang="en-US" sz="2400" dirty="0"/>
              <a:t>Package aid</a:t>
            </a:r>
          </a:p>
          <a:p>
            <a:pPr>
              <a:buSzPct val="75000"/>
              <a:buFont typeface="Arial" panose="020B0604020202020204" pitchFamily="34" charset="0"/>
              <a:buChar char="•"/>
            </a:pPr>
            <a:r>
              <a:rPr lang="en-US" sz="2400" dirty="0"/>
              <a:t>Notify student of aid, which detail:</a:t>
            </a:r>
          </a:p>
          <a:p>
            <a:pPr lvl="1">
              <a:buSzPct val="75000"/>
              <a:buFont typeface="Arial" panose="020B0604020202020204" pitchFamily="34" charset="0"/>
              <a:buChar char="•"/>
            </a:pPr>
            <a:r>
              <a:rPr lang="en-US" sz="2400" dirty="0"/>
              <a:t>Type(s) and amount of aid</a:t>
            </a:r>
          </a:p>
          <a:p>
            <a:pPr lvl="1">
              <a:buSzPct val="75000"/>
              <a:buFont typeface="Arial" panose="020B0604020202020204" pitchFamily="34" charset="0"/>
              <a:buChar char="•"/>
            </a:pPr>
            <a:r>
              <a:rPr lang="en-US" sz="2400" dirty="0"/>
              <a:t>Disbursement procedure</a:t>
            </a:r>
          </a:p>
          <a:p>
            <a:pPr lvl="1">
              <a:buSzPct val="75000"/>
              <a:buFont typeface="Arial" panose="020B0604020202020204" pitchFamily="34" charset="0"/>
              <a:buChar char="•"/>
            </a:pPr>
            <a:r>
              <a:rPr lang="en-US" sz="2400" dirty="0"/>
              <a:t>Conditions of aid programs</a:t>
            </a:r>
          </a:p>
          <a:p>
            <a:pPr>
              <a:buSzPct val="75000"/>
              <a:buFont typeface="Arial" panose="020B0604020202020204" pitchFamily="34" charset="0"/>
              <a:buChar char="•"/>
            </a:pPr>
            <a:r>
              <a:rPr lang="en-US" sz="2400" dirty="0"/>
              <a:t>Assist families throughout the financial aid process!!!</a:t>
            </a:r>
          </a:p>
        </p:txBody>
      </p:sp>
    </p:spTree>
    <p:extLst>
      <p:ext uri="{BB962C8B-B14F-4D97-AF65-F5344CB8AC3E}">
        <p14:creationId xmlns:p14="http://schemas.microsoft.com/office/powerpoint/2010/main" val="277001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nk Presentation">
  <a:themeElements>
    <a:clrScheme name="Blank Presentation 6">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Blank Presentation">
      <a:majorFont>
        <a:latin typeface="Palatino"/>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5C1F00"/>
        </a:dk1>
        <a:lt1>
          <a:srgbClr val="FFFFFF"/>
        </a:lt1>
        <a:dk2>
          <a:srgbClr val="8C0000"/>
        </a:dk2>
        <a:lt2>
          <a:srgbClr val="DFD293"/>
        </a:lt2>
        <a:accent1>
          <a:srgbClr val="D80000"/>
        </a:accent1>
        <a:accent2>
          <a:srgbClr val="BE7960"/>
        </a:accent2>
        <a:accent3>
          <a:srgbClr val="C5AAAA"/>
        </a:accent3>
        <a:accent4>
          <a:srgbClr val="DADADA"/>
        </a:accent4>
        <a:accent5>
          <a:srgbClr val="E9AA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2">
        <a:dk1>
          <a:srgbClr val="5E4444"/>
        </a:dk1>
        <a:lt1>
          <a:srgbClr val="F7F3F3"/>
        </a:lt1>
        <a:dk2>
          <a:srgbClr val="8A6362"/>
        </a:dk2>
        <a:lt2>
          <a:srgbClr val="D8C1BA"/>
        </a:lt2>
        <a:accent1>
          <a:srgbClr val="362626"/>
        </a:accent1>
        <a:accent2>
          <a:srgbClr val="C16059"/>
        </a:accent2>
        <a:accent3>
          <a:srgbClr val="C4B7B7"/>
        </a:accent3>
        <a:accent4>
          <a:srgbClr val="D3D0D0"/>
        </a:accent4>
        <a:accent5>
          <a:srgbClr val="AEACAC"/>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Blank Presentation 3">
        <a:dk1>
          <a:srgbClr val="7F6737"/>
        </a:dk1>
        <a:lt1>
          <a:srgbClr val="FFFFFF"/>
        </a:lt1>
        <a:dk2>
          <a:srgbClr val="BFA673"/>
        </a:dk2>
        <a:lt2>
          <a:srgbClr val="E6E3AA"/>
        </a:lt2>
        <a:accent1>
          <a:srgbClr val="49411F"/>
        </a:accent1>
        <a:accent2>
          <a:srgbClr val="808000"/>
        </a:accent2>
        <a:accent3>
          <a:srgbClr val="DCD0BC"/>
        </a:accent3>
        <a:accent4>
          <a:srgbClr val="DADADA"/>
        </a:accent4>
        <a:accent5>
          <a:srgbClr val="B1B0AB"/>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Blank Presentation 4">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Blank Presentation 5">
        <a:dk1>
          <a:srgbClr val="2A5400"/>
        </a:dk1>
        <a:lt1>
          <a:srgbClr val="FFFFFF"/>
        </a:lt1>
        <a:dk2>
          <a:srgbClr val="4A9400"/>
        </a:dk2>
        <a:lt2>
          <a:srgbClr val="BAE8BA"/>
        </a:lt2>
        <a:accent1>
          <a:srgbClr val="003300"/>
        </a:accent1>
        <a:accent2>
          <a:srgbClr val="33CC33"/>
        </a:accent2>
        <a:accent3>
          <a:srgbClr val="B1C8AA"/>
        </a:accent3>
        <a:accent4>
          <a:srgbClr val="DADADA"/>
        </a:accent4>
        <a:accent5>
          <a:srgbClr val="AAADAA"/>
        </a:accent5>
        <a:accent6>
          <a:srgbClr val="2DB92D"/>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Blank Presentation 6">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Blank Presentation 7">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Blank Presentation 8">
        <a:dk1>
          <a:srgbClr val="3E3E5C"/>
        </a:dk1>
        <a:lt1>
          <a:srgbClr val="FFFFFF"/>
        </a:lt1>
        <a:dk2>
          <a:srgbClr val="666699"/>
        </a:dk2>
        <a:lt2>
          <a:srgbClr val="DFDFE9"/>
        </a:lt2>
        <a:accent1>
          <a:srgbClr val="2E2E46"/>
        </a:accent1>
        <a:accent2>
          <a:srgbClr val="679ACD"/>
        </a:accent2>
        <a:accent3>
          <a:srgbClr val="B8B8CA"/>
        </a:accent3>
        <a:accent4>
          <a:srgbClr val="DADADA"/>
        </a:accent4>
        <a:accent5>
          <a:srgbClr val="ADADB0"/>
        </a:accent5>
        <a:accent6>
          <a:srgbClr val="5D8BBA"/>
        </a:accent6>
        <a:hlink>
          <a:srgbClr val="99CCFF"/>
        </a:hlink>
        <a:folHlink>
          <a:srgbClr val="CC99FF"/>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Financial Aid</Template>
  <TotalTime>427</TotalTime>
  <Words>1782</Words>
  <Application>Microsoft Macintosh PowerPoint</Application>
  <PresentationFormat>On-screen Show (4:3)</PresentationFormat>
  <Paragraphs>257</Paragraphs>
  <Slides>35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Century Gothic</vt:lpstr>
      <vt:lpstr>Maiandra GD</vt:lpstr>
      <vt:lpstr>Palatino</vt:lpstr>
      <vt:lpstr>Symbol</vt:lpstr>
      <vt:lpstr>Times</vt:lpstr>
      <vt:lpstr>Times New Roman</vt:lpstr>
      <vt:lpstr>Wingdings</vt:lpstr>
      <vt:lpstr>Blank Presentation</vt:lpstr>
      <vt:lpstr>Financial Aid Plan, apply, and pay for college</vt:lpstr>
      <vt:lpstr>What Will Be Presented</vt:lpstr>
      <vt:lpstr>PowerPoint Presentation</vt:lpstr>
      <vt:lpstr>Discuss College Finances Now</vt:lpstr>
      <vt:lpstr>PowerPoint Presentation</vt:lpstr>
      <vt:lpstr>Net Price Calculator (NPC) (Web-based Tool to Use Now!)</vt:lpstr>
      <vt:lpstr>Net Price Calculator </vt:lpstr>
      <vt:lpstr>PowerPoint Presentation</vt:lpstr>
      <vt:lpstr>Role of the Financial Aid Office</vt:lpstr>
      <vt:lpstr>Principals of Financial Aid</vt:lpstr>
      <vt:lpstr>You Can be Considered . . .</vt:lpstr>
      <vt:lpstr>Purpose of Each Application</vt:lpstr>
      <vt:lpstr>For the FAFSA, start here . . .</vt:lpstr>
      <vt:lpstr>How To Begin To Apply</vt:lpstr>
      <vt:lpstr>Be Prepared to Submit 2019 Federal Tax Documents </vt:lpstr>
      <vt:lpstr>How Is My Financial Aid Determined?</vt:lpstr>
      <vt:lpstr>What is the Expected Family Contribution (EFC)?</vt:lpstr>
      <vt:lpstr>What is the Cost of Attendance COA)?</vt:lpstr>
      <vt:lpstr>Sources of Aid</vt:lpstr>
      <vt:lpstr>Types of Financial Aid</vt:lpstr>
      <vt:lpstr>Federal Financial Aid Programs</vt:lpstr>
      <vt:lpstr>Federal Direct Student Loan Program</vt:lpstr>
      <vt:lpstr>Federal Direct Loan Limits</vt:lpstr>
      <vt:lpstr>Federal Direct Student Loan Program</vt:lpstr>
      <vt:lpstr>Institutional Aid</vt:lpstr>
      <vt:lpstr>Professional Judgment</vt:lpstr>
      <vt:lpstr>Alternatives for Meeting Need</vt:lpstr>
      <vt:lpstr>What Can You Do Now if You are Not a Senior?</vt:lpstr>
      <vt:lpstr>Higher Education Tax Benefits</vt:lpstr>
      <vt:lpstr>PowerPoint Presentation</vt:lpstr>
      <vt:lpstr>Informational Sources How accurate is the data &amp; How do I interpret the data?</vt:lpstr>
      <vt:lpstr>PowerPoint Presentation</vt:lpstr>
      <vt:lpstr>Financial Aid Tips</vt:lpstr>
      <vt:lpstr>Financial Aid Tips (cont.)</vt:lpstr>
      <vt:lpstr>PowerPoint Presentation</vt:lpstr>
    </vt:vector>
  </TitlesOfParts>
  <Company>Franklin &amp; Marshall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dc:title>
  <dc:creator>Robin Gorini</dc:creator>
  <cp:lastModifiedBy>Microsoft Office User</cp:lastModifiedBy>
  <cp:revision>158</cp:revision>
  <dcterms:created xsi:type="dcterms:W3CDTF">2016-09-15T15:48:12Z</dcterms:created>
  <dcterms:modified xsi:type="dcterms:W3CDTF">2020-09-18T18:45:59Z</dcterms:modified>
</cp:coreProperties>
</file>