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9"/>
  </p:notesMasterIdLst>
  <p:sldIdLst>
    <p:sldId id="268" r:id="rId2"/>
    <p:sldId id="257" r:id="rId3"/>
    <p:sldId id="266" r:id="rId4"/>
    <p:sldId id="259" r:id="rId5"/>
    <p:sldId id="260" r:id="rId6"/>
    <p:sldId id="261" r:id="rId7"/>
    <p:sldId id="269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117" d="100"/>
          <a:sy n="117" d="100"/>
        </p:scale>
        <p:origin x="96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3A622C-F092-410C-B026-926D5E2AF197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83D478-5136-4329-9040-A44B5FC9223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3D478-5136-4329-9040-A44B5FC92236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8206BE-E882-460B-BDF3-EDDCC74FA5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D40CC-3CB9-4690-9103-91E3B189EC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376BCBE-6956-4D58-8609-EDCC5F7B73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776C7D8-91D8-449E-B460-1B996A355E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B96AD88-C18A-4388-AAA3-33D201DF31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48D43-1049-4DB3-859E-6E6FE47172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B69ECB0-BF20-4781-A2BC-3610F116A1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31C391C-A01C-4F88-A96A-78A3BABED2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B798267-48F4-4613-B7A3-ED1B8B5C5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B5D7E03-7323-4675-B2B2-D17D499FAF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15B5543-83B1-4E0D-8E24-0718E62D99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CF9947-8C7D-4029-BDEF-FFFE0C46E4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jpeg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Potential Energy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Potential Energy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Energy associated with forces that depend on the position or configuration of a body</a:t>
            </a:r>
          </a:p>
          <a:p>
            <a:r>
              <a:rPr lang="en-US"/>
              <a:t>Objects acquire potential energy when work is done on it</a:t>
            </a:r>
          </a:p>
          <a:p>
            <a:r>
              <a:rPr lang="en-US"/>
              <a:t>As an object loses potential energy, it can do work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Potential energy is the capacity to do work even if not doing work yet</a:t>
            </a:r>
          </a:p>
          <a:p>
            <a:r>
              <a:rPr lang="en-US"/>
              <a:t>Potential energy can be stored for later use</a:t>
            </a:r>
          </a:p>
          <a:p>
            <a:r>
              <a:rPr lang="en-US"/>
              <a:t>Equal to the negative of the work done on it to give it this potential energy to begin with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 Gravitational Potential Energy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Potential energy because of an object’s position relative to the Earth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W = </a:t>
            </a:r>
            <a:r>
              <a:rPr lang="en-US" sz="2800" dirty="0" err="1"/>
              <a:t>Fdcos</a:t>
            </a:r>
            <a:r>
              <a:rPr lang="en-US" sz="2800" dirty="0" err="1">
                <a:cs typeface="Times New Roman" pitchFamily="18" charset="0"/>
              </a:rPr>
              <a:t>θ</a:t>
            </a:r>
            <a:endParaRPr lang="en-US" sz="28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cs typeface="Times New Roman" pitchFamily="18" charset="0"/>
              </a:rPr>
              <a:t>To give an object PE it must be worked on as it is lifted to a height (h)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cs typeface="Times New Roman" pitchFamily="18" charset="0"/>
              </a:rPr>
              <a:t>The force to lift it is equal to the force of gravity on it (mg)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cs typeface="Times New Roman" pitchFamily="18" charset="0"/>
              </a:rPr>
              <a:t>W = </a:t>
            </a:r>
            <a:r>
              <a:rPr lang="en-US" sz="2800" dirty="0" err="1" smtClean="0">
                <a:cs typeface="Times New Roman" pitchFamily="18" charset="0"/>
              </a:rPr>
              <a:t>mgh</a:t>
            </a:r>
            <a:endParaRPr lang="en-US" sz="2800" dirty="0"/>
          </a:p>
        </p:txBody>
      </p:sp>
      <p:pic>
        <p:nvPicPr>
          <p:cNvPr id="8198" name="Picture 6" descr="C:\WINDOWS\Application Data\Microsoft\Media Catalog\Downloaded Clips\cl38\j0140271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4267200"/>
            <a:ext cx="1217613" cy="2344738"/>
          </a:xfrm>
          <a:prstGeom prst="rect">
            <a:avLst/>
          </a:prstGeom>
          <a:noFill/>
        </p:spPr>
      </p:pic>
      <p:pic>
        <p:nvPicPr>
          <p:cNvPr id="8199" name="Picture 7" descr="C:\WINDOWS\Application Data\Microsoft\Media Catalog\Downloaded Clips\cl38\j0140345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80132" y="-304800"/>
            <a:ext cx="1263868" cy="32004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Gravitational Potential Energy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PE</a:t>
            </a:r>
            <a:r>
              <a:rPr lang="en-US" baseline="-25000" dirty="0"/>
              <a:t>G</a:t>
            </a:r>
            <a:r>
              <a:rPr lang="en-US" dirty="0"/>
              <a:t> = </a:t>
            </a:r>
            <a:r>
              <a:rPr lang="en-US" dirty="0" err="1" smtClean="0"/>
              <a:t>mgh</a:t>
            </a:r>
            <a:r>
              <a:rPr lang="en-US" dirty="0" smtClean="0"/>
              <a:t>            </a:t>
            </a:r>
            <a:r>
              <a:rPr lang="en-US" dirty="0"/>
              <a:t>h</a:t>
            </a:r>
            <a:r>
              <a:rPr lang="en-US" dirty="0" smtClean="0"/>
              <a:t>- </a:t>
            </a:r>
            <a:r>
              <a:rPr lang="en-US" dirty="0"/>
              <a:t>height above reference</a:t>
            </a:r>
          </a:p>
          <a:p>
            <a:r>
              <a:rPr lang="en-US" dirty="0"/>
              <a:t>W</a:t>
            </a:r>
            <a:r>
              <a:rPr lang="en-US" baseline="-25000" dirty="0"/>
              <a:t>G</a:t>
            </a:r>
            <a:r>
              <a:rPr lang="en-US" dirty="0"/>
              <a:t> = -</a:t>
            </a:r>
            <a:r>
              <a:rPr lang="en-US" dirty="0" smtClean="0"/>
              <a:t>mgh</a:t>
            </a:r>
            <a:r>
              <a:rPr lang="en-US" baseline="-25000" dirty="0" smtClean="0"/>
              <a:t>2 </a:t>
            </a:r>
            <a:r>
              <a:rPr lang="en-US" dirty="0"/>
              <a:t>– </a:t>
            </a:r>
            <a:r>
              <a:rPr lang="en-US" dirty="0" smtClean="0"/>
              <a:t>mgh</a:t>
            </a:r>
            <a:r>
              <a:rPr lang="en-US" baseline="-25000" dirty="0" smtClean="0"/>
              <a:t>1</a:t>
            </a:r>
            <a:r>
              <a:rPr lang="en-US" dirty="0"/>
              <a:t> </a:t>
            </a:r>
            <a:r>
              <a:rPr lang="en-US" dirty="0" smtClean="0"/>
              <a:t>=  </a:t>
            </a:r>
            <a:r>
              <a:rPr lang="en-US" dirty="0">
                <a:cs typeface="Times New Roman" pitchFamily="18" charset="0"/>
              </a:rPr>
              <a:t>ΔPE</a:t>
            </a:r>
          </a:p>
          <a:p>
            <a:r>
              <a:rPr lang="en-US" dirty="0">
                <a:cs typeface="Times New Roman" pitchFamily="18" charset="0"/>
              </a:rPr>
              <a:t>The initial reference point doesn’t matter, it is the change in PE that matters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1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62000" y="1828800"/>
            <a:ext cx="7772400" cy="4114800"/>
          </a:xfrm>
        </p:spPr>
        <p:txBody>
          <a:bodyPr/>
          <a:lstStyle/>
          <a:p>
            <a:r>
              <a:rPr lang="en-US" dirty="0"/>
              <a:t>A 1000kg roller coaster car moves from pt 1 to 2 and then to 3. A) what is the PE at 2 and 3 relative to 1?  B) What is the </a:t>
            </a:r>
            <a:r>
              <a:rPr lang="en-US" dirty="0">
                <a:cs typeface="Times New Roman" pitchFamily="18" charset="0"/>
              </a:rPr>
              <a:t>ΔPE when it goes from 2 to 3?  C) Repeat part A and B relative to point 3.</a:t>
            </a:r>
            <a:endParaRPr lang="en-US" dirty="0"/>
          </a:p>
        </p:txBody>
      </p:sp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6629400" y="0"/>
          <a:ext cx="1416050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Clip" r:id="rId4" imgW="2365920" imgH="3435480" progId="">
                  <p:embed/>
                </p:oleObj>
              </mc:Choice>
              <mc:Fallback>
                <p:oleObj name="Clip" r:id="rId4" imgW="2365920" imgH="343548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0"/>
                        <a:ext cx="1416050" cy="205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Picture 12" descr="06_12_Figure.jpg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22"/>
          <a:stretch/>
        </p:blipFill>
        <p:spPr>
          <a:xfrm>
            <a:off x="2057400" y="3962400"/>
            <a:ext cx="5187696" cy="2698327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4E4CE-F4DF-4AE2-BC1E-DB15EE79A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8867B-CA4A-4C0F-9B26-D4CA9859598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3200" b="1" dirty="0">
                <a:latin typeface="Calibri"/>
                <a:cs typeface="Calibri"/>
              </a:rPr>
              <a:t>Problem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dirty="0">
                <a:latin typeface="Calibri"/>
                <a:cs typeface="Calibri"/>
              </a:rPr>
              <a:t>How much work does a bricklayer do to carry 30.2 kg of bricks from the ground up to the third floor (height = 11.1 m) of a building under construction? What is the gravitational potential energy of the brick-Earth system when the bricklayer reaches the third floor?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9862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DemoSlabtilt.p3d 1"/>
  <p:tag name="POWER3D OPTIONS" val="Medium "/>
  <p:tag name="POWER3D IMAGE0" val="PINBUMP.TGA"/>
  <p:tag name="POWER3D IMAGE1" val="PINBUMP.TGA"/>
  <p:tag name="POWER3D IMAGE2" val="PWRTRANS.TGA"/>
  <p:tag name="POWER3D SOUND" val="Slab Tilt"/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DemoRevdoors.p3d 1"/>
  <p:tag name="POWER3D OPTIONS" val="Medium "/>
  <p:tag name="POWER3D IMAGE0" val="PWRTRANS.TGA"/>
  <p:tag name="POWER3D SOUND" val="Revolving Doors"/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DemoSwing.p3d 3"/>
  <p:tag name="POWER3D OPTIONS" val="Medium "/>
  <p:tag name="POWER3D IMAGE0" val="PWRTRANS.TGA"/>
  <p:tag name="POWER3D SOUND" val="Swing"/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DemoTumbling.p3d 4"/>
  <p:tag name="POWER3D OPTIONS" val="Medium "/>
  <p:tag name="POWER3D IMAGE0" val="PINBUMP.TGA"/>
  <p:tag name="POWER3D IMAGE1" val="PWRTRANS.TGA"/>
  <p:tag name="POWER3D SOUND" val="Tumbling Away"/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DemoTwopanel.p3d 0"/>
  <p:tag name="POWER3D OPTIONS" val="Medium "/>
  <p:tag name="POWER3D IMAGE0" val="PWRTRANS.TGA"/>
  <p:tag name="POWER3D SOUND" val="Two Panels"/>
  <p:tag name="POINTS" val="1"/>
  <p:tag name="TIME" val="15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378</TotalTime>
  <Words>282</Words>
  <Application>Microsoft Office PowerPoint</Application>
  <PresentationFormat>On-screen Show (4:3)</PresentationFormat>
  <Paragraphs>23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Calibri</vt:lpstr>
      <vt:lpstr>Georgia</vt:lpstr>
      <vt:lpstr>Times New Roman</vt:lpstr>
      <vt:lpstr>Wingdings</vt:lpstr>
      <vt:lpstr>Wingdings 2</vt:lpstr>
      <vt:lpstr>Civic</vt:lpstr>
      <vt:lpstr>Clip</vt:lpstr>
      <vt:lpstr>Potential Energy</vt:lpstr>
      <vt:lpstr>Potential Energy</vt:lpstr>
      <vt:lpstr>PowerPoint Presentation</vt:lpstr>
      <vt:lpstr>  Gravitational Potential Energy</vt:lpstr>
      <vt:lpstr>Gravitational Potential Energy</vt:lpstr>
      <vt:lpstr>Example 1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Cabrillo High School</dc:creator>
  <cp:lastModifiedBy>Tracy L. Phillips</cp:lastModifiedBy>
  <cp:revision>8</cp:revision>
  <dcterms:created xsi:type="dcterms:W3CDTF">2001-11-19T19:12:53Z</dcterms:created>
  <dcterms:modified xsi:type="dcterms:W3CDTF">2020-01-24T19:15:38Z</dcterms:modified>
</cp:coreProperties>
</file>