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59" r:id="rId6"/>
    <p:sldId id="360" r:id="rId7"/>
    <p:sldId id="361" r:id="rId8"/>
    <p:sldId id="362" r:id="rId9"/>
    <p:sldId id="363" r:id="rId10"/>
    <p:sldId id="300" r:id="rId11"/>
    <p:sldId id="354" r:id="rId12"/>
    <p:sldId id="364" r:id="rId13"/>
    <p:sldId id="366" r:id="rId14"/>
    <p:sldId id="365" r:id="rId15"/>
  </p:sldIdLst>
  <p:sldSz cx="9144000" cy="6858000" type="screen4x3"/>
  <p:notesSz cx="6858000" cy="92964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359"/>
            <p14:sldId id="360"/>
            <p14:sldId id="361"/>
            <p14:sldId id="362"/>
            <p14:sldId id="363"/>
            <p14:sldId id="300"/>
            <p14:sldId id="354"/>
            <p14:sldId id="364"/>
            <p14:sldId id="366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0" autoAdjust="0"/>
    <p:restoredTop sz="94674"/>
  </p:normalViewPr>
  <p:slideViewPr>
    <p:cSldViewPr>
      <p:cViewPr varScale="1">
        <p:scale>
          <a:sx n="126" d="100"/>
          <a:sy n="126" d="100"/>
        </p:scale>
        <p:origin x="90" y="-132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533400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Graphing Data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914400" y="329326"/>
            <a:ext cx="7315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3395B1-D240-5B44-BFA7-3B9047D3C6B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2" name="Answer D"/>
          <p:cNvGrpSpPr/>
          <p:nvPr/>
        </p:nvGrpSpPr>
        <p:grpSpPr>
          <a:xfrm>
            <a:off x="660492" y="5058814"/>
            <a:ext cx="3987708" cy="492443"/>
            <a:chOff x="5080092" y="3236846"/>
            <a:chExt cx="3987708" cy="492443"/>
          </a:xfrm>
        </p:grpSpPr>
        <p:sp>
          <p:nvSpPr>
            <p:cNvPr id="24" name="Rectangle 23"/>
            <p:cNvSpPr/>
            <p:nvPr/>
          </p:nvSpPr>
          <p:spPr>
            <a:xfrm>
              <a:off x="5570629" y="3236846"/>
              <a:ext cx="34971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−3</a:t>
              </a:r>
              <a:endParaRPr lang="en-US" sz="2600" spc="-1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080092" y="327238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26" name="Answer C"/>
          <p:cNvGrpSpPr/>
          <p:nvPr/>
        </p:nvGrpSpPr>
        <p:grpSpPr>
          <a:xfrm>
            <a:off x="660492" y="4308157"/>
            <a:ext cx="3835308" cy="492443"/>
            <a:chOff x="5080092" y="2322446"/>
            <a:chExt cx="3835308" cy="492443"/>
          </a:xfrm>
        </p:grpSpPr>
        <p:sp>
          <p:nvSpPr>
            <p:cNvPr id="39" name="Rectangle 38"/>
            <p:cNvSpPr/>
            <p:nvPr/>
          </p:nvSpPr>
          <p:spPr>
            <a:xfrm>
              <a:off x="5570629" y="2322446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0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080092" y="2389396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41" name="Answer B"/>
          <p:cNvGrpSpPr/>
          <p:nvPr/>
        </p:nvGrpSpPr>
        <p:grpSpPr>
          <a:xfrm>
            <a:off x="652463" y="3622357"/>
            <a:ext cx="3919537" cy="492443"/>
            <a:chOff x="652463" y="3236846"/>
            <a:chExt cx="3919537" cy="492443"/>
          </a:xfrm>
        </p:grpSpPr>
        <p:sp>
          <p:nvSpPr>
            <p:cNvPr id="42" name="Rectangle 41"/>
            <p:cNvSpPr/>
            <p:nvPr/>
          </p:nvSpPr>
          <p:spPr>
            <a:xfrm>
              <a:off x="1143000" y="3236846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3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52463" y="3260792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44" name="Answer A"/>
          <p:cNvGrpSpPr/>
          <p:nvPr/>
        </p:nvGrpSpPr>
        <p:grpSpPr>
          <a:xfrm>
            <a:off x="685800" y="2819400"/>
            <a:ext cx="3919537" cy="492443"/>
            <a:chOff x="652463" y="2322446"/>
            <a:chExt cx="3919537" cy="492443"/>
          </a:xfrm>
        </p:grpSpPr>
        <p:sp>
          <p:nvSpPr>
            <p:cNvPr id="45" name="Rectangle 44"/>
            <p:cNvSpPr/>
            <p:nvPr/>
          </p:nvSpPr>
          <p:spPr>
            <a:xfrm>
              <a:off x="1143000" y="2322446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10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52463" y="23778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47" name="Question"/>
          <p:cNvSpPr/>
          <p:nvPr/>
        </p:nvSpPr>
        <p:spPr>
          <a:xfrm>
            <a:off x="914400" y="1143000"/>
            <a:ext cx="396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Which is the value of </a:t>
            </a:r>
            <a:r>
              <a:rPr lang="en-US" sz="2600" i="1" dirty="0">
                <a:latin typeface="+mj-lt"/>
              </a:rPr>
              <a:t>b</a:t>
            </a:r>
            <a:r>
              <a:rPr lang="en-US" sz="2600" dirty="0">
                <a:latin typeface="+mj-lt"/>
              </a:rPr>
              <a:t> in the equation </a:t>
            </a:r>
            <a:r>
              <a:rPr lang="en-US" sz="2600" i="1" dirty="0">
                <a:latin typeface="+mj-lt"/>
              </a:rPr>
              <a:t>y</a:t>
            </a:r>
            <a:r>
              <a:rPr lang="en-US" sz="2600" dirty="0">
                <a:latin typeface="+mj-lt"/>
              </a:rPr>
              <a:t> = </a:t>
            </a:r>
            <a:r>
              <a:rPr lang="en-US" sz="2600" i="1" dirty="0">
                <a:latin typeface="+mj-lt"/>
              </a:rPr>
              <a:t>mx</a:t>
            </a:r>
            <a:r>
              <a:rPr lang="en-US" sz="2600" dirty="0">
                <a:latin typeface="+mj-lt"/>
              </a:rPr>
              <a:t> + </a:t>
            </a:r>
            <a:r>
              <a:rPr lang="en-US" sz="2600" i="1" dirty="0">
                <a:latin typeface="+mj-lt"/>
              </a:rPr>
              <a:t>b</a:t>
            </a:r>
            <a:r>
              <a:rPr lang="en-US" sz="2600" dirty="0">
                <a:latin typeface="+mj-lt"/>
              </a:rPr>
              <a:t> that describes this graph?</a:t>
            </a:r>
            <a:endParaRPr lang="en-US" sz="2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4.</a:t>
            </a:r>
            <a:endParaRPr lang="en-US" sz="2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Wrong D"/>
          <p:cNvSpPr/>
          <p:nvPr/>
        </p:nvSpPr>
        <p:spPr>
          <a:xfrm>
            <a:off x="304800" y="2779702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Wrong D"/>
          <p:cNvSpPr/>
          <p:nvPr/>
        </p:nvSpPr>
        <p:spPr>
          <a:xfrm>
            <a:off x="304800" y="3579238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2" name="Wrong D"/>
          <p:cNvSpPr/>
          <p:nvPr/>
        </p:nvSpPr>
        <p:spPr>
          <a:xfrm>
            <a:off x="310777" y="504747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CORRECT"/>
          <p:cNvSpPr/>
          <p:nvPr/>
        </p:nvSpPr>
        <p:spPr>
          <a:xfrm>
            <a:off x="1752600" y="4357971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18837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1304901" y="329326"/>
            <a:ext cx="6534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E38AFB-BA71-ED4F-97CC-874DFF53F0FE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7" name="Answer D"/>
          <p:cNvGrpSpPr/>
          <p:nvPr/>
        </p:nvGrpSpPr>
        <p:grpSpPr>
          <a:xfrm>
            <a:off x="5080092" y="5181600"/>
            <a:ext cx="3835308" cy="492443"/>
            <a:chOff x="5080092" y="3546724"/>
            <a:chExt cx="3835308" cy="492443"/>
          </a:xfrm>
        </p:grpSpPr>
        <p:sp>
          <p:nvSpPr>
            <p:cNvPr id="58" name="Rectangle 57"/>
            <p:cNvSpPr/>
            <p:nvPr/>
          </p:nvSpPr>
          <p:spPr>
            <a:xfrm>
              <a:off x="5570629" y="3546724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+mj-lt"/>
                  <a:cs typeface="Proxima Nova"/>
                </a:rPr>
                <a:t>sinusoidal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5080092" y="3584559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60" name="Answer C"/>
          <p:cNvGrpSpPr/>
          <p:nvPr/>
        </p:nvGrpSpPr>
        <p:grpSpPr>
          <a:xfrm>
            <a:off x="5080092" y="3962400"/>
            <a:ext cx="3835308" cy="492443"/>
            <a:chOff x="5080092" y="2327524"/>
            <a:chExt cx="3835308" cy="492443"/>
          </a:xfrm>
        </p:grpSpPr>
        <p:sp>
          <p:nvSpPr>
            <p:cNvPr id="61" name="Rectangle 60"/>
            <p:cNvSpPr/>
            <p:nvPr/>
          </p:nvSpPr>
          <p:spPr>
            <a:xfrm>
              <a:off x="5570629" y="2327524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quadratic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080092" y="2394474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63" name="Answer B"/>
          <p:cNvGrpSpPr/>
          <p:nvPr/>
        </p:nvGrpSpPr>
        <p:grpSpPr>
          <a:xfrm>
            <a:off x="652463" y="5181600"/>
            <a:ext cx="3919537" cy="492443"/>
            <a:chOff x="652463" y="3546724"/>
            <a:chExt cx="3919537" cy="492443"/>
          </a:xfrm>
        </p:grpSpPr>
        <p:sp>
          <p:nvSpPr>
            <p:cNvPr id="64" name="Rectangle 63"/>
            <p:cNvSpPr/>
            <p:nvPr/>
          </p:nvSpPr>
          <p:spPr>
            <a:xfrm>
              <a:off x="1143000" y="3546724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inverse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52463" y="3572963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66" name="Answer A"/>
          <p:cNvGrpSpPr/>
          <p:nvPr/>
        </p:nvGrpSpPr>
        <p:grpSpPr>
          <a:xfrm>
            <a:off x="652463" y="3962400"/>
            <a:ext cx="3919537" cy="492443"/>
            <a:chOff x="652463" y="2327524"/>
            <a:chExt cx="3919537" cy="492443"/>
          </a:xfrm>
        </p:grpSpPr>
        <p:sp>
          <p:nvSpPr>
            <p:cNvPr id="67" name="Rectangle 66"/>
            <p:cNvSpPr/>
            <p:nvPr/>
          </p:nvSpPr>
          <p:spPr>
            <a:xfrm>
              <a:off x="1143000" y="2327524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linear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52463" y="238287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69" name="Question"/>
          <p:cNvSpPr/>
          <p:nvPr/>
        </p:nvSpPr>
        <p:spPr>
          <a:xfrm>
            <a:off x="914400" y="1143000"/>
            <a:ext cx="3276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Which type of relationship between variables is most likely represented in this graph?</a:t>
            </a:r>
            <a:endParaRPr lang="en-US" sz="2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5.</a:t>
            </a:r>
            <a:endParaRPr lang="en-US" sz="2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2" name="Wrong D"/>
          <p:cNvSpPr/>
          <p:nvPr/>
        </p:nvSpPr>
        <p:spPr>
          <a:xfrm>
            <a:off x="285244" y="515237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3" name="Wrong D"/>
          <p:cNvSpPr/>
          <p:nvPr/>
        </p:nvSpPr>
        <p:spPr>
          <a:xfrm>
            <a:off x="303235" y="39624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4" name="Wrong D"/>
          <p:cNvSpPr/>
          <p:nvPr/>
        </p:nvSpPr>
        <p:spPr>
          <a:xfrm>
            <a:off x="4724400" y="5140076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5" name="CORRECT"/>
          <p:cNvSpPr/>
          <p:nvPr/>
        </p:nvSpPr>
        <p:spPr>
          <a:xfrm>
            <a:off x="7239000" y="4038600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2755740" cy="26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Nonlinear Relationships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371600"/>
            <a:ext cx="5257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When the graph is not a straight line, it means that the relationship between the dependent variable and the independent variable is not linear.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There are many types of nonlinear relationships in science. Two of the most common are the quadratic and inverse relationships.</a:t>
            </a: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101" y="1707760"/>
            <a:ext cx="2984499" cy="29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1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Nonlinear Relationships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371600"/>
            <a:ext cx="5257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+mj-lt"/>
              </a:rPr>
              <a:t>Quadratic Relationships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A quadratic relationship exists when one variable depends on the square of another.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A quadratic relationship can be represented by the following equation:</a:t>
            </a:r>
          </a:p>
          <a:p>
            <a:pPr algn="ctr">
              <a:spcBef>
                <a:spcPct val="50000"/>
              </a:spcBef>
            </a:pPr>
            <a:r>
              <a:rPr lang="en-US" sz="2800" i="1" dirty="0">
                <a:latin typeface="+mj-lt"/>
              </a:rPr>
              <a:t>y</a:t>
            </a:r>
            <a:r>
              <a:rPr lang="en-US" sz="2800" dirty="0">
                <a:latin typeface="+mj-lt"/>
              </a:rPr>
              <a:t> = </a:t>
            </a:r>
            <a:r>
              <a:rPr lang="en-US" sz="2800" i="1" dirty="0">
                <a:latin typeface="+mj-lt"/>
              </a:rPr>
              <a:t>ax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+ </a:t>
            </a:r>
            <a:r>
              <a:rPr lang="en-US" sz="2800" i="1" dirty="0">
                <a:latin typeface="+mj-lt"/>
              </a:rPr>
              <a:t>bx</a:t>
            </a:r>
            <a:r>
              <a:rPr lang="en-US" sz="2800" dirty="0">
                <a:latin typeface="+mj-lt"/>
              </a:rPr>
              <a:t> + </a:t>
            </a:r>
            <a:r>
              <a:rPr lang="en-US" sz="2800" i="1" dirty="0">
                <a:latin typeface="+mj-lt"/>
              </a:rPr>
              <a:t>c</a:t>
            </a: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101" y="1707760"/>
            <a:ext cx="2984499" cy="29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5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Nonlinear Relationships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371600"/>
            <a:ext cx="5257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+mj-lt"/>
              </a:rPr>
              <a:t>Inverse Relationships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In an inverse relationship, a hyperbola results when one variable depends on the inverse of another.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An inverse relationship can be represented by the following equation:</a:t>
            </a:r>
          </a:p>
          <a:p>
            <a:pPr algn="ctr">
              <a:spcBef>
                <a:spcPct val="50000"/>
              </a:spcBef>
            </a:pPr>
            <a:r>
              <a:rPr lang="en-US" sz="2800" i="1" dirty="0">
                <a:latin typeface="+mj-lt"/>
              </a:rPr>
              <a:t>y</a:t>
            </a:r>
            <a:r>
              <a:rPr lang="en-US" sz="2800" dirty="0">
                <a:latin typeface="+mj-lt"/>
              </a:rPr>
              <a:t> = </a:t>
            </a:r>
            <a:r>
              <a:rPr lang="en-US" sz="2800" i="1" dirty="0">
                <a:latin typeface="+mj-lt"/>
              </a:rPr>
              <a:t> a/x</a:t>
            </a:r>
          </a:p>
          <a:p>
            <a:pPr marL="457200" indent="-457200">
              <a:buFont typeface="Arial"/>
              <a:buChar char="•"/>
            </a:pPr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101" y="2019299"/>
            <a:ext cx="2984499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78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Nonlinear Relationships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371600"/>
            <a:ext cx="7772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There are various mathematical models available apart from the three relationships you have learned. </a:t>
            </a:r>
            <a:r>
              <a:rPr lang="en-US" sz="2800" b="1" dirty="0">
                <a:latin typeface="+mj-lt"/>
              </a:rPr>
              <a:t>Examples include: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sinusoids (used to model cyclical phenomena)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exponential decay curves (used to model radioactivity)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Combinations of different mathematical models represent even more complex phenomena.</a:t>
            </a:r>
          </a:p>
          <a:p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6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Predicting Values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371600"/>
            <a:ext cx="77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Relations, either learned as formulas or developed from graphs, can be used to predict values you have not measured directly.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Physicists use models to accurately predict how systems will behave. </a:t>
            </a:r>
            <a:r>
              <a:rPr lang="en-US" sz="2800" b="1" dirty="0">
                <a:latin typeface="+mj-lt"/>
              </a:rPr>
              <a:t>Examples: 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Circumstances that might lead to a solar flare 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How changes to a circuit will change the performance of a device </a:t>
            </a:r>
          </a:p>
          <a:p>
            <a:pPr marL="914400" lvl="1" indent="-457200">
              <a:spcBef>
                <a:spcPct val="500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How electromagnetic fields will affect a medical instrument</a:t>
            </a:r>
          </a:p>
          <a:p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90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1304901" y="329326"/>
            <a:ext cx="6534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E38AFB-BA71-ED4F-97CC-874DFF53F0FE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7" name="Answer D"/>
          <p:cNvGrpSpPr/>
          <p:nvPr/>
        </p:nvGrpSpPr>
        <p:grpSpPr>
          <a:xfrm>
            <a:off x="4876800" y="3352800"/>
            <a:ext cx="3827279" cy="492443"/>
            <a:chOff x="5080092" y="3546724"/>
            <a:chExt cx="3827279" cy="492443"/>
          </a:xfrm>
        </p:grpSpPr>
        <p:sp>
          <p:nvSpPr>
            <p:cNvPr id="58" name="Rectangle 57"/>
            <p:cNvSpPr/>
            <p:nvPr/>
          </p:nvSpPr>
          <p:spPr>
            <a:xfrm>
              <a:off x="5562600" y="3546724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all of the above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80092" y="3584559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60" name="Answer C"/>
          <p:cNvGrpSpPr/>
          <p:nvPr/>
        </p:nvGrpSpPr>
        <p:grpSpPr>
          <a:xfrm>
            <a:off x="4876800" y="2286000"/>
            <a:ext cx="3835308" cy="492443"/>
            <a:chOff x="5080092" y="2327524"/>
            <a:chExt cx="3835308" cy="492443"/>
          </a:xfrm>
        </p:grpSpPr>
        <p:sp>
          <p:nvSpPr>
            <p:cNvPr id="61" name="Rectangle 60"/>
            <p:cNvSpPr/>
            <p:nvPr/>
          </p:nvSpPr>
          <p:spPr>
            <a:xfrm>
              <a:off x="5570629" y="2327524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independent variable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080092" y="2394474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63" name="Answer B"/>
          <p:cNvGrpSpPr/>
          <p:nvPr/>
        </p:nvGrpSpPr>
        <p:grpSpPr>
          <a:xfrm>
            <a:off x="609600" y="3352800"/>
            <a:ext cx="3919537" cy="492443"/>
            <a:chOff x="652463" y="3546724"/>
            <a:chExt cx="3919537" cy="492443"/>
          </a:xfrm>
        </p:grpSpPr>
        <p:sp>
          <p:nvSpPr>
            <p:cNvPr id="64" name="Rectangle 63"/>
            <p:cNvSpPr/>
            <p:nvPr/>
          </p:nvSpPr>
          <p:spPr>
            <a:xfrm>
              <a:off x="1143000" y="3546724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dependent variable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52463" y="3572963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66" name="Answer A"/>
          <p:cNvGrpSpPr/>
          <p:nvPr/>
        </p:nvGrpSpPr>
        <p:grpSpPr>
          <a:xfrm>
            <a:off x="609600" y="2286000"/>
            <a:ext cx="3919537" cy="492443"/>
            <a:chOff x="652463" y="2327524"/>
            <a:chExt cx="3919537" cy="492443"/>
          </a:xfrm>
        </p:grpSpPr>
        <p:sp>
          <p:nvSpPr>
            <p:cNvPr id="67" name="Rectangle 66"/>
            <p:cNvSpPr/>
            <p:nvPr/>
          </p:nvSpPr>
          <p:spPr>
            <a:xfrm>
              <a:off x="1143000" y="2327524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controlled variable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52463" y="238287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69" name="Question"/>
          <p:cNvSpPr/>
          <p:nvPr/>
        </p:nvSpPr>
        <p:spPr>
          <a:xfrm>
            <a:off x="914400" y="1143000"/>
            <a:ext cx="7010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Which is the factor that is intentionally changed or manipulated during an experiment?</a:t>
            </a:r>
            <a:endParaRPr lang="en-US" sz="2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1.</a:t>
            </a:r>
            <a:endParaRPr lang="en-US" sz="2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2" name="Wrong D"/>
          <p:cNvSpPr/>
          <p:nvPr/>
        </p:nvSpPr>
        <p:spPr>
          <a:xfrm>
            <a:off x="304800" y="33528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3" name="Wrong D"/>
          <p:cNvSpPr/>
          <p:nvPr/>
        </p:nvSpPr>
        <p:spPr>
          <a:xfrm>
            <a:off x="228600" y="22860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4" name="Wrong D"/>
          <p:cNvSpPr/>
          <p:nvPr/>
        </p:nvSpPr>
        <p:spPr>
          <a:xfrm>
            <a:off x="4572000" y="335280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5" name="CORRECT"/>
          <p:cNvSpPr/>
          <p:nvPr/>
        </p:nvSpPr>
        <p:spPr>
          <a:xfrm>
            <a:off x="5486400" y="2743200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40370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1304901" y="329326"/>
            <a:ext cx="6534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97052E-E427-734D-8670-EA61E5346F3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4" name="Answer D"/>
          <p:cNvGrpSpPr/>
          <p:nvPr/>
        </p:nvGrpSpPr>
        <p:grpSpPr>
          <a:xfrm>
            <a:off x="5080092" y="3607713"/>
            <a:ext cx="3835308" cy="492443"/>
            <a:chOff x="5080092" y="4498538"/>
            <a:chExt cx="3835308" cy="492443"/>
          </a:xfrm>
        </p:grpSpPr>
        <p:sp>
          <p:nvSpPr>
            <p:cNvPr id="25" name="Rectangle 24"/>
            <p:cNvSpPr/>
            <p:nvPr/>
          </p:nvSpPr>
          <p:spPr>
            <a:xfrm>
              <a:off x="5570629" y="4498538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7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080092" y="457881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27" name="Answer C"/>
          <p:cNvGrpSpPr/>
          <p:nvPr/>
        </p:nvGrpSpPr>
        <p:grpSpPr>
          <a:xfrm>
            <a:off x="5080092" y="2315051"/>
            <a:ext cx="3835308" cy="492443"/>
            <a:chOff x="5080092" y="2669738"/>
            <a:chExt cx="3835308" cy="492443"/>
          </a:xfrm>
        </p:grpSpPr>
        <p:sp>
          <p:nvSpPr>
            <p:cNvPr id="28" name="Rectangle 27"/>
            <p:cNvSpPr/>
            <p:nvPr/>
          </p:nvSpPr>
          <p:spPr>
            <a:xfrm>
              <a:off x="5570629" y="2669738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5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080092" y="2730614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48" name="Answer B"/>
          <p:cNvGrpSpPr/>
          <p:nvPr/>
        </p:nvGrpSpPr>
        <p:grpSpPr>
          <a:xfrm>
            <a:off x="652463" y="3607713"/>
            <a:ext cx="3919537" cy="492443"/>
            <a:chOff x="652463" y="4498538"/>
            <a:chExt cx="3919537" cy="492443"/>
          </a:xfrm>
        </p:grpSpPr>
        <p:sp>
          <p:nvSpPr>
            <p:cNvPr id="49" name="Rectangle 48"/>
            <p:cNvSpPr/>
            <p:nvPr/>
          </p:nvSpPr>
          <p:spPr>
            <a:xfrm>
              <a:off x="1143000" y="4498538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9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52463" y="4567222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51" name="Answer A"/>
          <p:cNvGrpSpPr/>
          <p:nvPr/>
        </p:nvGrpSpPr>
        <p:grpSpPr>
          <a:xfrm>
            <a:off x="652463" y="2315051"/>
            <a:ext cx="3919537" cy="492443"/>
            <a:chOff x="652463" y="2669738"/>
            <a:chExt cx="3919537" cy="492443"/>
          </a:xfrm>
        </p:grpSpPr>
        <p:sp>
          <p:nvSpPr>
            <p:cNvPr id="52" name="Rectangle 51"/>
            <p:cNvSpPr/>
            <p:nvPr/>
          </p:nvSpPr>
          <p:spPr>
            <a:xfrm>
              <a:off x="1143000" y="2669738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1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52463" y="271901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54" name="Question"/>
          <p:cNvSpPr/>
          <p:nvPr/>
        </p:nvSpPr>
        <p:spPr>
          <a:xfrm>
            <a:off x="914400" y="1143000"/>
            <a:ext cx="7010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A length is measured to be 19.57 cm. Which is the uncertain digit in this measurement?</a:t>
            </a:r>
            <a:endParaRPr lang="en-US" sz="2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2.</a:t>
            </a:r>
            <a:endParaRPr lang="en-US" sz="2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Wrong D"/>
          <p:cNvSpPr/>
          <p:nvPr/>
        </p:nvSpPr>
        <p:spPr>
          <a:xfrm>
            <a:off x="304800" y="2312313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8" name="Wrong D"/>
          <p:cNvSpPr/>
          <p:nvPr/>
        </p:nvSpPr>
        <p:spPr>
          <a:xfrm>
            <a:off x="4724400" y="2330583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Wrong D"/>
          <p:cNvSpPr/>
          <p:nvPr/>
        </p:nvSpPr>
        <p:spPr>
          <a:xfrm>
            <a:off x="303235" y="3607713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0" name="CORRECT"/>
          <p:cNvSpPr/>
          <p:nvPr/>
        </p:nvSpPr>
        <p:spPr>
          <a:xfrm>
            <a:off x="6096000" y="3733800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3630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/>
          <p:nvPr/>
        </p:nvSpPr>
        <p:spPr>
          <a:xfrm>
            <a:off x="914400" y="329326"/>
            <a:ext cx="7315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9EDA"/>
                </a:solidFill>
                <a:latin typeface="+mj-lt"/>
                <a:cs typeface="Proxima Nova Light"/>
              </a:rPr>
              <a:t>Quiz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3395B1-D240-5B44-BFA7-3B9047D3C6B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>
            <a:solidFill>
              <a:srgbClr val="1D9ED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2" name="Answer D"/>
          <p:cNvGrpSpPr/>
          <p:nvPr/>
        </p:nvGrpSpPr>
        <p:grpSpPr>
          <a:xfrm>
            <a:off x="660492" y="5058814"/>
            <a:ext cx="3987708" cy="492443"/>
            <a:chOff x="5080092" y="3236846"/>
            <a:chExt cx="3987708" cy="492443"/>
          </a:xfrm>
        </p:grpSpPr>
        <p:sp>
          <p:nvSpPr>
            <p:cNvPr id="24" name="Rectangle 23"/>
            <p:cNvSpPr/>
            <p:nvPr/>
          </p:nvSpPr>
          <p:spPr>
            <a:xfrm>
              <a:off x="5570629" y="3236846"/>
              <a:ext cx="34971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30 </a:t>
              </a:r>
              <a:endParaRPr lang="en-US" sz="2600" spc="-1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080092" y="3272388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</p:grpSp>
      <p:grpSp>
        <p:nvGrpSpPr>
          <p:cNvPr id="26" name="Answer C"/>
          <p:cNvGrpSpPr/>
          <p:nvPr/>
        </p:nvGrpSpPr>
        <p:grpSpPr>
          <a:xfrm>
            <a:off x="660492" y="4308157"/>
            <a:ext cx="3835308" cy="492443"/>
            <a:chOff x="5080092" y="2322446"/>
            <a:chExt cx="3835308" cy="492443"/>
          </a:xfrm>
        </p:grpSpPr>
        <p:sp>
          <p:nvSpPr>
            <p:cNvPr id="39" name="Rectangle 38"/>
            <p:cNvSpPr/>
            <p:nvPr/>
          </p:nvSpPr>
          <p:spPr>
            <a:xfrm>
              <a:off x="5570629" y="2322446"/>
              <a:ext cx="334477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3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080092" y="2389396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41" name="Answer B"/>
          <p:cNvGrpSpPr/>
          <p:nvPr/>
        </p:nvGrpSpPr>
        <p:grpSpPr>
          <a:xfrm>
            <a:off x="652463" y="3622357"/>
            <a:ext cx="3919537" cy="492443"/>
            <a:chOff x="652463" y="3236846"/>
            <a:chExt cx="3919537" cy="492443"/>
          </a:xfrm>
        </p:grpSpPr>
        <p:sp>
          <p:nvSpPr>
            <p:cNvPr id="42" name="Rectangle 41"/>
            <p:cNvSpPr/>
            <p:nvPr/>
          </p:nvSpPr>
          <p:spPr>
            <a:xfrm>
              <a:off x="1143000" y="3236846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10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52463" y="3260792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44" name="Answer A"/>
          <p:cNvGrpSpPr/>
          <p:nvPr/>
        </p:nvGrpSpPr>
        <p:grpSpPr>
          <a:xfrm>
            <a:off x="685800" y="2819400"/>
            <a:ext cx="3919537" cy="492443"/>
            <a:chOff x="652463" y="2322446"/>
            <a:chExt cx="3919537" cy="492443"/>
          </a:xfrm>
        </p:grpSpPr>
        <p:sp>
          <p:nvSpPr>
            <p:cNvPr id="45" name="Rectangle 44"/>
            <p:cNvSpPr/>
            <p:nvPr/>
          </p:nvSpPr>
          <p:spPr>
            <a:xfrm>
              <a:off x="1143000" y="2322446"/>
              <a:ext cx="3429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+mj-lt"/>
                </a:rPr>
                <a:t>0.3</a:t>
              </a:r>
              <a:endParaRPr lang="en-US" sz="2600" dirty="0">
                <a:solidFill>
                  <a:srgbClr val="000000"/>
                </a:solidFill>
                <a:latin typeface="+mj-lt"/>
                <a:cs typeface="Proxima Nova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52463" y="237780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47" name="Question"/>
          <p:cNvSpPr/>
          <p:nvPr/>
        </p:nvSpPr>
        <p:spPr>
          <a:xfrm>
            <a:off x="914400" y="1143000"/>
            <a:ext cx="396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What is the numerical value of the slope of the line in this graph?</a:t>
            </a:r>
            <a:endParaRPr lang="en-US" sz="2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Question"/>
          <p:cNvSpPr/>
          <p:nvPr/>
        </p:nvSpPr>
        <p:spPr>
          <a:xfrm>
            <a:off x="516964" y="1144074"/>
            <a:ext cx="45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  <a:cs typeface="Proxima Nova"/>
              </a:rPr>
              <a:t>3.</a:t>
            </a:r>
            <a:endParaRPr lang="en-US" sz="26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Wrong D"/>
          <p:cNvSpPr/>
          <p:nvPr/>
        </p:nvSpPr>
        <p:spPr>
          <a:xfrm>
            <a:off x="304800" y="2779702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Wrong D"/>
          <p:cNvSpPr/>
          <p:nvPr/>
        </p:nvSpPr>
        <p:spPr>
          <a:xfrm>
            <a:off x="304800" y="3579238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2" name="Wrong D"/>
          <p:cNvSpPr/>
          <p:nvPr/>
        </p:nvSpPr>
        <p:spPr>
          <a:xfrm>
            <a:off x="310777" y="5047470"/>
            <a:ext cx="1079455" cy="51513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CORRECT"/>
          <p:cNvSpPr/>
          <p:nvPr/>
        </p:nvSpPr>
        <p:spPr>
          <a:xfrm>
            <a:off x="1752600" y="4357971"/>
            <a:ext cx="1462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latin typeface="+mj-lt"/>
                <a:cs typeface="Proxima Nova"/>
              </a:rPr>
              <a:t>CORRECT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18837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ssonTemp_Mod00_L0" id="{554483C4-333D-1149-82FD-F7FFE7F01A51}" vid="{29FB7506-911A-4E4E-B1B7-5479DD0946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8" ma:contentTypeDescription="Create a new document." ma:contentTypeScope="" ma:versionID="e4bdbb249f460602282b0c8d5cbd7ba7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427ff6f606e9c3d5636cf0dbe4b3c4a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F66EF6-3ABE-42F1-B617-8ED18A18A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EE01BA-9224-4D70-9270-FA97B4783B0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d62b575-b769-42d0-b622-6f949ef41164"/>
    <ds:schemaRef ds:uri="56348eee-dc15-462f-913c-b9ac4c38f6e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44F37E-2A67-4FD6-9AB4-BD6434FB8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6395</TotalTime>
  <Words>388</Words>
  <Application>Microsoft Office PowerPoint</Application>
  <PresentationFormat>On-screen Show (4:3)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 Light</vt:lpstr>
      <vt:lpstr>Calibri</vt:lpstr>
      <vt:lpstr>Proxima Nova Light</vt:lpstr>
      <vt:lpstr>Proxima Nova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Tracy L. Phillips</cp:lastModifiedBy>
  <cp:revision>120</cp:revision>
  <cp:lastPrinted>2018-06-06T15:11:12Z</cp:lastPrinted>
  <dcterms:created xsi:type="dcterms:W3CDTF">2018-06-08T19:38:19Z</dcterms:created>
  <dcterms:modified xsi:type="dcterms:W3CDTF">2019-03-04T22:43:44Z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