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84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90" y="1752600"/>
            <a:ext cx="8213047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FB4C91-4396-44AB-B1FD-A13589499C5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E98B91-CC61-4DE4-9309-CA3737E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G00376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7" y="3733801"/>
            <a:ext cx="8205514" cy="22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Tubo de Kund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4797"/>
            <a:ext cx="10502295" cy="20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PQuestion"/>
          <p:cNvSpPr>
            <a:spLocks noGrp="1" noChangeArrowheads="1"/>
          </p:cNvSpPr>
          <p:nvPr>
            <p:ph type="title"/>
          </p:nvPr>
        </p:nvSpPr>
        <p:spPr>
          <a:xfrm>
            <a:off x="2819401" y="533400"/>
            <a:ext cx="7313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What is the frequency of the </a:t>
            </a:r>
            <a:r>
              <a:rPr lang="en-US" altLang="en-US" sz="3200" dirty="0" smtClean="0"/>
              <a:t>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Resonant </a:t>
            </a:r>
            <a:r>
              <a:rPr lang="en-US" altLang="en-US" sz="3200" dirty="0"/>
              <a:t>for a 26cm open ended organ pipe at 20</a:t>
            </a:r>
            <a:r>
              <a:rPr lang="en-US" altLang="en-US" sz="3200" baseline="30000" dirty="0"/>
              <a:t>o</a:t>
            </a:r>
            <a:r>
              <a:rPr lang="en-US" altLang="en-US" sz="3200" dirty="0"/>
              <a:t>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4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PQuestion"/>
          <p:cNvSpPr>
            <a:spLocks noGrp="1" noChangeArrowheads="1"/>
          </p:cNvSpPr>
          <p:nvPr>
            <p:ph type="title"/>
          </p:nvPr>
        </p:nvSpPr>
        <p:spPr>
          <a:xfrm>
            <a:off x="2895601" y="457200"/>
            <a:ext cx="7313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What is the frequency of the </a:t>
            </a:r>
            <a:r>
              <a:rPr lang="en-US" altLang="en-US" sz="3200" dirty="0" smtClean="0"/>
              <a:t>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resonant </a:t>
            </a:r>
            <a:r>
              <a:rPr lang="en-US" altLang="en-US" sz="3200" dirty="0"/>
              <a:t>for a 26cm long closed end organ pipe at 20</a:t>
            </a:r>
            <a:r>
              <a:rPr lang="en-US" altLang="en-US" sz="3200" baseline="30000" dirty="0"/>
              <a:t>o</a:t>
            </a:r>
            <a:r>
              <a:rPr lang="en-US" altLang="en-US" sz="3200" dirty="0"/>
              <a:t>C?</a:t>
            </a:r>
          </a:p>
        </p:txBody>
      </p:sp>
      <p:sp>
        <p:nvSpPr>
          <p:cNvPr id="1638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845425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A flute is designed to play a middle C (262 Hz) as the fundamental when all holes are covered. Assuming 20</a:t>
            </a:r>
            <a:r>
              <a:rPr lang="en-US" altLang="en-US" sz="2400" baseline="30000"/>
              <a:t>o</a:t>
            </a:r>
            <a:r>
              <a:rPr lang="en-US" altLang="en-US" sz="2400"/>
              <a:t>C, how long is the flute?</a:t>
            </a:r>
          </a:p>
        </p:txBody>
      </p:sp>
      <p:sp>
        <p:nvSpPr>
          <p:cNvPr id="17412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CFill" descr="Dark vertical"/>
          <p:cNvSpPr>
            <a:spLocks noChangeArrowheads="1"/>
          </p:cNvSpPr>
          <p:nvPr/>
        </p:nvSpPr>
        <p:spPr bwMode="auto">
          <a:xfrm>
            <a:off x="1651000" y="6451600"/>
            <a:ext cx="1588" cy="254000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9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7" y="1729784"/>
            <a:ext cx="10364452" cy="4698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13) A 440 Hz tuning fork produces the first loud sound when a resonating closed column is 110 cm. If this is done in helium, what is the speed of sound in Helium?</a:t>
            </a:r>
          </a:p>
          <a:p>
            <a:pPr marL="0" indent="0">
              <a:buNone/>
            </a:pPr>
            <a:r>
              <a:rPr lang="en-US" sz="3400" dirty="0" smtClean="0"/>
              <a:t>14) A resonating column of air is used to find the frequency of a tuning fork. If the 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resonant occurs when the closed tube is 20.2 cm, what is the frequency?</a:t>
            </a:r>
          </a:p>
          <a:p>
            <a:pPr marL="0" indent="0">
              <a:buNone/>
            </a:pPr>
            <a:r>
              <a:rPr lang="en-US" sz="3400" dirty="0" smtClean="0"/>
              <a:t>15) A 440 Hz tuning fork is held above a closed pipe. At what length will it produce its 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resonant sound?</a:t>
            </a:r>
          </a:p>
          <a:p>
            <a:pPr marL="0" indent="0">
              <a:buNone/>
            </a:pPr>
            <a:r>
              <a:rPr lang="en-US" sz="3400" dirty="0" smtClean="0"/>
              <a:t>16) A horn is 2.65 m long. Find the first three frequencies of sound it can produce.</a:t>
            </a:r>
          </a:p>
          <a:p>
            <a:pPr marL="0" indent="0">
              <a:buNone/>
            </a:pPr>
            <a:r>
              <a:rPr lang="en-US" sz="3400" dirty="0" smtClean="0"/>
              <a:t>Pg. 379 # 17-23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38400" y="39293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Resonance in Air Columns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152400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463040"/>
            <a:ext cx="7696200" cy="4771996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When a </a:t>
            </a:r>
            <a:r>
              <a:rPr lang="en-US" sz="2800" dirty="0" smtClean="0">
                <a:solidFill>
                  <a:prstClr val="black"/>
                </a:solidFill>
              </a:rPr>
              <a:t>wind </a:t>
            </a:r>
            <a:r>
              <a:rPr lang="en-US" sz="2800" dirty="0" smtClean="0">
                <a:solidFill>
                  <a:prstClr val="black"/>
                </a:solidFill>
              </a:rPr>
              <a:t>instrument </a:t>
            </a:r>
            <a:r>
              <a:rPr lang="en-US" sz="2800" dirty="0">
                <a:solidFill>
                  <a:prstClr val="black"/>
                </a:solidFill>
              </a:rPr>
              <a:t>is played, the air within the instrument vibrates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hanging </a:t>
            </a:r>
            <a:r>
              <a:rPr lang="en-US" sz="2800" dirty="0">
                <a:solidFill>
                  <a:prstClr val="black"/>
                </a:solidFill>
              </a:rPr>
              <a:t>the length of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column of vibrating air </a:t>
            </a:r>
            <a:r>
              <a:rPr lang="en-US" sz="2800" dirty="0" smtClean="0">
                <a:solidFill>
                  <a:prstClr val="black"/>
                </a:solidFill>
              </a:rPr>
              <a:t>changes the frequency produced</a:t>
            </a:r>
            <a:endParaRPr lang="en-US" sz="2800" dirty="0">
              <a:solidFill>
                <a:prstClr val="black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Instruments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Standing waves produced in a column of air in a pipe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Only </a:t>
            </a:r>
            <a:r>
              <a:rPr lang="en-US" altLang="en-US" sz="2500" dirty="0"/>
              <a:t>frequencies which create standing waves persist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At points in the standing wave pattern produces a loop, sound intensity is amplified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Closed Ended Tube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Fundamental/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Resonant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		</a:t>
            </a:r>
            <a:r>
              <a:rPr lang="en-US" altLang="en-US" sz="3300" dirty="0"/>
              <a:t>L = ¼ </a:t>
            </a:r>
            <a:r>
              <a:rPr lang="en-US" altLang="en-US" sz="3300" dirty="0">
                <a:sym typeface="Symbol" panose="05050102010706020507" pitchFamily="18" charset="2"/>
              </a:rPr>
              <a:t></a:t>
            </a:r>
            <a:endParaRPr lang="en-US" altLang="en-US" sz="3300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038600" y="3124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543800" y="3124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114800" y="4114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9"/>
          <p:cNvSpPr>
            <a:spLocks/>
          </p:cNvSpPr>
          <p:nvPr/>
        </p:nvSpPr>
        <p:spPr bwMode="auto">
          <a:xfrm>
            <a:off x="4114800" y="3124200"/>
            <a:ext cx="3429000" cy="533400"/>
          </a:xfrm>
          <a:custGeom>
            <a:avLst/>
            <a:gdLst>
              <a:gd name="T0" fmla="*/ 3429000 w 2160"/>
              <a:gd name="T1" fmla="*/ 533400 h 336"/>
              <a:gd name="T2" fmla="*/ 0 w 2160"/>
              <a:gd name="T3" fmla="*/ 0 h 336"/>
              <a:gd name="T4" fmla="*/ 0 60000 65536"/>
              <a:gd name="T5" fmla="*/ 0 60000 65536"/>
              <a:gd name="T6" fmla="*/ 0 w 2160"/>
              <a:gd name="T7" fmla="*/ 0 h 336"/>
              <a:gd name="T8" fmla="*/ 2160 w 2160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" h="336">
                <a:moveTo>
                  <a:pt x="2160" y="336"/>
                </a:moveTo>
                <a:cubicBezTo>
                  <a:pt x="1260" y="196"/>
                  <a:pt x="360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10"/>
          <p:cNvSpPr>
            <a:spLocks/>
          </p:cNvSpPr>
          <p:nvPr/>
        </p:nvSpPr>
        <p:spPr bwMode="auto">
          <a:xfrm>
            <a:off x="4191000" y="3657600"/>
            <a:ext cx="3352800" cy="381000"/>
          </a:xfrm>
          <a:custGeom>
            <a:avLst/>
            <a:gdLst>
              <a:gd name="T0" fmla="*/ 3352800 w 2112"/>
              <a:gd name="T1" fmla="*/ 0 h 240"/>
              <a:gd name="T2" fmla="*/ 0 w 2112"/>
              <a:gd name="T3" fmla="*/ 381000 h 240"/>
              <a:gd name="T4" fmla="*/ 0 60000 65536"/>
              <a:gd name="T5" fmla="*/ 0 60000 65536"/>
              <a:gd name="T6" fmla="*/ 0 w 2112"/>
              <a:gd name="T7" fmla="*/ 0 h 240"/>
              <a:gd name="T8" fmla="*/ 2112 w 2112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2" h="240">
                <a:moveTo>
                  <a:pt x="2112" y="0"/>
                </a:moveTo>
                <a:cubicBezTo>
                  <a:pt x="1232" y="100"/>
                  <a:pt x="352" y="200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1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Resonant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</a:t>
            </a:r>
            <a:r>
              <a:rPr lang="en-US" altLang="en-US" sz="3300"/>
              <a:t>L = ¾ </a:t>
            </a:r>
            <a:r>
              <a:rPr lang="en-US" altLang="en-US" sz="3300">
                <a:sym typeface="Symbol" panose="05050102010706020507" pitchFamily="18" charset="2"/>
              </a:rPr>
              <a:t></a:t>
            </a:r>
            <a:endParaRPr lang="en-US" altLang="en-US" sz="3300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733800" y="2514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8534400" y="2514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H="1">
            <a:off x="3810000" y="3733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9"/>
          <p:cNvSpPr>
            <a:spLocks/>
          </p:cNvSpPr>
          <p:nvPr/>
        </p:nvSpPr>
        <p:spPr bwMode="auto">
          <a:xfrm>
            <a:off x="3886200" y="2413000"/>
            <a:ext cx="4648200" cy="1320800"/>
          </a:xfrm>
          <a:custGeom>
            <a:avLst/>
            <a:gdLst>
              <a:gd name="T0" fmla="*/ 4648200 w 2928"/>
              <a:gd name="T1" fmla="*/ 711200 h 832"/>
              <a:gd name="T2" fmla="*/ 2209800 w 2928"/>
              <a:gd name="T3" fmla="*/ 101600 h 832"/>
              <a:gd name="T4" fmla="*/ 0 w 2928"/>
              <a:gd name="T5" fmla="*/ 1320800 h 832"/>
              <a:gd name="T6" fmla="*/ 0 60000 65536"/>
              <a:gd name="T7" fmla="*/ 0 60000 65536"/>
              <a:gd name="T8" fmla="*/ 0 60000 65536"/>
              <a:gd name="T9" fmla="*/ 0 w 2928"/>
              <a:gd name="T10" fmla="*/ 0 h 832"/>
              <a:gd name="T11" fmla="*/ 2928 w 2928"/>
              <a:gd name="T12" fmla="*/ 832 h 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832">
                <a:moveTo>
                  <a:pt x="2928" y="448"/>
                </a:moveTo>
                <a:cubicBezTo>
                  <a:pt x="2404" y="224"/>
                  <a:pt x="1880" y="0"/>
                  <a:pt x="1392" y="64"/>
                </a:cubicBezTo>
                <a:cubicBezTo>
                  <a:pt x="904" y="128"/>
                  <a:pt x="232" y="704"/>
                  <a:pt x="0" y="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10"/>
          <p:cNvSpPr>
            <a:spLocks/>
          </p:cNvSpPr>
          <p:nvPr/>
        </p:nvSpPr>
        <p:spPr bwMode="auto">
          <a:xfrm>
            <a:off x="3810000" y="2514600"/>
            <a:ext cx="4724400" cy="1308100"/>
          </a:xfrm>
          <a:custGeom>
            <a:avLst/>
            <a:gdLst>
              <a:gd name="T0" fmla="*/ 4724400 w 2976"/>
              <a:gd name="T1" fmla="*/ 533400 h 824"/>
              <a:gd name="T2" fmla="*/ 2590800 w 2976"/>
              <a:gd name="T3" fmla="*/ 1219200 h 824"/>
              <a:gd name="T4" fmla="*/ 0 w 2976"/>
              <a:gd name="T5" fmla="*/ 0 h 824"/>
              <a:gd name="T6" fmla="*/ 0 60000 65536"/>
              <a:gd name="T7" fmla="*/ 0 60000 65536"/>
              <a:gd name="T8" fmla="*/ 0 60000 65536"/>
              <a:gd name="T9" fmla="*/ 0 w 2976"/>
              <a:gd name="T10" fmla="*/ 0 h 824"/>
              <a:gd name="T11" fmla="*/ 2976 w 2976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824">
                <a:moveTo>
                  <a:pt x="2976" y="336"/>
                </a:moveTo>
                <a:cubicBezTo>
                  <a:pt x="2552" y="580"/>
                  <a:pt x="2128" y="824"/>
                  <a:pt x="1632" y="768"/>
                </a:cubicBezTo>
                <a:cubicBezTo>
                  <a:pt x="1136" y="712"/>
                  <a:pt x="272" y="1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Resonant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</a:t>
            </a:r>
            <a:r>
              <a:rPr lang="en-US" altLang="en-US" sz="3300"/>
              <a:t>	       L = 5/4 </a:t>
            </a:r>
            <a:r>
              <a:rPr lang="en-US" altLang="en-US" sz="3300">
                <a:sym typeface="Symbol" panose="05050102010706020507" pitchFamily="18" charset="2"/>
              </a:rPr>
              <a:t></a:t>
            </a:r>
            <a:endParaRPr lang="en-US" altLang="en-US" sz="330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352800" y="23622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6106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429000" y="37338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3505200" y="2247900"/>
            <a:ext cx="5105400" cy="1485900"/>
          </a:xfrm>
          <a:custGeom>
            <a:avLst/>
            <a:gdLst>
              <a:gd name="T0" fmla="*/ 5105400 w 3216"/>
              <a:gd name="T1" fmla="*/ 800100 h 936"/>
              <a:gd name="T2" fmla="*/ 3733800 w 3216"/>
              <a:gd name="T3" fmla="*/ 114300 h 936"/>
              <a:gd name="T4" fmla="*/ 2057400 w 3216"/>
              <a:gd name="T5" fmla="*/ 1485900 h 936"/>
              <a:gd name="T6" fmla="*/ 0 w 3216"/>
              <a:gd name="T7" fmla="*/ 114300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936"/>
              <a:gd name="T14" fmla="*/ 3216 w 3216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936">
                <a:moveTo>
                  <a:pt x="3216" y="504"/>
                </a:moveTo>
                <a:cubicBezTo>
                  <a:pt x="2944" y="252"/>
                  <a:pt x="2672" y="0"/>
                  <a:pt x="2352" y="72"/>
                </a:cubicBezTo>
                <a:cubicBezTo>
                  <a:pt x="2032" y="144"/>
                  <a:pt x="1688" y="936"/>
                  <a:pt x="1296" y="936"/>
                </a:cubicBezTo>
                <a:cubicBezTo>
                  <a:pt x="904" y="936"/>
                  <a:pt x="216" y="216"/>
                  <a:pt x="0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581400" y="2362200"/>
            <a:ext cx="5029200" cy="1473200"/>
          </a:xfrm>
          <a:custGeom>
            <a:avLst/>
            <a:gdLst>
              <a:gd name="T0" fmla="*/ 5029200 w 3168"/>
              <a:gd name="T1" fmla="*/ 609600 h 928"/>
              <a:gd name="T2" fmla="*/ 4038600 w 3168"/>
              <a:gd name="T3" fmla="*/ 1371600 h 928"/>
              <a:gd name="T4" fmla="*/ 2057400 w 3168"/>
              <a:gd name="T5" fmla="*/ 0 h 928"/>
              <a:gd name="T6" fmla="*/ 0 w 3168"/>
              <a:gd name="T7" fmla="*/ 1371600 h 928"/>
              <a:gd name="T8" fmla="*/ 0 60000 65536"/>
              <a:gd name="T9" fmla="*/ 0 60000 65536"/>
              <a:gd name="T10" fmla="*/ 0 60000 65536"/>
              <a:gd name="T11" fmla="*/ 0 60000 65536"/>
              <a:gd name="T12" fmla="*/ 0 w 3168"/>
              <a:gd name="T13" fmla="*/ 0 h 928"/>
              <a:gd name="T14" fmla="*/ 3168 w 3168"/>
              <a:gd name="T15" fmla="*/ 928 h 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8" h="928">
                <a:moveTo>
                  <a:pt x="3168" y="384"/>
                </a:moveTo>
                <a:cubicBezTo>
                  <a:pt x="3012" y="656"/>
                  <a:pt x="2856" y="928"/>
                  <a:pt x="2544" y="864"/>
                </a:cubicBezTo>
                <a:cubicBezTo>
                  <a:pt x="2232" y="800"/>
                  <a:pt x="1720" y="0"/>
                  <a:pt x="1296" y="0"/>
                </a:cubicBezTo>
                <a:cubicBezTo>
                  <a:pt x="872" y="0"/>
                  <a:pt x="216" y="720"/>
                  <a:pt x="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6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Ended Tube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Fundamental/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Resonant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			</a:t>
            </a:r>
            <a:r>
              <a:rPr lang="en-US" altLang="en-US" sz="3300" dirty="0"/>
              <a:t>L = ½ </a:t>
            </a:r>
            <a:r>
              <a:rPr lang="en-US" altLang="en-US" sz="3300" dirty="0">
                <a:sym typeface="Symbol" panose="05050102010706020507" pitchFamily="18" charset="2"/>
              </a:rPr>
              <a:t></a:t>
            </a:r>
            <a:endParaRPr lang="en-US" altLang="en-US" sz="330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00400" y="2971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276600" y="4343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7"/>
          <p:cNvSpPr>
            <a:spLocks/>
          </p:cNvSpPr>
          <p:nvPr/>
        </p:nvSpPr>
        <p:spPr bwMode="auto">
          <a:xfrm>
            <a:off x="3200400" y="2971800"/>
            <a:ext cx="5257800" cy="1371600"/>
          </a:xfrm>
          <a:custGeom>
            <a:avLst/>
            <a:gdLst>
              <a:gd name="T0" fmla="*/ 5257800 w 3312"/>
              <a:gd name="T1" fmla="*/ 0 h 864"/>
              <a:gd name="T2" fmla="*/ 0 w 3312"/>
              <a:gd name="T3" fmla="*/ 1371600 h 864"/>
              <a:gd name="T4" fmla="*/ 0 60000 65536"/>
              <a:gd name="T5" fmla="*/ 0 60000 65536"/>
              <a:gd name="T6" fmla="*/ 0 w 3312"/>
              <a:gd name="T7" fmla="*/ 0 h 864"/>
              <a:gd name="T8" fmla="*/ 3312 w 3312"/>
              <a:gd name="T9" fmla="*/ 864 h 8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2" h="864">
                <a:moveTo>
                  <a:pt x="3312" y="0"/>
                </a:moveTo>
                <a:cubicBezTo>
                  <a:pt x="1928" y="360"/>
                  <a:pt x="544" y="720"/>
                  <a:pt x="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Freeform 8"/>
          <p:cNvSpPr>
            <a:spLocks/>
          </p:cNvSpPr>
          <p:nvPr/>
        </p:nvSpPr>
        <p:spPr bwMode="auto">
          <a:xfrm>
            <a:off x="3200400" y="2971800"/>
            <a:ext cx="5410200" cy="1371600"/>
          </a:xfrm>
          <a:custGeom>
            <a:avLst/>
            <a:gdLst>
              <a:gd name="T0" fmla="*/ 0 w 3408"/>
              <a:gd name="T1" fmla="*/ 0 h 864"/>
              <a:gd name="T2" fmla="*/ 5410200 w 3408"/>
              <a:gd name="T3" fmla="*/ 1371600 h 864"/>
              <a:gd name="T4" fmla="*/ 0 60000 65536"/>
              <a:gd name="T5" fmla="*/ 0 60000 65536"/>
              <a:gd name="T6" fmla="*/ 0 w 3408"/>
              <a:gd name="T7" fmla="*/ 0 h 864"/>
              <a:gd name="T8" fmla="*/ 3408 w 3408"/>
              <a:gd name="T9" fmla="*/ 864 h 8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08" h="864">
                <a:moveTo>
                  <a:pt x="0" y="0"/>
                </a:moveTo>
                <a:cubicBezTo>
                  <a:pt x="1420" y="360"/>
                  <a:pt x="2840" y="720"/>
                  <a:pt x="3408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6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Resonant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</a:t>
            </a:r>
            <a:r>
              <a:rPr lang="en-US" altLang="en-US" sz="3300"/>
              <a:t>L = </a:t>
            </a:r>
            <a:r>
              <a:rPr lang="en-US" altLang="en-US" sz="3300">
                <a:sym typeface="Symbol" panose="05050102010706020507" pitchFamily="18" charset="2"/>
              </a:rPr>
              <a:t></a:t>
            </a:r>
            <a:endParaRPr lang="en-US" altLang="en-US" sz="330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0" y="23622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124200" y="38100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124200" y="2362200"/>
            <a:ext cx="5867400" cy="1447800"/>
          </a:xfrm>
          <a:custGeom>
            <a:avLst/>
            <a:gdLst>
              <a:gd name="T0" fmla="*/ 0 w 3696"/>
              <a:gd name="T1" fmla="*/ 0 h 912"/>
              <a:gd name="T2" fmla="*/ 3048000 w 3696"/>
              <a:gd name="T3" fmla="*/ 1447800 h 912"/>
              <a:gd name="T4" fmla="*/ 5867400 w 3696"/>
              <a:gd name="T5" fmla="*/ 0 h 912"/>
              <a:gd name="T6" fmla="*/ 0 60000 65536"/>
              <a:gd name="T7" fmla="*/ 0 60000 65536"/>
              <a:gd name="T8" fmla="*/ 0 60000 65536"/>
              <a:gd name="T9" fmla="*/ 0 w 3696"/>
              <a:gd name="T10" fmla="*/ 0 h 912"/>
              <a:gd name="T11" fmla="*/ 3696 w 369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912">
                <a:moveTo>
                  <a:pt x="0" y="0"/>
                </a:moveTo>
                <a:cubicBezTo>
                  <a:pt x="652" y="456"/>
                  <a:pt x="1304" y="912"/>
                  <a:pt x="1920" y="912"/>
                </a:cubicBezTo>
                <a:cubicBezTo>
                  <a:pt x="2536" y="912"/>
                  <a:pt x="3400" y="152"/>
                  <a:pt x="36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3124200" y="2362200"/>
            <a:ext cx="5867400" cy="1447800"/>
          </a:xfrm>
          <a:custGeom>
            <a:avLst/>
            <a:gdLst>
              <a:gd name="T0" fmla="*/ 0 w 3696"/>
              <a:gd name="T1" fmla="*/ 1447800 h 912"/>
              <a:gd name="T2" fmla="*/ 2895600 w 3696"/>
              <a:gd name="T3" fmla="*/ 0 h 912"/>
              <a:gd name="T4" fmla="*/ 5867400 w 3696"/>
              <a:gd name="T5" fmla="*/ 1447800 h 912"/>
              <a:gd name="T6" fmla="*/ 0 60000 65536"/>
              <a:gd name="T7" fmla="*/ 0 60000 65536"/>
              <a:gd name="T8" fmla="*/ 0 60000 65536"/>
              <a:gd name="T9" fmla="*/ 0 w 3696"/>
              <a:gd name="T10" fmla="*/ 0 h 912"/>
              <a:gd name="T11" fmla="*/ 3696 w 369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912">
                <a:moveTo>
                  <a:pt x="0" y="912"/>
                </a:moveTo>
                <a:cubicBezTo>
                  <a:pt x="604" y="456"/>
                  <a:pt x="1208" y="0"/>
                  <a:pt x="1824" y="0"/>
                </a:cubicBezTo>
                <a:cubicBezTo>
                  <a:pt x="2440" y="0"/>
                  <a:pt x="3384" y="760"/>
                  <a:pt x="3696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Resonant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</a:t>
            </a:r>
            <a:r>
              <a:rPr lang="en-US" altLang="en-US" sz="3300"/>
              <a:t>L = 3/2 </a:t>
            </a:r>
            <a:r>
              <a:rPr lang="en-US" altLang="en-US" sz="3300">
                <a:sym typeface="Symbol" panose="05050102010706020507" pitchFamily="18" charset="2"/>
              </a:rPr>
              <a:t></a:t>
            </a:r>
            <a:endParaRPr lang="en-US" altLang="en-US" sz="330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362200" y="2209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362200" y="36576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Freeform 7"/>
          <p:cNvSpPr>
            <a:spLocks/>
          </p:cNvSpPr>
          <p:nvPr/>
        </p:nvSpPr>
        <p:spPr bwMode="auto">
          <a:xfrm>
            <a:off x="2362200" y="2209800"/>
            <a:ext cx="6934200" cy="1447800"/>
          </a:xfrm>
          <a:custGeom>
            <a:avLst/>
            <a:gdLst>
              <a:gd name="T0" fmla="*/ 0 w 4368"/>
              <a:gd name="T1" fmla="*/ 0 h 912"/>
              <a:gd name="T2" fmla="*/ 1905000 w 4368"/>
              <a:gd name="T3" fmla="*/ 1447800 h 912"/>
              <a:gd name="T4" fmla="*/ 4343400 w 4368"/>
              <a:gd name="T5" fmla="*/ 0 h 912"/>
              <a:gd name="T6" fmla="*/ 6934200 w 4368"/>
              <a:gd name="T7" fmla="*/ 144780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68"/>
              <a:gd name="T13" fmla="*/ 0 h 912"/>
              <a:gd name="T14" fmla="*/ 4368 w 436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8" h="912">
                <a:moveTo>
                  <a:pt x="0" y="0"/>
                </a:moveTo>
                <a:cubicBezTo>
                  <a:pt x="372" y="456"/>
                  <a:pt x="744" y="912"/>
                  <a:pt x="1200" y="912"/>
                </a:cubicBezTo>
                <a:cubicBezTo>
                  <a:pt x="1656" y="912"/>
                  <a:pt x="2208" y="0"/>
                  <a:pt x="2736" y="0"/>
                </a:cubicBezTo>
                <a:cubicBezTo>
                  <a:pt x="3264" y="0"/>
                  <a:pt x="4096" y="760"/>
                  <a:pt x="4368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Freeform 9"/>
          <p:cNvSpPr>
            <a:spLocks/>
          </p:cNvSpPr>
          <p:nvPr/>
        </p:nvSpPr>
        <p:spPr bwMode="auto">
          <a:xfrm>
            <a:off x="2362200" y="2209800"/>
            <a:ext cx="6934200" cy="1447800"/>
          </a:xfrm>
          <a:custGeom>
            <a:avLst/>
            <a:gdLst>
              <a:gd name="T0" fmla="*/ 0 w 4368"/>
              <a:gd name="T1" fmla="*/ 1447800 h 912"/>
              <a:gd name="T2" fmla="*/ 1752600 w 4368"/>
              <a:gd name="T3" fmla="*/ 0 h 912"/>
              <a:gd name="T4" fmla="*/ 4343400 w 4368"/>
              <a:gd name="T5" fmla="*/ 1447800 h 912"/>
              <a:gd name="T6" fmla="*/ 6934200 w 436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68"/>
              <a:gd name="T13" fmla="*/ 0 h 912"/>
              <a:gd name="T14" fmla="*/ 4368 w 436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8" h="912">
                <a:moveTo>
                  <a:pt x="0" y="912"/>
                </a:moveTo>
                <a:cubicBezTo>
                  <a:pt x="324" y="456"/>
                  <a:pt x="648" y="0"/>
                  <a:pt x="1104" y="0"/>
                </a:cubicBezTo>
                <a:cubicBezTo>
                  <a:pt x="1560" y="0"/>
                  <a:pt x="2192" y="912"/>
                  <a:pt x="2736" y="912"/>
                </a:cubicBezTo>
                <a:cubicBezTo>
                  <a:pt x="3280" y="912"/>
                  <a:pt x="4096" y="152"/>
                  <a:pt x="43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0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504C382262443A197537CC93FB72AB0"/>
  <p:tag name="SLIDEID" val="8504C382262443A197537CC93FB72AB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Incorrect|smicln|Incorrect|smicln|Correct|smicln|Incorrect"/>
  <p:tag name="QUESTIONALIAS" val="A flute is designed to play a middle C (262 Hz) as the fundamental when all holes are covered. Assuming 20oC, how long is the flute?"/>
  <p:tag name="ANSWERSALIAS" val="1.3 m|smicln|.65 m|smicln|.33 m|smicln|2.6 m"/>
  <p:tag name="TOTALRESPONSES" val="5"/>
  <p:tag name="RESPONSECOUNT" val="5"/>
  <p:tag name="SLICED" val="False"/>
  <p:tag name="RESPONSES" val="2;1;4;1;3;"/>
  <p:tag name="CHARTSTRINGSTD" val="2 1 1 1"/>
  <p:tag name="CHARTSTRINGREV" val="1 1 1 2"/>
  <p:tag name="CHARTSTRINGSTDPER" val="0.4 0.2 0.2 0.2"/>
  <p:tag name="CHARTSTRINGREVPER" val="0.2 0.2 0.2 0.4"/>
  <p:tag name="RESPONSESGATHERED" val="False"/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96D3F85189149288E732CA1E2685AF1"/>
  <p:tag name="SLIDEID" val="796D3F85189149288E732CA1E2685AF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Incorrect|smicln|Incorrect|smicln|Correct|smicln|Incorrect"/>
  <p:tag name="QUESTIONALIAS" val="What is the frequency of the 2nd overtone for a 26cm open ended organ pipe at 20oC?"/>
  <p:tag name="ANSWERSALIAS" val="659 Hz|smicln|1318 Hz|smicln|1977 Hz|smicln|330 Hz"/>
  <p:tag name="TOTALRESPONSES" val="5"/>
  <p:tag name="RESPONSECOUNT" val="5"/>
  <p:tag name="SLICED" val="False"/>
  <p:tag name="RESPONSES" val="3;3;1;4;2;"/>
  <p:tag name="CHARTSTRINGSTD" val="1 1 2 1"/>
  <p:tag name="CHARTSTRINGREV" val="1 2 1 1"/>
  <p:tag name="CHARTSTRINGSTDPER" val="0.2 0.2 0.4 0.2"/>
  <p:tag name="CHARTSTRINGREVPER" val="0.2 0.4 0.2 0.2"/>
  <p:tag name="RESPONSESGATHERED" val="False"/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926EEB5362413FA7C85EA8E43DD270"/>
  <p:tag name="SLIDEID" val="61926EEB5362413FA7C85EA8E43DD27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What is the frequency of the 2nd resonant for a 26cm long closed end organ pipe at 20oC?"/>
  <p:tag name="ANSWERSALIAS" val="330 Hz|smicln|660 Hz|smicln|990 Hz|smicln|1650 Hz"/>
  <p:tag name="VALUES" val="Incorrect|smicln|Correct|smicln|Incorrect|smicln|Incorrect"/>
  <p:tag name="TOTALRESPONSES" val="5"/>
  <p:tag name="RESPONSECOUNT" val="5"/>
  <p:tag name="SLICED" val="False"/>
  <p:tag name="RESPONSES" val="2;1;2;3;2;"/>
  <p:tag name="CHARTSTRINGSTD" val="1 3 1 0"/>
  <p:tag name="CHARTSTRINGREV" val="0 1 3 1"/>
  <p:tag name="CHARTSTRINGSTDPER" val="0.2 0.6 0.2 0"/>
  <p:tag name="CHARTSTRINGREVPER" val="0 0.2 0.6 0.2"/>
  <p:tag name="RESPONSESGATHERED" val="False"/>
  <p:tag name="POINTS" val="1"/>
  <p:tag name="TIME" val="1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283</TotalTime>
  <Words>329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Proxima Nova Light</vt:lpstr>
      <vt:lpstr>Symbol</vt:lpstr>
      <vt:lpstr>Tw Cen MT</vt:lpstr>
      <vt:lpstr>Verdana</vt:lpstr>
      <vt:lpstr>Wingdings</vt:lpstr>
      <vt:lpstr>Droplet</vt:lpstr>
      <vt:lpstr>Wind Instruments</vt:lpstr>
      <vt:lpstr>PowerPoint Presentation</vt:lpstr>
      <vt:lpstr>Wind Instruments</vt:lpstr>
      <vt:lpstr>Closed Ended Tube</vt:lpstr>
      <vt:lpstr> 2nd Resonant</vt:lpstr>
      <vt:lpstr>3rd Resonant</vt:lpstr>
      <vt:lpstr>Open Ended Tube</vt:lpstr>
      <vt:lpstr>2nd Resonant</vt:lpstr>
      <vt:lpstr>3rd Resonant</vt:lpstr>
      <vt:lpstr>PowerPoint Presentation</vt:lpstr>
      <vt:lpstr>What is the frequency of the 1st Resonant for a 26cm open ended organ pipe at 20oC?</vt:lpstr>
      <vt:lpstr>What is the frequency of the 1st resonant for a 26cm long closed end organ pipe at 20oC?</vt:lpstr>
      <vt:lpstr>A flute is designed to play a middle C (262 Hz) as the fundamental when all holes are covered. Assuming 20oC, how long is the flute?</vt:lpstr>
      <vt:lpstr>Homework</vt:lpstr>
    </vt:vector>
  </TitlesOfParts>
  <Company>Lompoc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L. Phillips</dc:creator>
  <cp:lastModifiedBy>Tracy L. Phillips</cp:lastModifiedBy>
  <cp:revision>9</cp:revision>
  <dcterms:created xsi:type="dcterms:W3CDTF">2019-05-24T16:38:06Z</dcterms:created>
  <dcterms:modified xsi:type="dcterms:W3CDTF">2020-03-11T20:42:58Z</dcterms:modified>
</cp:coreProperties>
</file>