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84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B5937FF-40EA-4D16-8AE3-3405C148B9B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369991F-A5C9-4294-A4E1-90F8D956F77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31ECEFF3-11DA-4E8A-8B27-40699F3AEA2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7E5E63C1-4021-4203-AB08-9E4D3138160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E461F7-B0DD-4A67-872C-F4BB3391E24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>
            <a:extLst>
              <a:ext uri="{FF2B5EF4-FFF2-40B4-BE49-F238E27FC236}">
                <a16:creationId xmlns:a16="http://schemas.microsoft.com/office/drawing/2014/main" id="{186D7EFD-4F79-4788-8BE4-ABE9DAA2222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pic>
        <p:nvPicPr>
          <p:cNvPr id="5" name="Picture 3" descr="minispir">
            <a:extLst>
              <a:ext uri="{FF2B5EF4-FFF2-40B4-BE49-F238E27FC236}">
                <a16:creationId xmlns:a16="http://schemas.microsoft.com/office/drawing/2014/main" id="{996EDAF6-DC9E-400A-8F81-93609CD63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 descr="Canvas">
            <a:extLst>
              <a:ext uri="{FF2B5EF4-FFF2-40B4-BE49-F238E27FC236}">
                <a16:creationId xmlns:a16="http://schemas.microsoft.com/office/drawing/2014/main" id="{5C8BE3D1-B6A0-4261-A3FC-13AA9F57F7A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pic>
        <p:nvPicPr>
          <p:cNvPr id="7" name="Picture 5" descr="minispir">
            <a:extLst>
              <a:ext uri="{FF2B5EF4-FFF2-40B4-BE49-F238E27FC236}">
                <a16:creationId xmlns:a16="http://schemas.microsoft.com/office/drawing/2014/main" id="{54625140-C779-463D-8777-FCAC52A968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D053B7B0-D432-48F9-9153-A774128E01A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6099C6B0-74CD-46AB-8DC8-888A1E282F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B3CB3131-B309-451F-819E-C9B0D67DCF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702A712-478F-423F-9826-C8024A3AB6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3594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A5C34279-126E-4BB3-9AAA-9B80A199AD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8FAFBD4-51B4-4454-BA90-0EBCE0D28F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98E568F-CFF4-4AF1-93D6-893CC202D0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D058FA-9638-4B7F-8883-920B0D6386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1848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0A639962-21E8-4FCB-AAF5-ABFAACB51A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40D2637D-77F2-43FF-8688-9CFBD3616F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EEF298C6-D24A-4EA8-AC77-41B779180F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F454C3-EB17-4B95-AD66-0811B3AC5D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552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8228F0F8-4345-40EF-9CB4-07A5FB84B6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4E5B91B-BA12-4260-B910-0033D900FC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B581F3A6-CFE2-4D9F-9725-E677AFA000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4D5021-4214-402C-ACFB-694750EF2B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099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669DCF7F-22A5-4C8F-A295-018CC21EAB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E819F6BC-4E8F-4FEF-8747-E863414711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6B5C49D2-F2A6-4BA3-91F1-5A7F4436BC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5F483F-53ED-4D52-A63A-187D5247A5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8898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37AFDE3C-252B-4156-941E-AF7F49079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1731C46-7054-4ECC-A299-1838695B9F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8F92255D-E5CB-4A94-A36A-F97A89B3C7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87B791-EC96-4AE2-AB3B-77AE989AF8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7860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456191DA-D712-4C60-BF67-F0238B8BBA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E339CC9E-7675-4DF1-9263-FADAC724AF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8C988F98-D83B-4E59-BC0D-CA3F972005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4D5527-371F-402F-A386-94E91FB57B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372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7CAE9C85-99AE-40C2-9264-4EBF8E1C0D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F5561F37-1D6D-46D0-84FE-D6D04928C1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91E111A8-6E48-41FA-8DDC-5422686849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1CA433-5CE7-4BC6-859C-8875127D32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5130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00E1C4D1-9B6F-4A63-9E34-99FF67069A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79EE7B1E-6839-4BD7-B21A-801AC4B95D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2DDDE81D-E805-46FF-B069-E1E9FBAB7C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8E12D5-B40A-44E8-B5CF-6014CDCC66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9773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237D174E-DA24-46A8-99C7-E64E12EBE4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AB54EC56-480E-4053-B31A-9612E1B6EB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E0F895BB-FEF9-4372-B131-CAC8DCB70D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9BC59A-DA40-42A5-AF43-2ABF4EB441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1256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8FA7043A-E8DA-4E4D-A620-A25813855D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48CA0DA-7B7B-4868-A76B-A8BC3EFEEA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97AB0C44-DF0E-4364-86F8-5AA1F9DB10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913543-4F71-4C34-B57F-461D44FE2F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8330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1E17F67-7260-4B0D-B4A6-DE813A7DABE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7" name="Line 3">
            <a:extLst>
              <a:ext uri="{FF2B5EF4-FFF2-40B4-BE49-F238E27FC236}">
                <a16:creationId xmlns:a16="http://schemas.microsoft.com/office/drawing/2014/main" id="{F74324F3-ECC4-4C99-84B5-9733C5A0F383}"/>
              </a:ext>
            </a:extLst>
          </p:cNvPr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8" name="Picture 4" descr="minispir">
            <a:extLst>
              <a:ext uri="{FF2B5EF4-FFF2-40B4-BE49-F238E27FC236}">
                <a16:creationId xmlns:a16="http://schemas.microsoft.com/office/drawing/2014/main" id="{AFA2D9FD-69C9-4FC0-8950-F3A3CDB0F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minispir">
            <a:extLst>
              <a:ext uri="{FF2B5EF4-FFF2-40B4-BE49-F238E27FC236}">
                <a16:creationId xmlns:a16="http://schemas.microsoft.com/office/drawing/2014/main" id="{C13812A2-97DD-4504-A76D-0496E90F21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>
            <a:extLst>
              <a:ext uri="{FF2B5EF4-FFF2-40B4-BE49-F238E27FC236}">
                <a16:creationId xmlns:a16="http://schemas.microsoft.com/office/drawing/2014/main" id="{2D2017F9-E2E3-408A-AA3B-0FBD553D43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0412C483-C466-4078-A74E-65AA06E307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2198B4D5-4426-4D30-90EB-FD00925E347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5EA75041-C172-4CBB-9059-D6DC2300D6B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82" name="Rectangle 10">
            <a:extLst>
              <a:ext uri="{FF2B5EF4-FFF2-40B4-BE49-F238E27FC236}">
                <a16:creationId xmlns:a16="http://schemas.microsoft.com/office/drawing/2014/main" id="{42165CD8-C73C-46E3-8CAB-FF5914BBCEC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08CF989-13DC-4E4D-84AC-C6CD73F0813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5834929-E64B-4F99-B099-29F72049FCD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Resistance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3BA7EDD-B0DF-4C43-A2F0-970EA29E86C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3076" name="Picture 4" descr="BD04924_">
            <a:extLst>
              <a:ext uri="{FF2B5EF4-FFF2-40B4-BE49-F238E27FC236}">
                <a16:creationId xmlns:a16="http://schemas.microsoft.com/office/drawing/2014/main" id="{6ED57C52-960B-4C34-9BBE-3BCF7A025A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838200"/>
            <a:ext cx="2525713" cy="340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HH01149_">
            <a:extLst>
              <a:ext uri="{FF2B5EF4-FFF2-40B4-BE49-F238E27FC236}">
                <a16:creationId xmlns:a16="http://schemas.microsoft.com/office/drawing/2014/main" id="{3A83AAB1-15FF-459C-9068-49FDBF8831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505200"/>
            <a:ext cx="2819400" cy="236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j0199410">
            <a:extLst>
              <a:ext uri="{FF2B5EF4-FFF2-40B4-BE49-F238E27FC236}">
                <a16:creationId xmlns:a16="http://schemas.microsoft.com/office/drawing/2014/main" id="{AFBE0E74-21BD-4DB0-94EB-14190298DC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86000"/>
            <a:ext cx="2046288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DC34BB2-932F-4C3A-BA4B-460F558868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Definition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369D73E-8432-4AF7-9AD3-B4725909A4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Opposition to the flow of electrons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When electrons pass through materials with high resistance, they collide with its molecules more often and in doing so transfer some of their energy into heat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Examples: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	heating coils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	light bulb filaments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	fuses – metal that will heat up and melt and break 		if too much current passes through it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F8ECF83-7E3A-41A5-B323-708AC34721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Relationships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DC2618F-0D91-445F-8BA0-D36F5E130A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Resistance is measured by comparing the potential difference with the current</a:t>
            </a:r>
          </a:p>
          <a:p>
            <a:pPr eaLnBrk="1" hangingPunct="1"/>
            <a:r>
              <a:rPr lang="en-US" altLang="en-US"/>
              <a:t>Plot of V vs I,  V = slope(I) ,  slope = V/I</a:t>
            </a:r>
          </a:p>
        </p:txBody>
      </p:sp>
      <p:graphicFrame>
        <p:nvGraphicFramePr>
          <p:cNvPr id="6148" name="Object 4">
            <a:extLst>
              <a:ext uri="{FF2B5EF4-FFF2-40B4-BE49-F238E27FC236}">
                <a16:creationId xmlns:a16="http://schemas.microsoft.com/office/drawing/2014/main" id="{2E2BABEE-5E7E-4D8D-B786-BC4E434511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3429000"/>
          <a:ext cx="3733800" cy="308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Bitmap Image" r:id="rId4" imgW="2486372" imgH="2057143" progId="Paint.Picture">
                  <p:embed/>
                </p:oleObj>
              </mc:Choice>
              <mc:Fallback>
                <p:oleObj name="Bitmap Image" r:id="rId4" imgW="2486372" imgH="2057143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429000"/>
                        <a:ext cx="3733800" cy="308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968AED8-CF5C-4EE3-9F11-EA3E66644A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Ohm’s Law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40D23AD-3BB5-4EDB-9931-BD8D777C24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For any given conductor, the V/I ratio is constant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Ohms law – the potential difference between any two points in a conductor varies directly with the current between them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The constant slope is call the resistance ( R)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			R = V/I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Units  V/amp = 1 ohm (</a:t>
            </a:r>
            <a:r>
              <a:rPr lang="en-US" altLang="en-US" sz="2800">
                <a:cs typeface="Times New Roman" panose="02020603050405020304" pitchFamily="18" charset="0"/>
              </a:rPr>
              <a:t>Ω)</a:t>
            </a: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Some non-metals are conductors that don’t obey ohm’s law (called non-ohmic)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B3857A1-F518-43F1-A3DD-2D62BD4C5E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B8BC523-9E7C-4893-937C-59A129F4C2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Find the resistance of an electric light if there is a current of .80A and the potential drops 120V as it goes through the bulb.</a:t>
            </a:r>
          </a:p>
          <a:p>
            <a:pPr eaLnBrk="1" hangingPunct="1"/>
            <a:r>
              <a:rPr lang="en-US" altLang="en-US" sz="2800"/>
              <a:t>What is the potential difference across a toaster which has a resistance of 13.7 </a:t>
            </a:r>
            <a:r>
              <a:rPr lang="en-US" altLang="en-US" sz="2800">
                <a:cs typeface="Times New Roman" panose="02020603050405020304" pitchFamily="18" charset="0"/>
              </a:rPr>
              <a:t>Ω when the current is 8.75A?</a:t>
            </a:r>
          </a:p>
          <a:p>
            <a:pPr eaLnBrk="1" hangingPunct="1"/>
            <a:r>
              <a:rPr lang="en-US" altLang="en-US" sz="2800">
                <a:cs typeface="Times New Roman" panose="02020603050405020304" pitchFamily="18" charset="0"/>
              </a:rPr>
              <a:t>What is the current through a heater with a resistance of 38 Ω and a potential difference of 240V across it?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3BEA850-8A1F-40CC-8B72-C04776390E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1AAE8BF-A09D-4BBF-955A-788579AE2E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small flashlight bulb draws 300mA from a 1.5V battery.  A) what is the bulb’s resistance?  B)  if the voltage drops to 1.2V, how would the current change?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001F23B-2476-443B-8822-43EE1D89B3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Resistors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55D57C2-9A28-478B-9FCA-6E564CCAB6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620000" cy="4343400"/>
          </a:xfrm>
        </p:spPr>
        <p:txBody>
          <a:bodyPr/>
          <a:lstStyle/>
          <a:p>
            <a:pPr eaLnBrk="1" hangingPunct="1"/>
            <a:r>
              <a:rPr lang="en-US" altLang="en-US"/>
              <a:t>Devices used to control the amount of current in a circuit </a:t>
            </a:r>
          </a:p>
          <a:p>
            <a:pPr eaLnBrk="1" hangingPunct="1"/>
            <a:r>
              <a:rPr lang="en-US" altLang="en-US"/>
              <a:t>Symbol of resistor on diagrams </a:t>
            </a:r>
          </a:p>
          <a:p>
            <a:pPr eaLnBrk="1" hangingPunct="1"/>
            <a:r>
              <a:rPr lang="en-US" altLang="en-US"/>
              <a:t>Two types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Wire round resistors – coil of thin wire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Composition resistors – made of some material that offers resistance (semi-conductor)</a:t>
            </a:r>
          </a:p>
          <a:p>
            <a:pPr eaLnBrk="1" hangingPunct="1"/>
            <a:r>
              <a:rPr lang="en-US" altLang="en-US"/>
              <a:t>Resistors are rated by color code banding</a:t>
            </a:r>
          </a:p>
        </p:txBody>
      </p:sp>
      <p:graphicFrame>
        <p:nvGraphicFramePr>
          <p:cNvPr id="10244" name="Object 4">
            <a:extLst>
              <a:ext uri="{FF2B5EF4-FFF2-40B4-BE49-F238E27FC236}">
                <a16:creationId xmlns:a16="http://schemas.microsoft.com/office/drawing/2014/main" id="{EBBF8E7A-FE0F-45CB-B715-F5CA0AB351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0" y="2895600"/>
          <a:ext cx="457200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Bitmap Image" r:id="rId4" imgW="457143" imgH="237969" progId="Paint.Picture">
                  <p:embed/>
                </p:oleObj>
              </mc:Choice>
              <mc:Fallback>
                <p:oleObj name="Bitmap Image" r:id="rId4" imgW="457143" imgH="237969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895600"/>
                        <a:ext cx="457200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 descr="Resistor-color-code-chart-All-Spectrum-Electronics">
            <a:extLst>
              <a:ext uri="{FF2B5EF4-FFF2-40B4-BE49-F238E27FC236}">
                <a16:creationId xmlns:a16="http://schemas.microsoft.com/office/drawing/2014/main" id="{2BB82608-D7EC-4895-8BA3-C0A733CA5D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3000"/>
            <a:ext cx="8077200" cy="461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wing.p3d 2"/>
  <p:tag name="POWER3D OPTIONS" val="Medium "/>
  <p:tag name="POWER3D SOUND" val="Swing"/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Bilboard.p3d 0"/>
  <p:tag name="POWER3D OPTIONS" val="Medium "/>
  <p:tag name="POWER3D SOUND" val="Turning Billboard"/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umbling.p3d 5"/>
  <p:tag name="POWER3D OPTIONS" val="Medium "/>
  <p:tag name="POWER3D IMAGE0" val="PINBUMP.TGA"/>
  <p:tag name="POWER3D SOUND" val="Tumbling Away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ropIn.p3d 2"/>
  <p:tag name="POWER3D OPTIONS" val="Medium "/>
  <p:tag name="POWER3D SOUND" val="Drop In"/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Revcube.p3d 1"/>
  <p:tag name="POWER3D OPTIONS" val="Medium "/>
  <p:tag name="POWER3D SOUND" val="Revolving Cube"/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Revdoors.p3d 3"/>
  <p:tag name="POWER3D OPTIONS" val="Medium "/>
  <p:tag name="POWER3D SOUND" val="Revolving Doors"/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hnroll.p3d 3"/>
  <p:tag name="POWER3D OPTIONS" val="Medium "/>
  <p:tag name="POWER3D SOUND" val="Shrink to Corner and Roll"/>
  <p:tag name="POINTS" val="1"/>
  <p:tag name="TIME" val="15"/>
</p:tagLst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991</TotalTime>
  <Words>263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Times New Roman</vt:lpstr>
      <vt:lpstr>Arial</vt:lpstr>
      <vt:lpstr>Calibri</vt:lpstr>
      <vt:lpstr>Symbol</vt:lpstr>
      <vt:lpstr>Notebook</vt:lpstr>
      <vt:lpstr>Bitmap Image</vt:lpstr>
      <vt:lpstr>Resistance</vt:lpstr>
      <vt:lpstr>Definition</vt:lpstr>
      <vt:lpstr>Relationships</vt:lpstr>
      <vt:lpstr>Ohm’s Law</vt:lpstr>
      <vt:lpstr>Examples</vt:lpstr>
      <vt:lpstr>PowerPoint Presentation</vt:lpstr>
      <vt:lpstr>Resistors</vt:lpstr>
      <vt:lpstr>PowerPoint Presentation</vt:lpstr>
    </vt:vector>
  </TitlesOfParts>
  <Company>pvhs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Resistance</dc:title>
  <dc:creator>Tracy Phillips</dc:creator>
  <cp:lastModifiedBy>Tracy L. Phillips</cp:lastModifiedBy>
  <cp:revision>8</cp:revision>
  <dcterms:created xsi:type="dcterms:W3CDTF">2002-02-19T00:24:14Z</dcterms:created>
  <dcterms:modified xsi:type="dcterms:W3CDTF">2020-05-05T21:16:07Z</dcterms:modified>
</cp:coreProperties>
</file>