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2" r:id="rId6"/>
    <p:sldId id="263" r:id="rId7"/>
    <p:sldId id="342" r:id="rId8"/>
    <p:sldId id="346" r:id="rId9"/>
    <p:sldId id="348" r:id="rId10"/>
    <p:sldId id="347" r:id="rId11"/>
    <p:sldId id="343" r:id="rId12"/>
    <p:sldId id="349" r:id="rId13"/>
    <p:sldId id="350" r:id="rId14"/>
    <p:sldId id="339" r:id="rId15"/>
    <p:sldId id="337" r:id="rId16"/>
    <p:sldId id="338" r:id="rId17"/>
    <p:sldId id="341" r:id="rId18"/>
    <p:sldId id="340" r:id="rId19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62"/>
            <p14:sldId id="263"/>
            <p14:sldId id="342"/>
            <p14:sldId id="346"/>
            <p14:sldId id="348"/>
            <p14:sldId id="347"/>
            <p14:sldId id="343"/>
            <p14:sldId id="349"/>
            <p14:sldId id="350"/>
            <p14:sldId id="339"/>
            <p14:sldId id="337"/>
            <p14:sldId id="338"/>
            <p14:sldId id="341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8" autoAdjust="0"/>
    <p:restoredTop sz="94740"/>
  </p:normalViewPr>
  <p:slideViewPr>
    <p:cSldViewPr>
      <p:cViewPr varScale="1">
        <p:scale>
          <a:sx n="72" d="100"/>
          <a:sy n="72" d="100"/>
        </p:scale>
        <p:origin x="816" y="7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DF1B3-84ED-1A4A-A5E2-67B78202011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How Fast?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756" y="2133600"/>
            <a:ext cx="125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99038" y="1546860"/>
            <a:ext cx="3286125" cy="2152650"/>
            <a:chOff x="4999038" y="1546860"/>
            <a:chExt cx="3286125" cy="2152650"/>
          </a:xfrm>
        </p:grpSpPr>
        <p:pic>
          <p:nvPicPr>
            <p:cNvPr id="8216" name="Picture 24" descr="C:\Users\sheila_everett\Pictures\AICE_C02_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1546860"/>
              <a:ext cx="3286125" cy="2152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162801" y="3200400"/>
              <a:ext cx="12496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57202" y="1828800"/>
            <a:ext cx="3980328" cy="2071900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u="sng" dirty="0">
                <a:cs typeface="Helvetica Light"/>
              </a:rPr>
              <a:t>Use with Example Problem 4.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cs typeface="Helvetica" panose="020B0604020202020204" pitchFamily="34" charset="0"/>
              </a:rPr>
              <a:t>Problem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cs typeface="Helvetica Light"/>
              </a:rPr>
              <a:t>A car is initially 6.0 m east of the origin. It drives west at a speed of 12 m/s. What is its position after 1.2 s?</a:t>
            </a:r>
            <a:endParaRPr lang="en-US" sz="1600" b="1" dirty="0"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b="1" dirty="0">
              <a:cs typeface="Helvetica Light"/>
            </a:endParaRPr>
          </a:p>
        </p:txBody>
      </p:sp>
      <p:pic>
        <p:nvPicPr>
          <p:cNvPr id="15" name="Picture 14" descr="HSS_AddINclass Exa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3040"/>
            <a:ext cx="3503085" cy="333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Equation of Motion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73330"/>
              </p:ext>
            </p:extLst>
          </p:nvPr>
        </p:nvGraphicFramePr>
        <p:xfrm>
          <a:off x="7441453" y="1315085"/>
          <a:ext cx="14493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5" imgW="1028520" imgH="164880" progId="Equation.DSMT4">
                  <p:embed/>
                </p:oleObj>
              </mc:Choice>
              <mc:Fallback>
                <p:oleObj name="Equation" r:id="rId5" imgW="1028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453" y="1315085"/>
                        <a:ext cx="144938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07913"/>
              </p:ext>
            </p:extLst>
          </p:nvPr>
        </p:nvGraphicFramePr>
        <p:xfrm>
          <a:off x="6382544" y="3341687"/>
          <a:ext cx="5191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7" imgW="368280" imgH="164880" progId="Equation.3">
                  <p:embed/>
                </p:oleObj>
              </mc:Choice>
              <mc:Fallback>
                <p:oleObj name="Equation" r:id="rId7" imgW="368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544" y="3341687"/>
                        <a:ext cx="519112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1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F1679B-A534-D34E-AADF-F18086F5F2A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Answer D"/>
          <p:cNvGrpSpPr/>
          <p:nvPr/>
        </p:nvGrpSpPr>
        <p:grpSpPr>
          <a:xfrm>
            <a:off x="5080092" y="3657600"/>
            <a:ext cx="3835308" cy="892552"/>
            <a:chOff x="5080092" y="4498538"/>
            <a:chExt cx="3835308" cy="892552"/>
          </a:xfrm>
        </p:grpSpPr>
        <p:sp>
          <p:nvSpPr>
            <p:cNvPr id="25" name="Rectangle 24"/>
            <p:cNvSpPr/>
            <p:nvPr/>
          </p:nvSpPr>
          <p:spPr>
            <a:xfrm>
              <a:off x="5570629" y="4498538"/>
              <a:ext cx="334477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/>
                <a:t>Find the change in the </a:t>
              </a:r>
              <a:r>
                <a:rPr lang="en-US" sz="2600" i="1" dirty="0"/>
                <a:t>y</a:t>
              </a:r>
              <a:r>
                <a:rPr lang="en-US" sz="2600" dirty="0"/>
                <a:t> values.</a:t>
              </a:r>
              <a:endParaRPr lang="en-US" sz="2600" dirty="0">
                <a:solidFill>
                  <a:srgbClr val="000000"/>
                </a:solidFill>
                <a:cs typeface="Proxima Nov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80092" y="45788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43" name="Answer C"/>
          <p:cNvGrpSpPr/>
          <p:nvPr/>
        </p:nvGrpSpPr>
        <p:grpSpPr>
          <a:xfrm>
            <a:off x="685800" y="3657600"/>
            <a:ext cx="3835308" cy="892552"/>
            <a:chOff x="5080092" y="2669738"/>
            <a:chExt cx="3835308" cy="892552"/>
          </a:xfrm>
        </p:grpSpPr>
        <p:sp>
          <p:nvSpPr>
            <p:cNvPr id="44" name="Rectangle 43"/>
            <p:cNvSpPr/>
            <p:nvPr/>
          </p:nvSpPr>
          <p:spPr>
            <a:xfrm>
              <a:off x="5570629" y="2669738"/>
              <a:ext cx="334477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Find the absolute value of the slope of the line.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80092" y="273061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46" name="Answer B"/>
          <p:cNvGrpSpPr/>
          <p:nvPr/>
        </p:nvGrpSpPr>
        <p:grpSpPr>
          <a:xfrm>
            <a:off x="5029200" y="2362200"/>
            <a:ext cx="3919537" cy="892552"/>
            <a:chOff x="652463" y="4498538"/>
            <a:chExt cx="3919537" cy="892552"/>
          </a:xfrm>
        </p:grpSpPr>
        <p:sp>
          <p:nvSpPr>
            <p:cNvPr id="47" name="Rectangle 46"/>
            <p:cNvSpPr/>
            <p:nvPr/>
          </p:nvSpPr>
          <p:spPr>
            <a:xfrm>
              <a:off x="1143000" y="4498538"/>
              <a:ext cx="34290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Find the change in the </a:t>
              </a:r>
              <a:r>
                <a:rPr lang="en-US" sz="2600" i="1" dirty="0">
                  <a:latin typeface="+mj-lt"/>
                </a:rPr>
                <a:t>x</a:t>
              </a:r>
              <a:r>
                <a:rPr lang="en-US" sz="2600" dirty="0">
                  <a:latin typeface="+mj-lt"/>
                </a:rPr>
                <a:t> values.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2463" y="456722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9" name="Answer A"/>
          <p:cNvGrpSpPr/>
          <p:nvPr/>
        </p:nvGrpSpPr>
        <p:grpSpPr>
          <a:xfrm>
            <a:off x="652463" y="2364938"/>
            <a:ext cx="3919537" cy="892552"/>
            <a:chOff x="652463" y="2669738"/>
            <a:chExt cx="3919537" cy="892552"/>
          </a:xfrm>
        </p:grpSpPr>
        <p:sp>
          <p:nvSpPr>
            <p:cNvPr id="50" name="Rectangle 49"/>
            <p:cNvSpPr/>
            <p:nvPr/>
          </p:nvSpPr>
          <p:spPr>
            <a:xfrm>
              <a:off x="1143000" y="2669738"/>
              <a:ext cx="34290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Find the slope between two points on the line.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52463" y="27190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52" name="Question"/>
          <p:cNvSpPr/>
          <p:nvPr/>
        </p:nvSpPr>
        <p:spPr>
          <a:xfrm>
            <a:off x="914400" y="1143000"/>
            <a:ext cx="701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How do you find the average speed of an object from a position-time graph? 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4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1.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5" name="Wrong A"/>
          <p:cNvSpPr/>
          <p:nvPr/>
        </p:nvSpPr>
        <p:spPr>
          <a:xfrm>
            <a:off x="304800" y="23622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6" name="CORRECT"/>
          <p:cNvSpPr/>
          <p:nvPr/>
        </p:nvSpPr>
        <p:spPr>
          <a:xfrm>
            <a:off x="3352800" y="4495800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  <p:sp>
        <p:nvSpPr>
          <p:cNvPr id="57" name="Wrong C"/>
          <p:cNvSpPr/>
          <p:nvPr/>
        </p:nvSpPr>
        <p:spPr>
          <a:xfrm>
            <a:off x="4724400" y="23622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Wrong D"/>
          <p:cNvSpPr/>
          <p:nvPr/>
        </p:nvSpPr>
        <p:spPr>
          <a:xfrm>
            <a:off x="4730864" y="367587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4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914400" y="329326"/>
            <a:ext cx="7315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3395B1-D240-5B44-BFA7-3B9047D3C6B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2" name="Answer D"/>
          <p:cNvGrpSpPr/>
          <p:nvPr/>
        </p:nvGrpSpPr>
        <p:grpSpPr>
          <a:xfrm>
            <a:off x="660492" y="4451376"/>
            <a:ext cx="3987708" cy="492443"/>
            <a:chOff x="5080092" y="3236846"/>
            <a:chExt cx="3987708" cy="492443"/>
          </a:xfrm>
        </p:grpSpPr>
        <p:sp>
          <p:nvSpPr>
            <p:cNvPr id="24" name="Rectangle 23"/>
            <p:cNvSpPr/>
            <p:nvPr/>
          </p:nvSpPr>
          <p:spPr>
            <a:xfrm>
              <a:off x="5570629" y="3236846"/>
              <a:ext cx="34971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instantaneous speed</a:t>
              </a:r>
              <a:endParaRPr lang="en-US" sz="2600" spc="-1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80092" y="327238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26" name="Answer C"/>
          <p:cNvGrpSpPr/>
          <p:nvPr/>
        </p:nvGrpSpPr>
        <p:grpSpPr>
          <a:xfrm>
            <a:off x="660492" y="3762275"/>
            <a:ext cx="3835308" cy="492443"/>
            <a:chOff x="5080092" y="2322446"/>
            <a:chExt cx="3835308" cy="492443"/>
          </a:xfrm>
        </p:grpSpPr>
        <p:sp>
          <p:nvSpPr>
            <p:cNvPr id="39" name="Rectangle 38"/>
            <p:cNvSpPr/>
            <p:nvPr/>
          </p:nvSpPr>
          <p:spPr>
            <a:xfrm>
              <a:off x="5570629" y="2322446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instantaneous velocity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080092" y="2389396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1" name="Answer B"/>
          <p:cNvGrpSpPr/>
          <p:nvPr/>
        </p:nvGrpSpPr>
        <p:grpSpPr>
          <a:xfrm>
            <a:off x="652463" y="3091119"/>
            <a:ext cx="3919537" cy="492443"/>
            <a:chOff x="652463" y="3236846"/>
            <a:chExt cx="3919537" cy="492443"/>
          </a:xfrm>
        </p:grpSpPr>
        <p:sp>
          <p:nvSpPr>
            <p:cNvPr id="42" name="Rectangle 41"/>
            <p:cNvSpPr/>
            <p:nvPr/>
          </p:nvSpPr>
          <p:spPr>
            <a:xfrm>
              <a:off x="1143000" y="3236846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average speed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2463" y="326079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44" name="Answer A"/>
          <p:cNvGrpSpPr/>
          <p:nvPr/>
        </p:nvGrpSpPr>
        <p:grpSpPr>
          <a:xfrm>
            <a:off x="685800" y="2401898"/>
            <a:ext cx="3919537" cy="492443"/>
            <a:chOff x="652463" y="2322446"/>
            <a:chExt cx="3919537" cy="492443"/>
          </a:xfrm>
        </p:grpSpPr>
        <p:sp>
          <p:nvSpPr>
            <p:cNvPr id="45" name="Rectangle 44"/>
            <p:cNvSpPr/>
            <p:nvPr/>
          </p:nvSpPr>
          <p:spPr>
            <a:xfrm>
              <a:off x="1143000" y="2322446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average velocity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52463" y="23778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47" name="Question"/>
          <p:cNvSpPr/>
          <p:nvPr/>
        </p:nvSpPr>
        <p:spPr>
          <a:xfrm>
            <a:off x="914400" y="1143000"/>
            <a:ext cx="7239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What is the speed and direction of an object at a particular instant of time? 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49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2.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0" name="Wrong D"/>
          <p:cNvSpPr/>
          <p:nvPr/>
        </p:nvSpPr>
        <p:spPr>
          <a:xfrm>
            <a:off x="304800" y="23622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Wrong D"/>
          <p:cNvSpPr/>
          <p:nvPr/>
        </p:nvSpPr>
        <p:spPr>
          <a:xfrm>
            <a:off x="304800" y="30480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2" name="Wrong D"/>
          <p:cNvSpPr/>
          <p:nvPr/>
        </p:nvSpPr>
        <p:spPr>
          <a:xfrm>
            <a:off x="310777" y="4440032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CORRECT"/>
          <p:cNvSpPr/>
          <p:nvPr/>
        </p:nvSpPr>
        <p:spPr>
          <a:xfrm>
            <a:off x="4419600" y="3838475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31640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E38AFB-BA71-ED4F-97CC-874DFF53F0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7" name="Answer D"/>
          <p:cNvGrpSpPr/>
          <p:nvPr/>
        </p:nvGrpSpPr>
        <p:grpSpPr>
          <a:xfrm>
            <a:off x="5080092" y="3657600"/>
            <a:ext cx="3835308" cy="492443"/>
            <a:chOff x="5080092" y="3546724"/>
            <a:chExt cx="3835308" cy="492443"/>
          </a:xfrm>
        </p:grpSpPr>
        <p:sp>
          <p:nvSpPr>
            <p:cNvPr id="58" name="Rectangle 57"/>
            <p:cNvSpPr/>
            <p:nvPr/>
          </p:nvSpPr>
          <p:spPr>
            <a:xfrm>
              <a:off x="5570629" y="3546724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average velocity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80092" y="3584559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60" name="Answer C"/>
          <p:cNvGrpSpPr/>
          <p:nvPr/>
        </p:nvGrpSpPr>
        <p:grpSpPr>
          <a:xfrm>
            <a:off x="5080092" y="2438400"/>
            <a:ext cx="3835308" cy="492443"/>
            <a:chOff x="5080092" y="2327524"/>
            <a:chExt cx="3835308" cy="492443"/>
          </a:xfrm>
        </p:grpSpPr>
        <p:sp>
          <p:nvSpPr>
            <p:cNvPr id="61" name="Rectangle 60"/>
            <p:cNvSpPr/>
            <p:nvPr/>
          </p:nvSpPr>
          <p:spPr>
            <a:xfrm>
              <a:off x="5570629" y="2327524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average speed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080092" y="239447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63" name="Answer B"/>
          <p:cNvGrpSpPr/>
          <p:nvPr/>
        </p:nvGrpSpPr>
        <p:grpSpPr>
          <a:xfrm>
            <a:off x="652463" y="3657600"/>
            <a:ext cx="3919537" cy="492443"/>
            <a:chOff x="652463" y="3546724"/>
            <a:chExt cx="3919537" cy="492443"/>
          </a:xfrm>
        </p:grpSpPr>
        <p:sp>
          <p:nvSpPr>
            <p:cNvPr id="64" name="Rectangle 63"/>
            <p:cNvSpPr/>
            <p:nvPr/>
          </p:nvSpPr>
          <p:spPr>
            <a:xfrm>
              <a:off x="1143000" y="3546724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instantaneous velocity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52463" y="3572963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66" name="Answer A"/>
          <p:cNvGrpSpPr/>
          <p:nvPr/>
        </p:nvGrpSpPr>
        <p:grpSpPr>
          <a:xfrm>
            <a:off x="652463" y="2438400"/>
            <a:ext cx="3919537" cy="492443"/>
            <a:chOff x="652463" y="2327524"/>
            <a:chExt cx="3919537" cy="492443"/>
          </a:xfrm>
        </p:grpSpPr>
        <p:sp>
          <p:nvSpPr>
            <p:cNvPr id="67" name="Rectangle 66"/>
            <p:cNvSpPr/>
            <p:nvPr/>
          </p:nvSpPr>
          <p:spPr>
            <a:xfrm>
              <a:off x="1143000" y="2327524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instantaneous speed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2463" y="238287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69" name="Question"/>
          <p:cNvSpPr/>
          <p:nvPr/>
        </p:nvSpPr>
        <p:spPr>
          <a:xfrm>
            <a:off x="914400" y="1143000"/>
            <a:ext cx="7315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Which is the total distance traveled divided by the time taken to travel that distance?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71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3.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72" name="Wrong D"/>
          <p:cNvSpPr/>
          <p:nvPr/>
        </p:nvSpPr>
        <p:spPr>
          <a:xfrm>
            <a:off x="285244" y="362837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3" name="Wrong D"/>
          <p:cNvSpPr/>
          <p:nvPr/>
        </p:nvSpPr>
        <p:spPr>
          <a:xfrm>
            <a:off x="303235" y="24384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4" name="Wrong D"/>
          <p:cNvSpPr/>
          <p:nvPr/>
        </p:nvSpPr>
        <p:spPr>
          <a:xfrm>
            <a:off x="4724400" y="3616076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5" name="CORRECT"/>
          <p:cNvSpPr/>
          <p:nvPr/>
        </p:nvSpPr>
        <p:spPr>
          <a:xfrm>
            <a:off x="6781800" y="2895600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37431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C9AFCF-88B5-9347-9D68-567E5EE8DE8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Answer D"/>
          <p:cNvGrpSpPr/>
          <p:nvPr/>
        </p:nvGrpSpPr>
        <p:grpSpPr>
          <a:xfrm>
            <a:off x="4961029" y="5791200"/>
            <a:ext cx="3835308" cy="492443"/>
            <a:chOff x="5080092" y="4498538"/>
            <a:chExt cx="3835308" cy="492443"/>
          </a:xfrm>
        </p:grpSpPr>
        <p:sp>
          <p:nvSpPr>
            <p:cNvPr id="25" name="Rectangle 24"/>
            <p:cNvSpPr/>
            <p:nvPr/>
          </p:nvSpPr>
          <p:spPr>
            <a:xfrm>
              <a:off x="5570629" y="4498538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6.0 km/h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80092" y="45788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27" name="Answer C"/>
          <p:cNvGrpSpPr/>
          <p:nvPr/>
        </p:nvGrpSpPr>
        <p:grpSpPr>
          <a:xfrm>
            <a:off x="4961029" y="4498538"/>
            <a:ext cx="3835308" cy="492443"/>
            <a:chOff x="5080092" y="2669738"/>
            <a:chExt cx="3835308" cy="492443"/>
          </a:xfrm>
        </p:grpSpPr>
        <p:sp>
          <p:nvSpPr>
            <p:cNvPr id="28" name="Rectangle 27"/>
            <p:cNvSpPr/>
            <p:nvPr/>
          </p:nvSpPr>
          <p:spPr>
            <a:xfrm>
              <a:off x="5570629" y="2669738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2.8 km/h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080092" y="273061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8" name="Answer B"/>
          <p:cNvGrpSpPr/>
          <p:nvPr/>
        </p:nvGrpSpPr>
        <p:grpSpPr>
          <a:xfrm>
            <a:off x="533400" y="5791200"/>
            <a:ext cx="3919537" cy="492443"/>
            <a:chOff x="652463" y="4498538"/>
            <a:chExt cx="3919537" cy="492443"/>
          </a:xfrm>
        </p:grpSpPr>
        <p:sp>
          <p:nvSpPr>
            <p:cNvPr id="49" name="Rectangle 48"/>
            <p:cNvSpPr/>
            <p:nvPr/>
          </p:nvSpPr>
          <p:spPr>
            <a:xfrm>
              <a:off x="1143000" y="4498538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4.8 km/h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52463" y="456722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51" name="Answer A"/>
          <p:cNvGrpSpPr/>
          <p:nvPr/>
        </p:nvGrpSpPr>
        <p:grpSpPr>
          <a:xfrm>
            <a:off x="533400" y="4498538"/>
            <a:ext cx="3919537" cy="492443"/>
            <a:chOff x="652463" y="2669738"/>
            <a:chExt cx="3919537" cy="492443"/>
          </a:xfrm>
        </p:grpSpPr>
        <p:sp>
          <p:nvSpPr>
            <p:cNvPr id="52" name="Rectangle 51"/>
            <p:cNvSpPr/>
            <p:nvPr/>
          </p:nvSpPr>
          <p:spPr>
            <a:xfrm>
              <a:off x="1143000" y="2669738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3.0 km/h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52463" y="27190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54" name="Question"/>
          <p:cNvSpPr/>
          <p:nvPr/>
        </p:nvSpPr>
        <p:spPr>
          <a:xfrm>
            <a:off x="914400" y="1143000"/>
            <a:ext cx="1981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Heather and Juanita are traveling east. What is Heather’s average speed?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5" name="Title"/>
          <p:cNvSpPr txBox="1"/>
          <p:nvPr/>
        </p:nvSpPr>
        <p:spPr>
          <a:xfrm>
            <a:off x="526218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56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4.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7" name="Wrong A"/>
          <p:cNvSpPr/>
          <p:nvPr/>
        </p:nvSpPr>
        <p:spPr>
          <a:xfrm>
            <a:off x="4597008" y="4480268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CORRECT"/>
          <p:cNvSpPr/>
          <p:nvPr/>
        </p:nvSpPr>
        <p:spPr>
          <a:xfrm>
            <a:off x="1057654" y="4928818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  <p:sp>
        <p:nvSpPr>
          <p:cNvPr id="59" name="Wrong C"/>
          <p:cNvSpPr/>
          <p:nvPr/>
        </p:nvSpPr>
        <p:spPr>
          <a:xfrm>
            <a:off x="185737" y="5809887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0" name="Wrong D"/>
          <p:cNvSpPr/>
          <p:nvPr/>
        </p:nvSpPr>
        <p:spPr>
          <a:xfrm>
            <a:off x="4611801" y="5793938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 descr="C02_022A-6742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84461"/>
            <a:ext cx="5791200" cy="32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97052E-E427-734D-8670-EA61E5346F3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Answer D"/>
          <p:cNvGrpSpPr/>
          <p:nvPr/>
        </p:nvGrpSpPr>
        <p:grpSpPr>
          <a:xfrm>
            <a:off x="5105400" y="4038600"/>
            <a:ext cx="3835308" cy="492443"/>
            <a:chOff x="5080092" y="4498538"/>
            <a:chExt cx="3835308" cy="492443"/>
          </a:xfrm>
        </p:grpSpPr>
        <p:sp>
          <p:nvSpPr>
            <p:cNvPr id="25" name="Rectangle 24"/>
            <p:cNvSpPr/>
            <p:nvPr/>
          </p:nvSpPr>
          <p:spPr>
            <a:xfrm>
              <a:off x="5570629" y="4498538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the initial position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80092" y="45788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27" name="Answer C"/>
          <p:cNvGrpSpPr/>
          <p:nvPr/>
        </p:nvGrpSpPr>
        <p:grpSpPr>
          <a:xfrm>
            <a:off x="5105400" y="2745938"/>
            <a:ext cx="3835308" cy="492443"/>
            <a:chOff x="5080092" y="2669738"/>
            <a:chExt cx="3835308" cy="492443"/>
          </a:xfrm>
        </p:grpSpPr>
        <p:sp>
          <p:nvSpPr>
            <p:cNvPr id="28" name="Rectangle 27"/>
            <p:cNvSpPr/>
            <p:nvPr/>
          </p:nvSpPr>
          <p:spPr>
            <a:xfrm>
              <a:off x="5570629" y="2669738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the final position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080092" y="273061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8" name="Answer B"/>
          <p:cNvGrpSpPr/>
          <p:nvPr/>
        </p:nvGrpSpPr>
        <p:grpSpPr>
          <a:xfrm>
            <a:off x="677771" y="4038600"/>
            <a:ext cx="3919537" cy="492443"/>
            <a:chOff x="652463" y="4498538"/>
            <a:chExt cx="3919537" cy="492443"/>
          </a:xfrm>
        </p:grpSpPr>
        <p:sp>
          <p:nvSpPr>
            <p:cNvPr id="49" name="Rectangle 48"/>
            <p:cNvSpPr/>
            <p:nvPr/>
          </p:nvSpPr>
          <p:spPr>
            <a:xfrm>
              <a:off x="1143000" y="4498538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the average velocity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52463" y="456722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51" name="Answer A"/>
          <p:cNvGrpSpPr/>
          <p:nvPr/>
        </p:nvGrpSpPr>
        <p:grpSpPr>
          <a:xfrm>
            <a:off x="677771" y="2745938"/>
            <a:ext cx="3919537" cy="492443"/>
            <a:chOff x="652463" y="2669738"/>
            <a:chExt cx="3919537" cy="492443"/>
          </a:xfrm>
        </p:grpSpPr>
        <p:sp>
          <p:nvSpPr>
            <p:cNvPr id="52" name="Rectangle 51"/>
            <p:cNvSpPr/>
            <p:nvPr/>
          </p:nvSpPr>
          <p:spPr>
            <a:xfrm>
              <a:off x="1143000" y="2669738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the time taken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52463" y="27190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54" name="Question"/>
          <p:cNvSpPr/>
          <p:nvPr/>
        </p:nvSpPr>
        <p:spPr>
          <a:xfrm>
            <a:off x="914400" y="1143000"/>
            <a:ext cx="701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In a mathematical representation of a straight line on a position-time graph, what quantity is represented by the </a:t>
            </a:r>
            <a:r>
              <a:rPr lang="en-US" sz="2600" i="1" dirty="0">
                <a:latin typeface="+mj-lt"/>
              </a:rPr>
              <a:t>y</a:t>
            </a:r>
            <a:r>
              <a:rPr lang="en-US" sz="2600" dirty="0">
                <a:latin typeface="+mj-lt"/>
              </a:rPr>
              <a:t>-intercept? 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6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5.</a:t>
            </a:r>
            <a:endParaRPr lang="en-US" sz="2600" b="1" dirty="0">
              <a:solidFill>
                <a:srgbClr val="000000"/>
              </a:solidFill>
              <a:latin typeface="+mj-lt"/>
              <a:cs typeface="Calibri (Body)"/>
            </a:endParaRPr>
          </a:p>
        </p:txBody>
      </p:sp>
      <p:sp>
        <p:nvSpPr>
          <p:cNvPr id="57" name="Wrong D"/>
          <p:cNvSpPr/>
          <p:nvPr/>
        </p:nvSpPr>
        <p:spPr>
          <a:xfrm>
            <a:off x="330108" y="27432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Wrong D"/>
          <p:cNvSpPr/>
          <p:nvPr/>
        </p:nvSpPr>
        <p:spPr>
          <a:xfrm>
            <a:off x="4749708" y="276147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Wrong D"/>
          <p:cNvSpPr/>
          <p:nvPr/>
        </p:nvSpPr>
        <p:spPr>
          <a:xfrm>
            <a:off x="328543" y="40386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0" name="CORRECT"/>
          <p:cNvSpPr/>
          <p:nvPr/>
        </p:nvSpPr>
        <p:spPr>
          <a:xfrm>
            <a:off x="5601171" y="4480192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8281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vs Speed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Velocity is a vector, speed a scalar</a:t>
            </a:r>
          </a:p>
          <a:p>
            <a:r>
              <a:rPr lang="en-US"/>
              <a:t>Average speed – total distance divided by time</a:t>
            </a:r>
          </a:p>
          <a:p>
            <a:r>
              <a:rPr lang="en-US"/>
              <a:t>Average velocity – total displacement divided by time</a:t>
            </a:r>
          </a:p>
          <a:p>
            <a:r>
              <a:rPr lang="en-US"/>
              <a:t>Speed and velocity may or may not have the same magnitude</a:t>
            </a:r>
          </a:p>
          <a:p>
            <a:pPr>
              <a:buFontTx/>
              <a:buNone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person walks 70 m (E), then 30 m (W) in 70 sec. Find his </a:t>
            </a:r>
          </a:p>
          <a:p>
            <a:pPr>
              <a:buFontTx/>
              <a:buNone/>
            </a:pPr>
            <a:r>
              <a:rPr lang="en-US"/>
              <a:t>	a) speed</a:t>
            </a:r>
          </a:p>
          <a:p>
            <a:pPr>
              <a:buFontTx/>
              <a:buNone/>
            </a:pPr>
            <a:r>
              <a:rPr lang="en-US"/>
              <a:t>	b) velocity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Velocity and Speed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2954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Consider the position-time graph of two joggers.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The slope of a position-time graph for an object is the object’s </a:t>
            </a:r>
            <a:r>
              <a:rPr lang="en-US" sz="2800" b="1" dirty="0">
                <a:cs typeface="Helvetica Light"/>
              </a:rPr>
              <a:t>average velocity, </a:t>
            </a:r>
            <a:r>
              <a:rPr lang="en-US" sz="2800" dirty="0">
                <a:cs typeface="Helvetica Light"/>
              </a:rPr>
              <a:t>which is represented by the equation: 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59748" y="218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02_027A-6742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7"/>
          <a:stretch/>
        </p:blipFill>
        <p:spPr>
          <a:xfrm>
            <a:off x="4186940" y="1371600"/>
            <a:ext cx="4499860" cy="524818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177046"/>
              </p:ext>
            </p:extLst>
          </p:nvPr>
        </p:nvGraphicFramePr>
        <p:xfrm>
          <a:off x="914400" y="4724400"/>
          <a:ext cx="3122613" cy="124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2870200" imgH="1143000" progId="Equation.DSMT4">
                  <p:embed/>
                </p:oleObj>
              </mc:Choice>
              <mc:Fallback>
                <p:oleObj name="Equation" r:id="rId4" imgW="2870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3122613" cy="1242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49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Velocity and Speed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29540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The sign of the slope tells you what direction the object is moving.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14841"/>
              </p:ext>
            </p:extLst>
          </p:nvPr>
        </p:nvGraphicFramePr>
        <p:xfrm>
          <a:off x="762001" y="3291806"/>
          <a:ext cx="3200400" cy="38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3073400" imgH="368300" progId="Equation.DSMT4">
                  <p:embed/>
                </p:oleObj>
              </mc:Choice>
              <mc:Fallback>
                <p:oleObj name="Equation" r:id="rId3" imgW="307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3291806"/>
                        <a:ext cx="3200400" cy="384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59748" y="218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02_028A-6742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46" y="1295400"/>
            <a:ext cx="47815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Velocity and Speed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295400"/>
            <a:ext cx="3810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The slope’s absolute value is the object’s </a:t>
            </a:r>
            <a:r>
              <a:rPr lang="en-US" sz="2800" b="1" dirty="0">
                <a:cs typeface="Helvetica Light"/>
              </a:rPr>
              <a:t>average speed, </a:t>
            </a:r>
            <a:r>
              <a:rPr lang="en-US" sz="2800" dirty="0">
                <a:cs typeface="Helvetica Light"/>
              </a:rPr>
              <a:t>which is the distance traveled divided by the time taken to travel that distance.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59748" y="218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02_028A-6742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46" y="1295400"/>
            <a:ext cx="4781551" cy="41148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24290"/>
              </p:ext>
            </p:extLst>
          </p:nvPr>
        </p:nvGraphicFramePr>
        <p:xfrm>
          <a:off x="762000" y="4495800"/>
          <a:ext cx="3200400" cy="60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2959100" imgH="609600" progId="Equation.3">
                  <p:embed/>
                </p:oleObj>
              </mc:Choice>
              <mc:Fallback>
                <p:oleObj name="Equation" r:id="rId4" imgW="29591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3200400" cy="609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99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Velocity and Speed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295400"/>
            <a:ext cx="35814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The speed and direction of an object at a particular instant is called the </a:t>
            </a:r>
            <a:r>
              <a:rPr lang="en-US" sz="2800" b="1" dirty="0">
                <a:cs typeface="Helvetica Light"/>
              </a:rPr>
              <a:t>instantaneous velocity.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59748" y="218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02_028A-6742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46" y="1295400"/>
            <a:ext cx="47815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Velocity and Speed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1828800"/>
            <a:ext cx="3690945" cy="2280791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u="sng" dirty="0">
                <a:latin typeface="Calibri (Body)"/>
                <a:cs typeface="Calibri (Body)"/>
              </a:rPr>
              <a:t>Use with Example Problem 3.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 (Body)"/>
                <a:cs typeface="Calibri (Body)"/>
              </a:rPr>
              <a:t>Problem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>
                <a:latin typeface="Calibri (Body)"/>
                <a:cs typeface="Calibri (Body)"/>
              </a:rPr>
              <a:t>What is the average velocity of the object whose motion is represented in this graph? What is its average speed?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b="1" dirty="0">
              <a:latin typeface="Calibri (Body)"/>
              <a:cs typeface="Calibri (Body)"/>
            </a:endParaRPr>
          </a:p>
        </p:txBody>
      </p:sp>
      <p:pic>
        <p:nvPicPr>
          <p:cNvPr id="7" name="Picture 6" descr="HSS_AddINclass Exa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3040"/>
            <a:ext cx="3503085" cy="33327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359305" cy="38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5257800" y="23622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rgbClr val="C0C0C0"/>
              </a:solidFill>
              <a:effectLst/>
              <a:latin typeface="Calibri (Body)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629400" y="5334000"/>
            <a:ext cx="228600" cy="241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rgbClr val="C0C0C0"/>
              </a:solidFill>
              <a:effectLst/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348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Equation of Motion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2954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Recall that a straight line can be represented by the equation</a:t>
            </a:r>
          </a:p>
          <a:p>
            <a:pPr algn="ctr">
              <a:spcBef>
                <a:spcPts val="0"/>
              </a:spcBef>
            </a:pPr>
            <a:r>
              <a:rPr lang="en-US" sz="2800" i="1" dirty="0">
                <a:cs typeface="Helvetica Light"/>
              </a:rPr>
              <a:t>y</a:t>
            </a:r>
            <a:r>
              <a:rPr lang="en-US" sz="2800" dirty="0">
                <a:cs typeface="Helvetica Light"/>
              </a:rPr>
              <a:t> = m</a:t>
            </a:r>
            <a:r>
              <a:rPr lang="en-US" sz="2800" i="1" dirty="0">
                <a:cs typeface="Helvetica Light"/>
              </a:rPr>
              <a:t>x</a:t>
            </a:r>
            <a:r>
              <a:rPr lang="en-US" sz="2800" dirty="0">
                <a:cs typeface="Helvetica Light"/>
              </a:rPr>
              <a:t> + b 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cs typeface="Helvetica Light"/>
              </a:rPr>
              <a:t>Similarly, a straight line on a position-time graph can be represented with the equation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59748" y="218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03721"/>
              </p:ext>
            </p:extLst>
          </p:nvPr>
        </p:nvGraphicFramePr>
        <p:xfrm>
          <a:off x="2971800" y="3429000"/>
          <a:ext cx="1828800" cy="55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1663700" imgH="508000" progId="Equation.3">
                  <p:embed/>
                </p:oleObj>
              </mc:Choice>
              <mc:Fallback>
                <p:oleObj name="Equation" r:id="rId3" imgW="1663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1828800" cy="559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341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  <p:tag name="POWER3D SOUND" val="Tumbling Away"/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2"/>
  <p:tag name="POWER3D OPTIONS" val="Medium "/>
  <p:tag name="POWER3D SOUND" val="Drop In"/>
</p:tagLst>
</file>

<file path=ppt/theme/theme1.xml><?xml version="1.0" encoding="utf-8"?>
<a:theme xmlns:a="http://schemas.openxmlformats.org/drawingml/2006/main" name="rev-physics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v-physics_LessonTemp_Mod00_L0" id="{29B15B22-74CB-AE40-9F32-F12ABE4DE0AB}" vid="{22B3ABA3-AC1F-454B-8118-FE89253B0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8" ma:contentTypeDescription="Create a new document." ma:contentTypeScope="" ma:versionID="e4bdbb249f460602282b0c8d5cbd7ba7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427ff6f606e9c3d5636cf0dbe4b3c4a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8A548-06C4-442C-8F9F-41041C2FD518}">
  <ds:schemaRefs>
    <ds:schemaRef ds:uri="http://purl.org/dc/terms/"/>
    <ds:schemaRef ds:uri="56348eee-dc15-462f-913c-b9ac4c38f6e5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ad62b575-b769-42d0-b622-6f949ef4116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DDE620-E757-46A8-929E-1048A316C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4666D-DA72-4A5E-97FA-56AA39B18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rev-physics_LessonTemp_Mod00_L0.potx</Template>
  <TotalTime>744</TotalTime>
  <Words>472</Words>
  <Application>Microsoft Office PowerPoint</Application>
  <PresentationFormat>On-screen Show (4:3)</PresentationFormat>
  <Paragraphs>93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Helvetica</vt:lpstr>
      <vt:lpstr>Helvetica Light</vt:lpstr>
      <vt:lpstr>Proxima Nova Light</vt:lpstr>
      <vt:lpstr>Calibri (Body)</vt:lpstr>
      <vt:lpstr>Arial</vt:lpstr>
      <vt:lpstr>Proxima Nova</vt:lpstr>
      <vt:lpstr>Calibri Light</vt:lpstr>
      <vt:lpstr>rev-physics_LessonTemp_Mod00_L0</vt:lpstr>
      <vt:lpstr>Equation</vt:lpstr>
      <vt:lpstr>PowerPoint Presentation</vt:lpstr>
      <vt:lpstr>Velocity vs Speed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Tracy L. Phillips</cp:lastModifiedBy>
  <cp:revision>43</cp:revision>
  <cp:lastPrinted>2018-06-06T15:11:12Z</cp:lastPrinted>
  <dcterms:created xsi:type="dcterms:W3CDTF">2018-06-13T22:01:56Z</dcterms:created>
  <dcterms:modified xsi:type="dcterms:W3CDTF">2019-03-18T19:55:28Z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