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0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EFDDFA-4B80-4D85-9ECA-8902AA08603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CF1E9B-2713-4DA3-B40B-BF71478A1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4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8.gi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22.bin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x approaches a, the value of f(x) becomes arbitrarily large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362200" y="2209800"/>
          <a:ext cx="1828800" cy="609600"/>
        </p:xfrm>
        <a:graphic>
          <a:graphicData uri="http://schemas.openxmlformats.org/presentationml/2006/ole">
            <p:oleObj spid="_x0000_s26627" name="Equation" r:id="rId4" imgW="838080" imgH="27936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143000" y="4114800"/>
          <a:ext cx="1143000" cy="1042147"/>
        </p:xfrm>
        <a:graphic>
          <a:graphicData uri="http://schemas.openxmlformats.org/presentationml/2006/ole">
            <p:oleObj spid="_x0000_s26629" name="Equation" r:id="rId5" imgW="43164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ltcconline.net/greenl/courses/105/Limits/inflim3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3939015" cy="3276600"/>
          </a:xfrm>
          <a:prstGeom prst="rect">
            <a:avLst/>
          </a:prstGeom>
          <a:noFill/>
        </p:spPr>
      </p:pic>
      <p:pic>
        <p:nvPicPr>
          <p:cNvPr id="28676" name="Picture 4" descr="http://www-rohan.sdsu.edu/~jmahaffy/courses/s00a/math121/lectures/limits_cont_deriv/images/Image23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990600"/>
            <a:ext cx="3962400" cy="4076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Find:</a:t>
            </a:r>
            <a:endParaRPr 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19200" y="1676400"/>
          <a:ext cx="1524000" cy="1625600"/>
        </p:xfrm>
        <a:graphic>
          <a:graphicData uri="http://schemas.openxmlformats.org/presentationml/2006/ole">
            <p:oleObj spid="_x0000_s29699" name="Equation" r:id="rId4" imgW="761760" imgH="8125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29700" name="Equation" r:id="rId5" imgW="914400" imgH="1796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Asymptote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line of x = a is called a vertical asymptote if at least one of the following is true</a:t>
            </a:r>
            <a:endParaRPr lang="en-US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219199" y="2438400"/>
          <a:ext cx="1136073" cy="609600"/>
        </p:xfrm>
        <a:graphic>
          <a:graphicData uri="http://schemas.openxmlformats.org/presentationml/2006/ole">
            <p:oleObj spid="_x0000_s27651" name="Equation" r:id="rId4" imgW="520560" imgH="2793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27652" name="Equation" r:id="rId5" imgW="914400" imgH="179640" progId="Equation.DSMT4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743200" y="2438400"/>
          <a:ext cx="1139534" cy="583018"/>
        </p:xfrm>
        <a:graphic>
          <a:graphicData uri="http://schemas.openxmlformats.org/presentationml/2006/ole">
            <p:oleObj spid="_x0000_s27653" name="Equation" r:id="rId6" imgW="545760" imgH="27936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4343400" y="2438400"/>
          <a:ext cx="1219200" cy="609600"/>
        </p:xfrm>
        <a:graphic>
          <a:graphicData uri="http://schemas.openxmlformats.org/presentationml/2006/ole">
            <p:oleObj spid="_x0000_s27654" name="Equation" r:id="rId7" imgW="558720" imgH="279360" progId="Equation.DSMT4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743200" y="4038600"/>
          <a:ext cx="1385455" cy="609600"/>
        </p:xfrm>
        <a:graphic>
          <a:graphicData uri="http://schemas.openxmlformats.org/presentationml/2006/ole">
            <p:oleObj spid="_x0000_s27656" name="Equation" r:id="rId8" imgW="634680" imgH="279360" progId="Equation.DSMT4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1143000" y="4038600"/>
          <a:ext cx="1302329" cy="609601"/>
        </p:xfrm>
        <a:graphic>
          <a:graphicData uri="http://schemas.openxmlformats.org/presentationml/2006/ole">
            <p:oleObj spid="_x0000_s27657" name="Equation" r:id="rId9" imgW="596880" imgH="279360" progId="Equation.DSMT4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419600" y="4038600"/>
          <a:ext cx="1447800" cy="637032"/>
        </p:xfrm>
        <a:graphic>
          <a:graphicData uri="http://schemas.openxmlformats.org/presentationml/2006/ole">
            <p:oleObj spid="_x0000_s27658" name="Equation" r:id="rId10" imgW="634680" imgH="2793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asymptotes of   </a:t>
            </a:r>
          </a:p>
          <a:p>
            <a:pPr>
              <a:buNone/>
            </a:pPr>
            <a:r>
              <a:rPr lang="en-US" dirty="0" smtClean="0"/>
              <a:t>          f(x) = tan x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alternate book pg. 59 </a:t>
            </a:r>
            <a:r>
              <a:rPr lang="en-US" smtClean="0"/>
              <a:t># 1-7, 9-12, 15-20, 22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Definition</a:t>
            </a: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1752600" y="1752600"/>
          <a:ext cx="1345326" cy="533400"/>
        </p:xfrm>
        <a:graphic>
          <a:graphicData uri="http://schemas.openxmlformats.org/presentationml/2006/ole">
            <p:oleObj spid="_x0000_s1029" name="Equation" r:id="rId4" imgW="812520" imgH="2793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6670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x becomes sufficiently close to (but not equal to) a, the value of f(x) becomes close to L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Note:  x does not equal a so we don’t consider the actual value of f(x) at a, just what it is approaching</a:t>
            </a:r>
            <a:endParaRPr lang="en-US" sz="24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can “Guess” the limits visually on a graph</a:t>
            </a:r>
            <a:endParaRPr lang="en-US" dirty="0"/>
          </a:p>
        </p:txBody>
      </p:sp>
      <p:pic>
        <p:nvPicPr>
          <p:cNvPr id="3076" name="Picture 4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676400"/>
            <a:ext cx="4876800" cy="487680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51054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59829" y="3125755"/>
            <a:ext cx="1371600" cy="1819469"/>
          </a:xfrm>
          <a:custGeom>
            <a:avLst/>
            <a:gdLst>
              <a:gd name="connsiteX0" fmla="*/ 0 w 1371600"/>
              <a:gd name="connsiteY0" fmla="*/ 1819469 h 1819469"/>
              <a:gd name="connsiteX1" fmla="*/ 765110 w 1371600"/>
              <a:gd name="connsiteY1" fmla="*/ 401216 h 1819469"/>
              <a:gd name="connsiteX2" fmla="*/ 1343608 w 1371600"/>
              <a:gd name="connsiteY2" fmla="*/ 9331 h 1819469"/>
              <a:gd name="connsiteX3" fmla="*/ 1343608 w 1371600"/>
              <a:gd name="connsiteY3" fmla="*/ 9331 h 1819469"/>
              <a:gd name="connsiteX4" fmla="*/ 1371600 w 1371600"/>
              <a:gd name="connsiteY4" fmla="*/ 0 h 181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819469">
                <a:moveTo>
                  <a:pt x="0" y="1819469"/>
                </a:moveTo>
                <a:cubicBezTo>
                  <a:pt x="270587" y="1261187"/>
                  <a:pt x="541175" y="702906"/>
                  <a:pt x="765110" y="401216"/>
                </a:cubicBezTo>
                <a:cubicBezTo>
                  <a:pt x="989045" y="99526"/>
                  <a:pt x="1343608" y="9331"/>
                  <a:pt x="1343608" y="9331"/>
                </a:cubicBezTo>
                <a:lnTo>
                  <a:pt x="1343608" y="9331"/>
                </a:lnTo>
                <a:lnTo>
                  <a:pt x="1371600" y="0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7000" y="3124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5" idx="7"/>
          </p:cNvCxnSpPr>
          <p:nvPr/>
        </p:nvCxnSpPr>
        <p:spPr>
          <a:xfrm rot="5400000" flipH="1" flipV="1">
            <a:off x="6732541" y="3162301"/>
            <a:ext cx="544559" cy="9255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467600" y="3276600"/>
            <a:ext cx="45719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4676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8" idx="6"/>
          </p:cNvCxnSpPr>
          <p:nvPr/>
        </p:nvCxnSpPr>
        <p:spPr>
          <a:xfrm flipV="1">
            <a:off x="7513319" y="2743200"/>
            <a:ext cx="944881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4041648" cy="4937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p:oleObj spid="_x0000_s3078" name="Equation" r:id="rId5" imgW="114120" imgH="17748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143000" y="2438400"/>
          <a:ext cx="1676400" cy="784698"/>
        </p:xfrm>
        <a:graphic>
          <a:graphicData uri="http://schemas.openxmlformats.org/presentationml/2006/ole">
            <p:oleObj spid="_x0000_s3079" name="Equation" r:id="rId6" imgW="596880" imgH="27936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219200" y="3352800"/>
          <a:ext cx="1600200" cy="782320"/>
        </p:xfrm>
        <a:graphic>
          <a:graphicData uri="http://schemas.openxmlformats.org/presentationml/2006/ole">
            <p:oleObj spid="_x0000_s3081" name="Equation" r:id="rId7" imgW="571320" imgH="27936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114800" y="3338513"/>
          <a:ext cx="914400" cy="179387"/>
        </p:xfrm>
        <a:graphic>
          <a:graphicData uri="http://schemas.openxmlformats.org/presentationml/2006/ole">
            <p:oleObj spid="_x0000_s3082" name="Equation" r:id="rId8" imgW="114120" imgH="177480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1219200" y="4191000"/>
          <a:ext cx="1627908" cy="762000"/>
        </p:xfrm>
        <a:graphic>
          <a:graphicData uri="http://schemas.openxmlformats.org/presentationml/2006/ole">
            <p:oleObj spid="_x0000_s3083" name="Equation" r:id="rId9" imgW="596880" imgH="279360" progId="Equation.DSMT4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295400" y="5105400"/>
          <a:ext cx="1447800" cy="707813"/>
        </p:xfrm>
        <a:graphic>
          <a:graphicData uri="http://schemas.openxmlformats.org/presentationml/2006/ole">
            <p:oleObj spid="_x0000_s3084" name="Equation" r:id="rId10" imgW="571320" imgH="2793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We can “Guess” the value of a limit using a calculator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29718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Guess the value of: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2171700"/>
          <a:ext cx="914400" cy="179388"/>
        </p:xfrm>
        <a:graphic>
          <a:graphicData uri="http://schemas.openxmlformats.org/presentationml/2006/ole">
            <p:oleObj spid="_x0000_s2050" name="Equation" r:id="rId4" imgW="114120" imgH="177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438400" y="2895600"/>
          <a:ext cx="1600200" cy="992124"/>
        </p:xfrm>
        <a:graphic>
          <a:graphicData uri="http://schemas.openxmlformats.org/presentationml/2006/ole">
            <p:oleObj spid="_x0000_s2052" name="Equation" r:id="rId5" imgW="63468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Guess the value of: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ph sz="quarter" idx="1"/>
          </p:nvPr>
        </p:nvGraphicFramePr>
        <p:xfrm>
          <a:off x="1524000" y="1655762"/>
          <a:ext cx="6096000" cy="4064000"/>
        </p:xfrm>
        <a:graphic>
          <a:graphicData uri="http://schemas.openxmlformats.org/presentationml/2006/ole">
            <p:oleObj spid="_x0000_s5121" name="Equation" r:id="rId4" imgW="0" imgH="0" progId="Equation.DSMT4">
              <p:embed/>
            </p:oleObj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6800" y="1600200"/>
          <a:ext cx="3062654" cy="1676400"/>
        </p:xfrm>
        <a:graphic>
          <a:graphicData uri="http://schemas.openxmlformats.org/presentationml/2006/ole">
            <p:oleObj spid="_x0000_s5122" name="Equation" r:id="rId5" imgW="1206360" imgH="6602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sz="quarter" idx="1"/>
          </p:nvPr>
        </p:nvGraphicFramePr>
        <p:xfrm>
          <a:off x="1524000" y="1655762"/>
          <a:ext cx="6096000" cy="4064000"/>
        </p:xfrm>
        <a:graphic>
          <a:graphicData uri="http://schemas.openxmlformats.org/presentationml/2006/ole">
            <p:oleObj spid="_x0000_s19458" name="Equation" r:id="rId4" imgW="0" imgH="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47800" y="3581400"/>
          <a:ext cx="2364658" cy="990600"/>
        </p:xfrm>
        <a:graphic>
          <a:graphicData uri="http://schemas.openxmlformats.org/presentationml/2006/ole">
            <p:oleObj spid="_x0000_s19460" name="Equation" r:id="rId5" imgW="939600" imgH="39348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447800" y="1676400"/>
          <a:ext cx="2362200" cy="1117257"/>
        </p:xfrm>
        <a:graphic>
          <a:graphicData uri="http://schemas.openxmlformats.org/presentationml/2006/ole">
            <p:oleObj spid="_x0000_s19461" name="Equation" r:id="rId6" imgW="939600" imgH="4442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038600" cy="2895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limit of this function as it approaches from the right is not the same as the limit as it approaches from the left (</a:t>
            </a:r>
            <a:r>
              <a:rPr lang="en-US" baseline="30000" dirty="0" smtClean="0"/>
              <a:t>-</a:t>
            </a:r>
            <a:r>
              <a:rPr lang="en-US" dirty="0" smtClean="0"/>
              <a:t> symbol indicates left and </a:t>
            </a:r>
            <a:r>
              <a:rPr lang="en-US" baseline="30000" dirty="0" smtClean="0"/>
              <a:t>+</a:t>
            </a:r>
            <a:r>
              <a:rPr lang="en-US" dirty="0" smtClean="0"/>
              <a:t> symbol indicates right)</a:t>
            </a:r>
            <a:endParaRPr lang="en-US" dirty="0"/>
          </a:p>
        </p:txBody>
      </p:sp>
      <p:pic>
        <p:nvPicPr>
          <p:cNvPr id="20482" name="Picture 2" descr="http://www.physics.ohio-state.edu/~physedu/mapletutorial/tutorials/newt_2nd_law/images/limits2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371600"/>
            <a:ext cx="4417483" cy="3505200"/>
          </a:xfrm>
          <a:prstGeom prst="rect">
            <a:avLst/>
          </a:prstGeom>
          <a:noFill/>
        </p:spPr>
      </p:pic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3400" y="4572000"/>
          <a:ext cx="1752600" cy="762000"/>
        </p:xfrm>
        <a:graphic>
          <a:graphicData uri="http://schemas.openxmlformats.org/presentationml/2006/ole">
            <p:oleObj spid="_x0000_s20484" name="Equation" r:id="rId5" imgW="583920" imgH="27936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95600" y="4572000"/>
          <a:ext cx="1371600" cy="762000"/>
        </p:xfrm>
        <a:graphic>
          <a:graphicData uri="http://schemas.openxmlformats.org/presentationml/2006/ole">
            <p:oleObj spid="_x0000_s20486" name="Equation" r:id="rId6" imgW="482400" imgH="2793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33399" y="1524000"/>
          <a:ext cx="1995055" cy="685800"/>
        </p:xfrm>
        <a:graphic>
          <a:graphicData uri="http://schemas.openxmlformats.org/presentationml/2006/ole">
            <p:oleObj spid="_x0000_s24579" name="Equation" r:id="rId4" imgW="812520" imgH="27936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2362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and only if:</a:t>
            </a:r>
            <a:endParaRPr lang="en-US" sz="2800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267199" y="2971800"/>
          <a:ext cx="2088573" cy="685800"/>
        </p:xfrm>
        <a:graphic>
          <a:graphicData uri="http://schemas.openxmlformats.org/presentationml/2006/ole">
            <p:oleObj spid="_x0000_s24581" name="Equation" r:id="rId5" imgW="850680" imgH="27936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</a:t>
            </a:r>
            <a:endParaRPr lang="en-US" sz="2400" dirty="0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343400" y="4419600"/>
          <a:ext cx="1981200" cy="650543"/>
        </p:xfrm>
        <a:graphic>
          <a:graphicData uri="http://schemas.openxmlformats.org/presentationml/2006/ole">
            <p:oleObj spid="_x0000_s24583" name="Equation" r:id="rId6" imgW="850680" imgH="27936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5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Find:</a:t>
            </a:r>
            <a:endParaRPr lang="en-US" dirty="0"/>
          </a:p>
        </p:txBody>
      </p:sp>
      <p:pic>
        <p:nvPicPr>
          <p:cNvPr id="5" name="Picture 4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143000"/>
            <a:ext cx="4876800" cy="4876800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>
          <a:xfrm>
            <a:off x="5924939" y="2603241"/>
            <a:ext cx="1184988" cy="793102"/>
          </a:xfrm>
          <a:custGeom>
            <a:avLst/>
            <a:gdLst>
              <a:gd name="connsiteX0" fmla="*/ 0 w 1184988"/>
              <a:gd name="connsiteY0" fmla="*/ 793102 h 793102"/>
              <a:gd name="connsiteX1" fmla="*/ 382555 w 1184988"/>
              <a:gd name="connsiteY1" fmla="*/ 261257 h 793102"/>
              <a:gd name="connsiteX2" fmla="*/ 1184988 w 1184988"/>
              <a:gd name="connsiteY2" fmla="*/ 0 h 793102"/>
              <a:gd name="connsiteX3" fmla="*/ 1184988 w 1184988"/>
              <a:gd name="connsiteY3" fmla="*/ 0 h 79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988" h="793102">
                <a:moveTo>
                  <a:pt x="0" y="793102"/>
                </a:moveTo>
                <a:cubicBezTo>
                  <a:pt x="92528" y="593271"/>
                  <a:pt x="185057" y="393441"/>
                  <a:pt x="382555" y="261257"/>
                </a:cubicBezTo>
                <a:cubicBezTo>
                  <a:pt x="580053" y="129073"/>
                  <a:pt x="1184988" y="0"/>
                  <a:pt x="1184988" y="0"/>
                </a:cubicBezTo>
                <a:lnTo>
                  <a:pt x="1184988" y="0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674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86600" y="2514600"/>
            <a:ext cx="4571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124200"/>
            <a:ext cx="4571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109927" y="2796074"/>
            <a:ext cx="1352938" cy="413657"/>
          </a:xfrm>
          <a:custGeom>
            <a:avLst/>
            <a:gdLst>
              <a:gd name="connsiteX0" fmla="*/ 0 w 1352938"/>
              <a:gd name="connsiteY0" fmla="*/ 413657 h 413657"/>
              <a:gd name="connsiteX1" fmla="*/ 569167 w 1352938"/>
              <a:gd name="connsiteY1" fmla="*/ 3110 h 413657"/>
              <a:gd name="connsiteX2" fmla="*/ 1352938 w 1352938"/>
              <a:gd name="connsiteY2" fmla="*/ 394995 h 413657"/>
              <a:gd name="connsiteX3" fmla="*/ 1352938 w 1352938"/>
              <a:gd name="connsiteY3" fmla="*/ 394995 h 413657"/>
              <a:gd name="connsiteX4" fmla="*/ 1352938 w 1352938"/>
              <a:gd name="connsiteY4" fmla="*/ 394995 h 413657"/>
              <a:gd name="connsiteX5" fmla="*/ 1352938 w 1352938"/>
              <a:gd name="connsiteY5" fmla="*/ 394995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938" h="413657">
                <a:moveTo>
                  <a:pt x="0" y="413657"/>
                </a:moveTo>
                <a:cubicBezTo>
                  <a:pt x="171838" y="209938"/>
                  <a:pt x="343677" y="6220"/>
                  <a:pt x="569167" y="3110"/>
                </a:cubicBezTo>
                <a:cubicBezTo>
                  <a:pt x="794657" y="0"/>
                  <a:pt x="1352938" y="394995"/>
                  <a:pt x="1352938" y="394995"/>
                </a:cubicBezTo>
                <a:lnTo>
                  <a:pt x="1352938" y="394995"/>
                </a:lnTo>
                <a:lnTo>
                  <a:pt x="1352938" y="394995"/>
                </a:lnTo>
                <a:lnTo>
                  <a:pt x="1352938" y="394995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458200" y="3124200"/>
            <a:ext cx="4571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20000" y="2743200"/>
            <a:ext cx="762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200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371600" y="1371600"/>
          <a:ext cx="762000" cy="2286000"/>
        </p:xfrm>
        <a:graphic>
          <a:graphicData uri="http://schemas.openxmlformats.org/presentationml/2006/ole">
            <p:oleObj spid="_x0000_s25603" name="Equation" r:id="rId5" imgW="279360" imgH="83808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4038600"/>
            <a:ext cx="121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Find:</a:t>
            </a:r>
            <a:endParaRPr lang="en-US" sz="26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114800" y="3338513"/>
          <a:ext cx="914400" cy="179387"/>
        </p:xfrm>
        <a:graphic>
          <a:graphicData uri="http://schemas.openxmlformats.org/presentationml/2006/ole">
            <p:oleObj spid="_x0000_s25604" name="Equation" r:id="rId6" imgW="914400" imgH="179640" progId="Equation.DSMT4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371600" y="4114800"/>
          <a:ext cx="838200" cy="2514600"/>
        </p:xfrm>
        <a:graphic>
          <a:graphicData uri="http://schemas.openxmlformats.org/presentationml/2006/ole">
            <p:oleObj spid="_x0000_s25605" name="Equation" r:id="rId7" imgW="291960" imgH="8762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584</TotalTime>
  <Words>206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Origin</vt:lpstr>
      <vt:lpstr>Equation</vt:lpstr>
      <vt:lpstr>MathType 6.0 Equation</vt:lpstr>
      <vt:lpstr>Limits</vt:lpstr>
      <vt:lpstr>Limit Definition</vt:lpstr>
      <vt:lpstr>We can “Guess” the limits visually on a graph</vt:lpstr>
      <vt:lpstr>We can “Guess” the value of a limit using a calculator table</vt:lpstr>
      <vt:lpstr>Guess the value of: </vt:lpstr>
      <vt:lpstr>Practice:</vt:lpstr>
      <vt:lpstr>One-Sided limits</vt:lpstr>
      <vt:lpstr>Definition</vt:lpstr>
      <vt:lpstr>Example</vt:lpstr>
      <vt:lpstr>Infinite Limits</vt:lpstr>
      <vt:lpstr>Slide 11</vt:lpstr>
      <vt:lpstr>Example:</vt:lpstr>
      <vt:lpstr>Vertical Asymptote</vt:lpstr>
      <vt:lpstr>Example</vt:lpstr>
      <vt:lpstr>Homework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phillips.tracy</dc:creator>
  <cp:lastModifiedBy>phillips.tracy</cp:lastModifiedBy>
  <cp:revision>7</cp:revision>
  <dcterms:created xsi:type="dcterms:W3CDTF">2011-07-01T18:19:35Z</dcterms:created>
  <dcterms:modified xsi:type="dcterms:W3CDTF">2012-09-13T21:09:06Z</dcterms:modified>
</cp:coreProperties>
</file>