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68221-3A1F-426D-9503-2A123FD66B0B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0F52A-E122-43B7-8FD5-AD71F57AE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0F52A-E122-43B7-8FD5-AD71F57AE0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4A5C2D-B9A8-46D1-9093-370170EB7F0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6941F2-19F2-4464-9351-5BD62E9AB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Reverse of the Derivative is the </a:t>
            </a:r>
            <a:r>
              <a:rPr lang="en-US" dirty="0" err="1" smtClean="0"/>
              <a:t>Antiderivative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498080" cy="4800600"/>
          </a:xfrm>
        </p:spPr>
        <p:txBody>
          <a:bodyPr/>
          <a:lstStyle/>
          <a:p>
            <a:r>
              <a:rPr lang="en-US" dirty="0" smtClean="0"/>
              <a:t>Also called the Integral (symbol ∫ )</a:t>
            </a:r>
          </a:p>
          <a:p>
            <a:r>
              <a:rPr lang="en-US" dirty="0" smtClean="0"/>
              <a:t>Why would you need it?</a:t>
            </a:r>
          </a:p>
          <a:p>
            <a:pPr>
              <a:buNone/>
            </a:pPr>
            <a:r>
              <a:rPr lang="en-US" dirty="0" smtClean="0"/>
              <a:t>	- If you knew velocity (s’) but wanted to get position (s)</a:t>
            </a:r>
          </a:p>
          <a:p>
            <a:pPr>
              <a:buNone/>
            </a:pPr>
            <a:r>
              <a:rPr lang="en-US" dirty="0" smtClean="0"/>
              <a:t>	- If you know the growth rate (p’) and want to get the population (p)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(F) is called an </a:t>
            </a:r>
            <a:r>
              <a:rPr lang="en-US" dirty="0" err="1" smtClean="0"/>
              <a:t>antiderivative</a:t>
            </a:r>
            <a:r>
              <a:rPr lang="en-US" dirty="0" smtClean="0"/>
              <a:t> of f if F’(x) = f(x) for all x on an interval</a:t>
            </a:r>
          </a:p>
          <a:p>
            <a:pPr>
              <a:buNone/>
            </a:pPr>
            <a:r>
              <a:rPr lang="en-US" dirty="0" smtClean="0"/>
              <a:t>	Example:</a:t>
            </a:r>
          </a:p>
          <a:p>
            <a:pPr>
              <a:buNone/>
            </a:pPr>
            <a:r>
              <a:rPr lang="en-US" dirty="0" smtClean="0"/>
              <a:t>			f(x) = x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F(x) =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38513"/>
          <a:ext cx="914400" cy="179387"/>
        </p:xfrm>
        <a:graphic>
          <a:graphicData uri="http://schemas.openxmlformats.org/presentationml/2006/ole">
            <p:oleObj spid="_x0000_s1026" name="Equation" r:id="rId4" imgW="914400" imgH="1796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19600" y="3505200"/>
          <a:ext cx="626397" cy="882651"/>
        </p:xfrm>
        <a:graphic>
          <a:graphicData uri="http://schemas.openxmlformats.org/presentationml/2006/ole">
            <p:oleObj spid="_x0000_s1027" name="Equation" r:id="rId5" imgW="27936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From the previous example, we notice that F(x) = x</a:t>
            </a:r>
            <a:r>
              <a:rPr lang="en-US" baseline="30000" dirty="0" smtClean="0"/>
              <a:t>2</a:t>
            </a:r>
            <a:r>
              <a:rPr lang="en-US" dirty="0" smtClean="0"/>
              <a:t> could have many </a:t>
            </a:r>
            <a:r>
              <a:rPr lang="en-US" dirty="0" err="1" smtClean="0"/>
              <a:t>antidervivatives</a:t>
            </a:r>
            <a:r>
              <a:rPr lang="en-US" dirty="0" smtClean="0"/>
              <a:t> that work</a:t>
            </a:r>
          </a:p>
          <a:p>
            <a:pPr>
              <a:buNone/>
            </a:pPr>
            <a:r>
              <a:rPr lang="en-US" dirty="0" smtClean="0"/>
              <a:t>	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38513"/>
          <a:ext cx="914400" cy="179387"/>
        </p:xfrm>
        <a:graphic>
          <a:graphicData uri="http://schemas.openxmlformats.org/presentationml/2006/ole">
            <p:oleObj spid="_x0000_s2050" name="Equation" r:id="rId4" imgW="914400" imgH="1796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43200" y="3048000"/>
          <a:ext cx="2537542" cy="1035050"/>
        </p:xfrm>
        <a:graphic>
          <a:graphicData uri="http://schemas.openxmlformats.org/presentationml/2006/ole">
            <p:oleObj spid="_x0000_s2051" name="Equation" r:id="rId5" imgW="965160" imgH="393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19400" y="4267199"/>
          <a:ext cx="2514600" cy="928007"/>
        </p:xfrm>
        <a:graphic>
          <a:graphicData uri="http://schemas.openxmlformats.org/presentationml/2006/ole">
            <p:oleObj spid="_x0000_s2052" name="Equation" r:id="rId6" imgW="102852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895600" y="5334000"/>
          <a:ext cx="2438400" cy="921834"/>
        </p:xfrm>
        <a:graphic>
          <a:graphicData uri="http://schemas.openxmlformats.org/presentationml/2006/ole">
            <p:oleObj spid="_x0000_s2053" name="Equation" r:id="rId7" imgW="104112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F is an </a:t>
            </a:r>
            <a:r>
              <a:rPr lang="en-US" dirty="0" err="1" smtClean="0"/>
              <a:t>antiderivative</a:t>
            </a:r>
            <a:r>
              <a:rPr lang="en-US" dirty="0" smtClean="0"/>
              <a:t> of f, then the most general form of the </a:t>
            </a:r>
            <a:r>
              <a:rPr lang="en-US" dirty="0" err="1" smtClean="0"/>
              <a:t>antiderivative</a:t>
            </a:r>
            <a:r>
              <a:rPr lang="en-US" dirty="0" smtClean="0"/>
              <a:t> is       F(x) + C where C is a constant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Equation" r:id="rId4" imgW="0" imgH="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04999" y="3581400"/>
          <a:ext cx="1481667" cy="533400"/>
        </p:xfrm>
        <a:graphic>
          <a:graphicData uri="http://schemas.openxmlformats.org/presentationml/2006/ole">
            <p:oleObj spid="_x0000_s3075" name="Equation" r:id="rId5" imgW="634680" imgH="2286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495800" y="3352800"/>
          <a:ext cx="2635250" cy="1047750"/>
        </p:xfrm>
        <a:graphic>
          <a:graphicData uri="http://schemas.openxmlformats.org/presentationml/2006/ole">
            <p:oleObj spid="_x0000_s3076" name="Equation" r:id="rId6" imgW="1054080" imgH="419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Antiderivatives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286000" y="1371599"/>
          <a:ext cx="4267200" cy="5188915"/>
        </p:xfrm>
        <a:graphic>
          <a:graphicData uri="http://schemas.openxmlformats.org/presentationml/2006/ole">
            <p:oleObj spid="_x0000_s19458" name="Equation" r:id="rId4" imgW="1587240" imgH="193032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19200" y="1447800"/>
          <a:ext cx="1295400" cy="723014"/>
        </p:xfrm>
        <a:graphic>
          <a:graphicData uri="http://schemas.openxmlformats.org/presentationml/2006/ole">
            <p:oleObj spid="_x0000_s4099" name="Equation" r:id="rId5" imgW="545760" imgH="30456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95400" y="2514599"/>
          <a:ext cx="1219200" cy="804153"/>
        </p:xfrm>
        <a:graphic>
          <a:graphicData uri="http://schemas.openxmlformats.org/presentationml/2006/ole">
            <p:oleObj spid="_x0000_s4100" name="Equation" r:id="rId6" imgW="596880" imgH="39348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371600" y="3657600"/>
          <a:ext cx="1295400" cy="661481"/>
        </p:xfrm>
        <a:graphic>
          <a:graphicData uri="http://schemas.openxmlformats.org/presentationml/2006/ole">
            <p:oleObj spid="_x0000_s4101" name="Equation" r:id="rId7" imgW="596880" imgH="30456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371600" y="4724400"/>
          <a:ext cx="1600200" cy="619432"/>
        </p:xfrm>
        <a:graphic>
          <a:graphicData uri="http://schemas.openxmlformats.org/presentationml/2006/ole">
            <p:oleObj spid="_x0000_s4102" name="Equation" r:id="rId8" imgW="787320" imgH="30456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371600" y="5638800"/>
          <a:ext cx="1414895" cy="819150"/>
        </p:xfrm>
        <a:graphic>
          <a:graphicData uri="http://schemas.openxmlformats.org/presentationml/2006/ole">
            <p:oleObj spid="_x0000_s4103" name="Equation" r:id="rId9" imgW="723600" imgH="41904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5791200" y="5715000"/>
          <a:ext cx="1531169" cy="730250"/>
        </p:xfrm>
        <a:graphic>
          <a:graphicData uri="http://schemas.openxmlformats.org/presentationml/2006/ole">
            <p:oleObj spid="_x0000_s4105" name="Equation" r:id="rId10" imgW="825480" imgH="39348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100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Solstice</vt:lpstr>
      <vt:lpstr>Equation</vt:lpstr>
      <vt:lpstr>MathType 6.0 Equation</vt:lpstr>
      <vt:lpstr>Integration</vt:lpstr>
      <vt:lpstr>The Reverse of the Derivative is the Antiderivative</vt:lpstr>
      <vt:lpstr>Definition</vt:lpstr>
      <vt:lpstr>Slide 4</vt:lpstr>
      <vt:lpstr>General Form</vt:lpstr>
      <vt:lpstr>Common Antiderivatives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phillips.tracy</dc:creator>
  <cp:lastModifiedBy>phillips.tracy</cp:lastModifiedBy>
  <cp:revision>5</cp:revision>
  <dcterms:created xsi:type="dcterms:W3CDTF">2011-12-19T17:50:14Z</dcterms:created>
  <dcterms:modified xsi:type="dcterms:W3CDTF">2013-01-14T21:59:33Z</dcterms:modified>
</cp:coreProperties>
</file>