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8" r:id="rId2"/>
    <p:sldId id="259" r:id="rId3"/>
    <p:sldId id="261" r:id="rId4"/>
    <p:sldId id="264" r:id="rId5"/>
    <p:sldId id="267" r:id="rId6"/>
    <p:sldId id="268" r:id="rId7"/>
    <p:sldId id="269" r:id="rId8"/>
    <p:sldId id="271" r:id="rId9"/>
    <p:sldId id="273" r:id="rId10"/>
    <p:sldId id="298" r:id="rId11"/>
    <p:sldId id="300" r:id="rId12"/>
    <p:sldId id="279" r:id="rId13"/>
    <p:sldId id="281" r:id="rId14"/>
    <p:sldId id="286" r:id="rId15"/>
    <p:sldId id="287" r:id="rId16"/>
    <p:sldId id="288" r:id="rId17"/>
    <p:sldId id="29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  <a:srgbClr val="FF3399"/>
    <a:srgbClr val="CC0099"/>
    <a:srgbClr val="009BAE"/>
    <a:srgbClr val="0099AC"/>
    <a:srgbClr val="007DBC"/>
    <a:srgbClr val="0073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70" d="100"/>
          <a:sy n="70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D35B7C-C68A-4828-B7A5-131355B41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4DA6B-1BDE-468A-9764-880C7FED369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75"/>
            <a:ext cx="2057400" cy="5665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75"/>
            <a:ext cx="6019800" cy="5665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75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2250" y="381000"/>
            <a:ext cx="8915400" cy="685800"/>
          </a:xfrm>
          <a:prstGeom prst="rect">
            <a:avLst/>
          </a:prstGeom>
          <a:solidFill>
            <a:srgbClr val="99CCFF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8" descr="larson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38" y="158750"/>
            <a:ext cx="11430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10"/>
          <p:cNvSpPr>
            <a:spLocks noChangeArrowheads="1"/>
          </p:cNvSpPr>
          <p:nvPr userDrawn="1"/>
        </p:nvSpPr>
        <p:spPr bwMode="auto">
          <a:xfrm>
            <a:off x="222250" y="381000"/>
            <a:ext cx="8915400" cy="685800"/>
          </a:xfrm>
          <a:prstGeom prst="rect">
            <a:avLst/>
          </a:prstGeom>
          <a:solidFill>
            <a:srgbClr val="99CCFF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4" name="Picture 11" descr="larson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38" y="158750"/>
            <a:ext cx="11430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Text Box 12"/>
          <p:cNvSpPr txBox="1">
            <a:spLocks noChangeArrowheads="1"/>
          </p:cNvSpPr>
          <p:nvPr userDrawn="1"/>
        </p:nvSpPr>
        <p:spPr bwMode="auto">
          <a:xfrm>
            <a:off x="8543925" y="6172200"/>
            <a:ext cx="60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C7CCEFB-899C-40A5-95F2-10845293E5EF}" type="slidenum">
              <a:rPr lang="en-US"/>
              <a:pPr>
                <a:spcBef>
                  <a:spcPct val="50000"/>
                </a:spcBef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0" y="2133600"/>
            <a:ext cx="617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/>
              <a:t>Linear Models and Rates of Change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dirty="0"/>
              <a:t>Copyright © </a:t>
            </a:r>
            <a:r>
              <a:rPr lang="en-US" sz="1400" dirty="0" err="1"/>
              <a:t>Cengage</a:t>
            </a:r>
            <a:r>
              <a:rPr lang="en-US" sz="1400"/>
              <a:t> Learning. All rights reserved.</a:t>
            </a:r>
            <a:r>
              <a:rPr lang="en-US"/>
              <a:t> 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09600" y="2206625"/>
            <a:ext cx="11874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</a:rPr>
              <a:t>P.2</a:t>
            </a: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133600"/>
            <a:ext cx="914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/>
              <a:t>The population of Colorado was about 4,302,000 in 2000 and about 5,029,000 in 2010. Find the average rate of change of the population over this 10-year period. What will the population of Colorado be in 2020? </a:t>
            </a:r>
            <a:endParaRPr lang="en-US" sz="2400" i="1" dirty="0"/>
          </a:p>
          <a:p>
            <a:endParaRPr lang="en-US" sz="2400" i="1" dirty="0"/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algn="l" eaLnBrk="1" hangingPunct="1"/>
            <a:r>
              <a:rPr lang="en-US" sz="2800" smtClean="0"/>
              <a:t>Example 3 – </a:t>
            </a:r>
            <a:r>
              <a:rPr lang="en-US" sz="2800" i="1" smtClean="0"/>
              <a:t>Using Slope as a Rate of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23555" name="Rectangle 9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algn="l" eaLnBrk="1" hangingPunct="1"/>
            <a:r>
              <a:rPr lang="en-US" sz="4000" smtClean="0"/>
              <a:t>Ratios and Rates of Change</a:t>
            </a:r>
            <a:endParaRPr lang="en-US" sz="4000" i="1" smtClean="0"/>
          </a:p>
        </p:txBody>
      </p:sp>
      <p:sp>
        <p:nvSpPr>
          <p:cNvPr id="23556" name="TextBox 8"/>
          <p:cNvSpPr txBox="1">
            <a:spLocks noChangeArrowheads="1"/>
          </p:cNvSpPr>
          <p:nvPr/>
        </p:nvSpPr>
        <p:spPr bwMode="auto">
          <a:xfrm>
            <a:off x="381000" y="1371600"/>
            <a:ext cx="830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rate of change found in Example 3 is an </a:t>
            </a:r>
            <a:r>
              <a:rPr lang="en-US" sz="2400" b="1"/>
              <a:t>average rate of change</a:t>
            </a:r>
            <a:r>
              <a:rPr lang="en-US" sz="2400"/>
              <a:t>. An average rate of change is always calculated over an interval.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algn="l" eaLnBrk="1" hangingPunct="1"/>
            <a:r>
              <a:rPr lang="en-US" sz="4000" smtClean="0"/>
              <a:t>Graphing Linear Models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57200" y="12954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form that is better suited to sketching the graph of a line is the </a:t>
            </a:r>
            <a:r>
              <a:rPr lang="en-US" sz="2400" b="1"/>
              <a:t>slope-intercept </a:t>
            </a:r>
            <a:r>
              <a:rPr lang="en-US" sz="2400"/>
              <a:t>form of the equation of a line.</a:t>
            </a:r>
          </a:p>
        </p:txBody>
      </p:sp>
      <p:pic>
        <p:nvPicPr>
          <p:cNvPr id="2662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73453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algn="l" eaLnBrk="1" hangingPunct="1"/>
            <a:r>
              <a:rPr lang="en-US" sz="3400" smtClean="0"/>
              <a:t>Example 4 </a:t>
            </a:r>
            <a:r>
              <a:rPr lang="en-US" sz="3400" smtClean="0">
                <a:solidFill>
                  <a:schemeClr val="tx1"/>
                </a:solidFill>
              </a:rPr>
              <a:t>–</a:t>
            </a:r>
            <a:r>
              <a:rPr lang="en-US" sz="3400" smtClean="0"/>
              <a:t> </a:t>
            </a:r>
            <a:r>
              <a:rPr lang="en-US" sz="3400" i="1" smtClean="0"/>
              <a:t>Sketching Lines in the Plane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400"/>
              <a:t>Sketch the graph of each equation.</a:t>
            </a:r>
          </a:p>
          <a:p>
            <a:pPr marL="342900" indent="-342900">
              <a:spcBef>
                <a:spcPct val="50000"/>
              </a:spcBef>
            </a:pPr>
            <a:endParaRPr lang="en-US" sz="1200"/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a. </a:t>
            </a:r>
            <a:r>
              <a:rPr lang="en-US" sz="2400" i="1"/>
              <a:t>y</a:t>
            </a:r>
            <a:r>
              <a:rPr lang="en-US" sz="2400"/>
              <a:t> = 2</a:t>
            </a:r>
            <a:r>
              <a:rPr lang="en-US" sz="2400" i="1"/>
              <a:t>x</a:t>
            </a:r>
            <a:r>
              <a:rPr lang="en-US" sz="2400"/>
              <a:t> + 1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b. </a:t>
            </a:r>
            <a:r>
              <a:rPr lang="en-US" sz="2400" i="1"/>
              <a:t>y</a:t>
            </a:r>
            <a:r>
              <a:rPr lang="en-US" sz="2400"/>
              <a:t> = 2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c. 3</a:t>
            </a:r>
            <a:r>
              <a:rPr lang="en-US" sz="2400" i="1"/>
              <a:t>y</a:t>
            </a:r>
            <a:r>
              <a:rPr lang="en-US" sz="2400"/>
              <a:t> + </a:t>
            </a:r>
            <a:r>
              <a:rPr lang="en-US" sz="2400" i="1"/>
              <a:t>x</a:t>
            </a:r>
            <a:r>
              <a:rPr lang="en-US" sz="2400"/>
              <a:t> – 6 = 0</a:t>
            </a:r>
          </a:p>
          <a:p>
            <a:pPr marL="342900" indent="-342900"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algn="l" eaLnBrk="1" hangingPunct="1"/>
            <a:r>
              <a:rPr lang="en-US" sz="4000" smtClean="0"/>
              <a:t>Graphing Linear Models</a:t>
            </a:r>
          </a:p>
        </p:txBody>
      </p:sp>
      <p:pic>
        <p:nvPicPr>
          <p:cNvPr id="3481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77057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algn="l" eaLnBrk="1" hangingPunct="1"/>
            <a:r>
              <a:rPr lang="en-US" sz="4000" smtClean="0">
                <a:solidFill>
                  <a:schemeClr val="tx1"/>
                </a:solidFill>
              </a:rPr>
              <a:t>Parallel and Perpendicular Lines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/>
              <a:t>The slope of a line is a convenient tool for determining whether two lines are parallel or perpendicular, as shown in Figure P.19.</a:t>
            </a:r>
          </a:p>
        </p:txBody>
      </p:sp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44763"/>
            <a:ext cx="838200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3429000" y="6278563"/>
            <a:ext cx="167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Figure P.19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algn="l" eaLnBrk="1" hangingPunct="1"/>
            <a:r>
              <a:rPr lang="en-US" sz="4000" smtClean="0"/>
              <a:t>Parallel and Perpendicular Lines</a:t>
            </a:r>
          </a:p>
        </p:txBody>
      </p:sp>
      <p:pic>
        <p:nvPicPr>
          <p:cNvPr id="37891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3" y="1952625"/>
            <a:ext cx="77247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algn="l" eaLnBrk="1" hangingPunct="1"/>
            <a:r>
              <a:rPr lang="en-US" sz="2600" smtClean="0"/>
              <a:t>Example 5 </a:t>
            </a:r>
            <a:r>
              <a:rPr lang="en-US" sz="2600" smtClean="0">
                <a:solidFill>
                  <a:schemeClr val="tx1"/>
                </a:solidFill>
              </a:rPr>
              <a:t>– </a:t>
            </a:r>
            <a:r>
              <a:rPr lang="en-US" sz="2600" i="1" smtClean="0"/>
              <a:t>Finding Parallel and Perpendicular Lines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400" dirty="0"/>
              <a:t>Find the general forms of the equations of the lines that pass through the point (2, –1) and are</a:t>
            </a:r>
          </a:p>
          <a:p>
            <a:pPr>
              <a:defRPr/>
            </a:pPr>
            <a:endParaRPr lang="en-US" sz="2400" dirty="0"/>
          </a:p>
          <a:p>
            <a:pPr marL="457200" indent="-457200">
              <a:buFontTx/>
              <a:buAutoNum type="alphaLcParenBoth"/>
              <a:defRPr/>
            </a:pPr>
            <a:r>
              <a:rPr lang="en-US" sz="2400" dirty="0"/>
              <a:t>parallel to the line</a:t>
            </a:r>
          </a:p>
          <a:p>
            <a:pPr marL="457200" indent="-457200">
              <a:defRPr/>
            </a:pPr>
            <a:r>
              <a:rPr lang="en-US" sz="2400" dirty="0"/>
              <a:t>	2</a:t>
            </a:r>
            <a:r>
              <a:rPr lang="en-US" sz="2400" i="1" dirty="0"/>
              <a:t>x</a:t>
            </a:r>
            <a:r>
              <a:rPr lang="en-US" sz="2400" dirty="0"/>
              <a:t> – 3</a:t>
            </a:r>
            <a:r>
              <a:rPr lang="en-US" sz="2400" i="1" dirty="0"/>
              <a:t>y </a:t>
            </a:r>
            <a:r>
              <a:rPr lang="en-US" sz="2400" dirty="0"/>
              <a:t>= 5</a:t>
            </a:r>
          </a:p>
          <a:p>
            <a:pPr marL="457200" indent="-457200">
              <a:buFontTx/>
              <a:buAutoNum type="alphaLcParenBoth"/>
              <a:defRPr/>
            </a:pPr>
            <a:endParaRPr lang="en-US" sz="2400" dirty="0"/>
          </a:p>
          <a:p>
            <a:pPr marL="457200" indent="-457200">
              <a:buFontTx/>
              <a:buAutoNum type="alphaLcParenBoth"/>
              <a:defRPr/>
            </a:pPr>
            <a:r>
              <a:rPr lang="en-US" sz="2400" dirty="0"/>
              <a:t> perpendicular to the line</a:t>
            </a:r>
          </a:p>
          <a:p>
            <a:pPr marL="457200" indent="-457200">
              <a:defRPr/>
            </a:pPr>
            <a:r>
              <a:rPr lang="en-US" sz="2400" dirty="0"/>
              <a:t>       2</a:t>
            </a:r>
            <a:r>
              <a:rPr lang="en-US" sz="2400" i="1" dirty="0"/>
              <a:t>x</a:t>
            </a:r>
            <a:r>
              <a:rPr lang="en-US" sz="2400" dirty="0"/>
              <a:t> – 3</a:t>
            </a:r>
            <a:r>
              <a:rPr lang="en-US" sz="2400" i="1" dirty="0"/>
              <a:t>y </a:t>
            </a:r>
            <a:r>
              <a:rPr lang="en-US" sz="2400" dirty="0"/>
              <a:t>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370013"/>
            <a:ext cx="8226425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slope </a:t>
            </a:r>
            <a:r>
              <a:rPr lang="en-US" sz="2400" dirty="0" smtClean="0"/>
              <a:t>of a </a:t>
            </a:r>
            <a:r>
              <a:rPr lang="en-US" sz="2400" dirty="0" err="1" smtClean="0"/>
              <a:t>nonvertical</a:t>
            </a:r>
            <a:r>
              <a:rPr lang="en-US" sz="2400" dirty="0" smtClean="0"/>
              <a:t> line is a measure of the number of units the line rises (or falls) vertically for each unit of horizontal change from left to right.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Consider the two points</a:t>
            </a:r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and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on the </a:t>
            </a:r>
          </a:p>
          <a:p>
            <a:pPr marL="0" indent="0" eaLnBrk="1" hangingPunct="1">
              <a:buFontTx/>
              <a:buNone/>
            </a:pPr>
            <a:r>
              <a:rPr lang="en-US" sz="2400" dirty="0" smtClean="0"/>
              <a:t>line</a:t>
            </a: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2400" b="1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47688" y="323850"/>
            <a:ext cx="82264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4000"/>
              <a:t>The Slope of a Line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543175"/>
            <a:ext cx="44958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257800" y="6200775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Figure P.12.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"/>
          <p:cNvSpPr txBox="1">
            <a:spLocks noChangeArrowheads="1"/>
          </p:cNvSpPr>
          <p:nvPr/>
        </p:nvSpPr>
        <p:spPr bwMode="auto">
          <a:xfrm>
            <a:off x="547688" y="323850"/>
            <a:ext cx="82264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4000"/>
              <a:t>The Slope of a Line</a:t>
            </a:r>
          </a:p>
        </p:txBody>
      </p:sp>
      <p:pic>
        <p:nvPicPr>
          <p:cNvPr id="819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62200"/>
            <a:ext cx="7681913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1370013"/>
            <a:ext cx="823118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Describe each of the slopes.</a:t>
            </a:r>
          </a:p>
          <a:p>
            <a:endParaRPr lang="en-US" sz="2400" dirty="0"/>
          </a:p>
          <a:p>
            <a:r>
              <a:rPr lang="en-US" sz="2400" dirty="0" smtClean="0"/>
              <a:t>What happens to the value of a slope as a line gets steeper?</a:t>
            </a:r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3733800" y="38100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Figure P.13</a:t>
            </a: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547688" y="323850"/>
            <a:ext cx="82264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4000" dirty="0"/>
              <a:t>The Slope of a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4000"/>
              <a:t>Equations of Lines</a:t>
            </a: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/>
              <a:t>If </a:t>
            </a:r>
            <a:r>
              <a:rPr lang="en-US" sz="2400">
                <a:latin typeface="Times-Roman" charset="0"/>
              </a:rPr>
              <a:t>(</a:t>
            </a:r>
            <a:r>
              <a:rPr lang="en-US" sz="2400" i="1">
                <a:latin typeface="Times-Roman" charset="0"/>
              </a:rPr>
              <a:t>x</a:t>
            </a:r>
            <a:r>
              <a:rPr lang="en-US" sz="2400" baseline="-25000">
                <a:latin typeface="Times-Roman" charset="0"/>
              </a:rPr>
              <a:t>1</a:t>
            </a:r>
            <a:r>
              <a:rPr lang="en-US" sz="2400">
                <a:latin typeface="Times-Roman" charset="0"/>
              </a:rPr>
              <a:t>, </a:t>
            </a:r>
            <a:r>
              <a:rPr lang="en-US" sz="2400" i="1">
                <a:latin typeface="Times-Roman" charset="0"/>
              </a:rPr>
              <a:t>y</a:t>
            </a:r>
            <a:r>
              <a:rPr lang="en-US" sz="2400" baseline="-25000">
                <a:latin typeface="Times-Roman" charset="0"/>
              </a:rPr>
              <a:t>1</a:t>
            </a:r>
            <a:r>
              <a:rPr lang="en-US" sz="2400">
                <a:latin typeface="Times-Roman" charset="0"/>
              </a:rPr>
              <a:t>) is a point on a nonvertical line that has a slope of </a:t>
            </a:r>
            <a:r>
              <a:rPr lang="en-US" sz="2400" i="1">
                <a:latin typeface="Times-Roman" charset="0"/>
              </a:rPr>
              <a:t>m </a:t>
            </a:r>
            <a:r>
              <a:rPr lang="en-US" sz="2400">
                <a:latin typeface="Times-Roman" charset="0"/>
              </a:rPr>
              <a:t>and 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, </a:t>
            </a:r>
            <a:r>
              <a:rPr lang="en-US" sz="2400" i="1"/>
              <a:t>y</a:t>
            </a:r>
            <a:r>
              <a:rPr lang="en-US" sz="2400"/>
              <a:t>) is any other point on the line, then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This equation in the variables </a:t>
            </a:r>
            <a:r>
              <a:rPr lang="en-US" sz="2400" i="1"/>
              <a:t>x</a:t>
            </a:r>
            <a:r>
              <a:rPr lang="en-US" sz="2400"/>
              <a:t> and </a:t>
            </a:r>
            <a:r>
              <a:rPr lang="en-US" sz="2400" i="1"/>
              <a:t>y</a:t>
            </a:r>
            <a:r>
              <a:rPr lang="en-US" sz="2400"/>
              <a:t> can be rewritten in the form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= </a:t>
            </a:r>
            <a:r>
              <a:rPr lang="en-US" sz="2400" i="1"/>
              <a:t>m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 – </a:t>
            </a:r>
            <a:r>
              <a:rPr lang="en-US" sz="2400" i="1"/>
              <a:t>x</a:t>
            </a:r>
            <a:r>
              <a:rPr lang="en-US" sz="2400" baseline="-25000"/>
              <a:t>1</a:t>
            </a:r>
            <a:r>
              <a:rPr lang="en-US" sz="2400"/>
              <a:t>), which is called the </a:t>
            </a:r>
            <a:r>
              <a:rPr lang="en-US" sz="2400" b="1"/>
              <a:t>point-slope form </a:t>
            </a:r>
            <a:r>
              <a:rPr lang="en-US" sz="2400"/>
              <a:t>of the equation of a line.</a:t>
            </a:r>
            <a:endParaRPr lang="en-US" sz="2400" b="1"/>
          </a:p>
        </p:txBody>
      </p:sp>
      <p:pic>
        <p:nvPicPr>
          <p:cNvPr id="1331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86000"/>
            <a:ext cx="2066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4000"/>
              <a:t>Equations of Lines</a:t>
            </a:r>
          </a:p>
        </p:txBody>
      </p:sp>
      <p:pic>
        <p:nvPicPr>
          <p:cNvPr id="1433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74501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sz="3300" smtClean="0"/>
              <a:t>Example 1 – </a:t>
            </a:r>
            <a:r>
              <a:rPr lang="en-US" sz="3300" i="1" smtClean="0"/>
              <a:t>Finding an Equation of a Line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55613" y="1371600"/>
            <a:ext cx="822642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/>
              <a:t>Find an equation of the line that has a slope of 3 and </a:t>
            </a:r>
          </a:p>
          <a:p>
            <a:r>
              <a:rPr lang="en-US" sz="2400" dirty="0"/>
              <a:t>passes through the point (1, </a:t>
            </a:r>
            <a:r>
              <a:rPr lang="en-US" sz="2400" dirty="0">
                <a:solidFill>
                  <a:schemeClr val="tx2"/>
                </a:solidFill>
              </a:rPr>
              <a:t>–</a:t>
            </a:r>
            <a:r>
              <a:rPr lang="en-US" sz="2400" dirty="0"/>
              <a:t>2). Then sketch the line.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sz="4000" smtClean="0"/>
              <a:t>Ratios and Rates of Change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/>
              <a:t>The slope of a line can be interpreted as either a </a:t>
            </a:r>
            <a:r>
              <a:rPr lang="en-US" sz="2400" i="1"/>
              <a:t>ratio </a:t>
            </a:r>
            <a:r>
              <a:rPr lang="en-US" sz="2400"/>
              <a:t>or a </a:t>
            </a:r>
            <a:r>
              <a:rPr lang="en-US" sz="2400" i="1"/>
              <a:t>rate</a:t>
            </a:r>
            <a:r>
              <a:rPr lang="en-US" sz="2400"/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/>
              <a:t>If the </a:t>
            </a:r>
            <a:r>
              <a:rPr lang="en-US" sz="2400" i="1"/>
              <a:t>x</a:t>
            </a:r>
            <a:r>
              <a:rPr lang="en-US" sz="2400"/>
              <a:t>- and </a:t>
            </a:r>
            <a:r>
              <a:rPr lang="en-US" sz="2400" i="1"/>
              <a:t>y</a:t>
            </a:r>
            <a:r>
              <a:rPr lang="en-US" sz="2400"/>
              <a:t>-axes have the same unit of measure, the slope has no units and is a </a:t>
            </a:r>
            <a:r>
              <a:rPr lang="en-US" sz="2400" b="1"/>
              <a:t>ratio.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/>
              <a:t>If the </a:t>
            </a:r>
            <a:r>
              <a:rPr lang="en-US" sz="2400" i="1"/>
              <a:t>x</a:t>
            </a:r>
            <a:r>
              <a:rPr lang="en-US" sz="2400"/>
              <a:t>- and </a:t>
            </a:r>
            <a:r>
              <a:rPr lang="en-US" sz="2400" i="1"/>
              <a:t>y</a:t>
            </a:r>
            <a:r>
              <a:rPr lang="en-US" sz="2400"/>
              <a:t>-axes have different units of measure, the slope is a rate or </a:t>
            </a:r>
            <a:r>
              <a:rPr lang="en-US" sz="2400" b="1"/>
              <a:t>rate of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455613" y="1370013"/>
            <a:ext cx="822642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dirty="0"/>
              <a:t>The maximum recommended slope of a wheelchair ramp is 1/12. A business installs a wheelchair ramp that rises to a height of 22 inches over a length of 24 feet, as shown in Figure P.16. Is the ramp steeper than recommended? </a:t>
            </a:r>
          </a:p>
        </p:txBody>
      </p:sp>
      <p:sp>
        <p:nvSpPr>
          <p:cNvPr id="19459" name="Rectangle 9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algn="l" eaLnBrk="1" hangingPunct="1"/>
            <a:r>
              <a:rPr lang="en-US" sz="3200" smtClean="0"/>
              <a:t>Example 2 – </a:t>
            </a:r>
            <a:r>
              <a:rPr lang="en-US" sz="3200" i="1" smtClean="0"/>
              <a:t>Using Slope as a Ratio</a:t>
            </a: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4011613" y="6248400"/>
            <a:ext cx="995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Figure P.16</a:t>
            </a:r>
          </a:p>
        </p:txBody>
      </p:sp>
      <p:pic>
        <p:nvPicPr>
          <p:cNvPr id="1946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733800"/>
            <a:ext cx="61626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soen_master slide">
  <a:themeElements>
    <a:clrScheme name="Larsoen_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soen_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soen_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Larsoen_master slide</Template>
  <TotalTime>1407</TotalTime>
  <Words>556</Words>
  <Application>Microsoft Office PowerPoint</Application>
  <PresentationFormat>On-screen Show (4:3)</PresentationFormat>
  <Paragraphs>68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Wingdings</vt:lpstr>
      <vt:lpstr>Symbol</vt:lpstr>
      <vt:lpstr>Times-Roman</vt:lpstr>
      <vt:lpstr>Times-Italic</vt:lpstr>
      <vt:lpstr>Times New Roman</vt:lpstr>
      <vt:lpstr>Larsoen_master slide</vt:lpstr>
      <vt:lpstr>Slide 1</vt:lpstr>
      <vt:lpstr>Slide 2</vt:lpstr>
      <vt:lpstr>Slide 3</vt:lpstr>
      <vt:lpstr>Slide 4</vt:lpstr>
      <vt:lpstr>Slide 5</vt:lpstr>
      <vt:lpstr>Slide 6</vt:lpstr>
      <vt:lpstr>Example 1 – Finding an Equation of a Line</vt:lpstr>
      <vt:lpstr>Ratios and Rates of Change</vt:lpstr>
      <vt:lpstr>Example 2 – Using Slope as a Ratio</vt:lpstr>
      <vt:lpstr>Example 3 – Using Slope as a Rate of Change</vt:lpstr>
      <vt:lpstr>Ratios and Rates of Change</vt:lpstr>
      <vt:lpstr>Graphing Linear Models</vt:lpstr>
      <vt:lpstr>Example 4 – Sketching Lines in the Plane</vt:lpstr>
      <vt:lpstr>Graphing Linear Models</vt:lpstr>
      <vt:lpstr>Parallel and Perpendicular Lines</vt:lpstr>
      <vt:lpstr>Parallel and Perpendicular Lines</vt:lpstr>
      <vt:lpstr>Example 5 – Finding Parallel and Perpendicular Lines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ssharma</dc:creator>
  <cp:lastModifiedBy>Kaitlyn</cp:lastModifiedBy>
  <cp:revision>345</cp:revision>
  <dcterms:created xsi:type="dcterms:W3CDTF">2008-11-21T04:28:28Z</dcterms:created>
  <dcterms:modified xsi:type="dcterms:W3CDTF">2016-08-09T15:41:47Z</dcterms:modified>
</cp:coreProperties>
</file>