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58" r:id="rId3"/>
    <p:sldId id="259" r:id="rId4"/>
    <p:sldId id="260" r:id="rId5"/>
    <p:sldId id="261" r:id="rId6"/>
    <p:sldId id="263" r:id="rId7"/>
    <p:sldId id="281" r:id="rId8"/>
    <p:sldId id="278" r:id="rId9"/>
    <p:sldId id="268" r:id="rId10"/>
    <p:sldId id="269" r:id="rId11"/>
    <p:sldId id="270" r:id="rId12"/>
    <p:sldId id="279" r:id="rId13"/>
    <p:sldId id="271" r:id="rId14"/>
    <p:sldId id="280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570" autoAdjust="0"/>
    <p:restoredTop sz="90929"/>
  </p:normalViewPr>
  <p:slideViewPr>
    <p:cSldViewPr>
      <p:cViewPr varScale="1">
        <p:scale>
          <a:sx n="78" d="100"/>
          <a:sy n="7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2F72F87-549E-46BC-AF92-A7ED68CB4B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B9A53-BE6C-42FA-9DC1-8C7847043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51F35-40F5-4849-8157-A7D5B5CA8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AAEE-4596-4E3A-83CC-A5A23D76B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4697D-609F-4332-BD8B-9060C84FA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0979D-3A98-4790-9024-225241BB5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B5C85-5CFC-4805-B411-D9F6C6CFC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AE9D5-97A6-42FE-813D-9FD9B2163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983FC-82A3-47DA-A0CA-6778CBE45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71DC0-D43E-4811-A788-A84AE455C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42A0A-0659-4263-A691-0821C09F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9FF34FA9-3DF8-4EB8-8FF2-9D5529CA8C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phillips.tracy\Desktop\physics%201\Rotational%20motion\Angular%20and%20Linear%20Velocity.wmv" TargetMode="Externa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163" y="1284109"/>
            <a:ext cx="7772400" cy="1200329"/>
          </a:xfrm>
        </p:spPr>
        <p:txBody>
          <a:bodyPr/>
          <a:lstStyle/>
          <a:p>
            <a:r>
              <a:rPr lang="en-US" dirty="0" smtClean="0"/>
              <a:t>Angular Velocity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Tangential Acceleration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acceleration tangent to curve</a:t>
            </a:r>
          </a:p>
          <a:p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tan</a:t>
            </a:r>
            <a:r>
              <a:rPr lang="en-US" dirty="0"/>
              <a:t> = </a:t>
            </a:r>
            <a:r>
              <a:rPr lang="en-US" dirty="0" err="1">
                <a:cs typeface="Times New Roman" pitchFamily="18" charset="0"/>
              </a:rPr>
              <a:t>Δv</a:t>
            </a:r>
            <a:r>
              <a:rPr lang="en-US" dirty="0">
                <a:cs typeface="Times New Roman" pitchFamily="18" charset="0"/>
              </a:rPr>
              <a:t>/ t</a:t>
            </a:r>
          </a:p>
          <a:p>
            <a:r>
              <a:rPr lang="en-US" dirty="0">
                <a:cs typeface="Times New Roman" pitchFamily="18" charset="0"/>
              </a:rPr>
              <a:t> v = </a:t>
            </a:r>
            <a:r>
              <a:rPr lang="en-US" dirty="0" err="1">
                <a:cs typeface="Times New Roman" pitchFamily="18" charset="0"/>
              </a:rPr>
              <a:t>ωr</a:t>
            </a:r>
            <a:endParaRPr lang="en-US" dirty="0">
              <a:cs typeface="Times New Roman" pitchFamily="18" charset="0"/>
            </a:endParaRPr>
          </a:p>
          <a:p>
            <a:r>
              <a:rPr lang="en-US" dirty="0" err="1"/>
              <a:t>a</a:t>
            </a:r>
            <a:r>
              <a:rPr lang="en-US" baseline="-25000" dirty="0" err="1"/>
              <a:t>tan</a:t>
            </a:r>
            <a:r>
              <a:rPr lang="en-US" dirty="0"/>
              <a:t> = 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ωr</a:t>
            </a:r>
            <a:r>
              <a:rPr lang="en-US" dirty="0">
                <a:cs typeface="Times New Roman" pitchFamily="18" charset="0"/>
              </a:rPr>
              <a:t>/t</a:t>
            </a:r>
          </a:p>
          <a:p>
            <a:r>
              <a:rPr lang="en-US" dirty="0">
                <a:cs typeface="Times New Roman" pitchFamily="18" charset="0"/>
              </a:rPr>
              <a:t> </a:t>
            </a:r>
            <a:r>
              <a:rPr lang="el-GR" dirty="0" smtClean="0">
                <a:latin typeface="Calibri"/>
                <a:cs typeface="Times New Roman" pitchFamily="18" charset="0"/>
              </a:rPr>
              <a:t>α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ω/t</a:t>
            </a:r>
          </a:p>
          <a:p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</a:t>
            </a:r>
            <a:r>
              <a:rPr lang="en-US" baseline="-25000" dirty="0" err="1">
                <a:cs typeface="Times New Roman" pitchFamily="18" charset="0"/>
              </a:rPr>
              <a:t>tan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dirty="0" err="1" smtClean="0">
                <a:latin typeface="Calibri"/>
                <a:cs typeface="Times New Roman" pitchFamily="18" charset="0"/>
              </a:rPr>
              <a:t>α</a:t>
            </a:r>
            <a:r>
              <a:rPr lang="en-US" dirty="0" err="1" smtClean="0">
                <a:cs typeface="Times New Roman" pitchFamily="18" charset="0"/>
              </a:rPr>
              <a:t>r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Centripetal Acceleration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a</a:t>
            </a:r>
            <a:r>
              <a:rPr lang="en-US" baseline="-25000"/>
              <a:t>r</a:t>
            </a:r>
            <a:r>
              <a:rPr lang="en-US"/>
              <a:t> = v</a:t>
            </a:r>
            <a:r>
              <a:rPr lang="en-US" baseline="30000"/>
              <a:t>2</a:t>
            </a:r>
            <a:r>
              <a:rPr lang="en-US"/>
              <a:t>/ r = (</a:t>
            </a:r>
            <a:r>
              <a:rPr lang="en-US">
                <a:cs typeface="Times New Roman" pitchFamily="18" charset="0"/>
              </a:rPr>
              <a:t>ωr)</a:t>
            </a:r>
            <a:r>
              <a:rPr lang="en-US" baseline="30000">
                <a:cs typeface="Times New Roman" pitchFamily="18" charset="0"/>
              </a:rPr>
              <a:t>2</a:t>
            </a:r>
            <a:r>
              <a:rPr lang="en-US">
                <a:cs typeface="Times New Roman" pitchFamily="18" charset="0"/>
              </a:rPr>
              <a:t>/ r =  ω</a:t>
            </a:r>
            <a:r>
              <a:rPr lang="en-US" baseline="30000">
                <a:cs typeface="Times New Roman" pitchFamily="18" charset="0"/>
              </a:rPr>
              <a:t>2</a:t>
            </a:r>
            <a:r>
              <a:rPr lang="en-US">
                <a:cs typeface="Times New Roman" pitchFamily="18" charset="0"/>
              </a:rPr>
              <a:t>r</a:t>
            </a:r>
          </a:p>
          <a:p>
            <a:endParaRPr lang="en-US"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Centripetal acceleration is greater the farther you are from the axis of rotation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angential and centripetal accelera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95400"/>
            <a:ext cx="7699395" cy="4495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Acceleration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 of tangential and centripetal accelerations</a:t>
            </a:r>
          </a:p>
          <a:p>
            <a:r>
              <a:rPr lang="en-US" dirty="0"/>
              <a:t> </a:t>
            </a:r>
            <a:r>
              <a:rPr lang="en-US" dirty="0" smtClean="0"/>
              <a:t>Since centripetal and tangential acceleration are perpendicular to each other, it is a vector total for a right triangle</a:t>
            </a:r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r>
              <a:rPr lang="en-US" baseline="-25000" dirty="0" smtClean="0"/>
              <a:t>	</a:t>
            </a:r>
            <a:r>
              <a:rPr lang="en-US" dirty="0" err="1" smtClean="0"/>
              <a:t>a</a:t>
            </a:r>
            <a:r>
              <a:rPr lang="en-US" baseline="-25000" dirty="0" err="1" smtClean="0"/>
              <a:t>tot</a:t>
            </a:r>
            <a:r>
              <a:rPr lang="en-US" dirty="0" smtClean="0"/>
              <a:t> = </a:t>
            </a:r>
            <a:endParaRPr lang="en-US" baseline="-25000" dirty="0" smtClean="0"/>
          </a:p>
          <a:p>
            <a:endParaRPr lang="en-US" dirty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590800" y="5410200"/>
          <a:ext cx="258417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4" imgW="990360" imgH="291960" progId="Equation.3">
                  <p:embed/>
                </p:oleObj>
              </mc:Choice>
              <mc:Fallback>
                <p:oleObj name="Equation" r:id="rId4" imgW="990360" imgH="291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10200"/>
                        <a:ext cx="2584174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carousel is initially at rest. At t =  0 it is given a constant angular acceleration </a:t>
            </a:r>
            <a:r>
              <a:rPr lang="el-GR" dirty="0">
                <a:latin typeface="Calibri"/>
              </a:rPr>
              <a:t>α</a:t>
            </a:r>
            <a:r>
              <a:rPr lang="en-US" dirty="0" smtClean="0"/>
              <a:t> = 0.060 </a:t>
            </a:r>
            <a:r>
              <a:rPr lang="en-US" dirty="0" err="1" smtClean="0"/>
              <a:t>rad</a:t>
            </a:r>
            <a:r>
              <a:rPr lang="en-US" dirty="0" smtClean="0"/>
              <a:t>/s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for a total of 8.0 s. At 8.0 s, determine   a) the angular velocity and b) the linear velocity of a child 2.5m from the center  c) tangential acceleration  d) centripetal acceleration and d) total acceleration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Revolutions per second</a:t>
            </a:r>
          </a:p>
          <a:p>
            <a:r>
              <a:rPr lang="en-US" dirty="0">
                <a:cs typeface="Arial" charset="0"/>
              </a:rPr>
              <a:t>Period (T) – time for one revolution</a:t>
            </a:r>
          </a:p>
          <a:p>
            <a:r>
              <a:rPr lang="en-US" dirty="0">
                <a:cs typeface="Arial" charset="0"/>
              </a:rPr>
              <a:t> T = 1/f</a:t>
            </a:r>
          </a:p>
          <a:p>
            <a:r>
              <a:rPr lang="en-US" dirty="0"/>
              <a:t> v = </a:t>
            </a:r>
            <a:r>
              <a:rPr lang="en-US" dirty="0" err="1">
                <a:cs typeface="Arial" charset="0"/>
              </a:rPr>
              <a:t>ωr</a:t>
            </a:r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 v = 2</a:t>
            </a:r>
            <a:r>
              <a:rPr lang="en-US" dirty="0">
                <a:cs typeface="Arial" charset="0"/>
                <a:sym typeface="Symbol" pitchFamily="18" charset="2"/>
              </a:rPr>
              <a:t>r/T = 2rf</a:t>
            </a:r>
            <a:endParaRPr lang="en-US" dirty="0">
              <a:cs typeface="Arial" charset="0"/>
            </a:endParaRPr>
          </a:p>
          <a:p>
            <a:r>
              <a:rPr lang="en-US" dirty="0">
                <a:solidFill>
                  <a:srgbClr val="FF0000"/>
                </a:solidFill>
                <a:cs typeface="Arial" charset="0"/>
              </a:rPr>
              <a:t>ω = 2πf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0000"/>
              </a:solidFill>
              <a:cs typeface="Arial" charset="0"/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linear and angular speed of a child seated 1.2 m from the center of a steadily rotating merry-go-round that makes one revolution in 4.0 s?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frequency and period of a carousel when rotating at an angular velocity of 0.48 </a:t>
            </a:r>
            <a:r>
              <a:rPr lang="en-US" dirty="0" err="1" smtClean="0"/>
              <a:t>rad</a:t>
            </a:r>
            <a:r>
              <a:rPr lang="en-US" dirty="0" smtClean="0"/>
              <a:t>/s?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Rotational Motion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all points in a body move in circles</a:t>
            </a:r>
          </a:p>
          <a:p>
            <a:r>
              <a:rPr lang="en-US" dirty="0"/>
              <a:t>Can be described in terms of angular velocity and angular acceleration</a:t>
            </a:r>
          </a:p>
          <a:p>
            <a:r>
              <a:rPr lang="en-US" dirty="0" smtClean="0">
                <a:cs typeface="Arial" charset="0"/>
              </a:rPr>
              <a:t>θ </a:t>
            </a:r>
            <a:r>
              <a:rPr lang="en-US" dirty="0">
                <a:cs typeface="Arial" charset="0"/>
              </a:rPr>
              <a:t>is measured in radians</a:t>
            </a:r>
            <a:endParaRPr lang="en-US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657600" y="4724400"/>
          <a:ext cx="205740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Bitmap Image" r:id="rId4" imgW="1009791" imgH="933580" progId="Paint.Picture">
                  <p:embed/>
                </p:oleObj>
              </mc:Choice>
              <mc:Fallback>
                <p:oleObj name="Bitmap Image" r:id="rId4" imgW="1009791" imgH="933580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24400"/>
                        <a:ext cx="2057400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419600" y="49530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200" dirty="0" smtClean="0">
                <a:latin typeface="Arial" charset="0"/>
                <a:cs typeface="Arial" charset="0"/>
              </a:rPr>
              <a:t> r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00600" y="5181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>
                <a:latin typeface="Arial" charset="0"/>
                <a:cs typeface="Arial" charset="0"/>
              </a:rPr>
              <a:t>θ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34000" y="487680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charset="0"/>
                <a:cs typeface="Arial" charset="0"/>
              </a:rPr>
              <a:t>x</a:t>
            </a:r>
            <a:endParaRPr lang="en-US" sz="3200" dirty="0">
              <a:latin typeface="Arial" charset="0"/>
              <a:cs typeface="Arial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Radian (rad)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Angle swept out when the length of the arc </a:t>
            </a:r>
            <a:r>
              <a:rPr lang="en-US" dirty="0" smtClean="0"/>
              <a:t>(x) </a:t>
            </a:r>
            <a:r>
              <a:rPr lang="en-US" dirty="0"/>
              <a:t>is equal to the radius (r)</a:t>
            </a:r>
          </a:p>
          <a:p>
            <a:r>
              <a:rPr lang="en-US" dirty="0"/>
              <a:t> </a:t>
            </a:r>
            <a:r>
              <a:rPr lang="en-US" dirty="0" smtClean="0">
                <a:cs typeface="Arial" charset="0"/>
              </a:rPr>
              <a:t>θ </a:t>
            </a:r>
            <a:r>
              <a:rPr lang="en-US" dirty="0">
                <a:cs typeface="Arial" charset="0"/>
              </a:rPr>
              <a:t>= </a:t>
            </a:r>
            <a:r>
              <a:rPr lang="en-US" dirty="0" smtClean="0">
                <a:cs typeface="Arial" charset="0"/>
              </a:rPr>
              <a:t>x/r</a:t>
            </a:r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Radians can be related to degrees                  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rad</a:t>
            </a:r>
            <a:r>
              <a:rPr lang="en-US" dirty="0"/>
              <a:t> = 57.3</a:t>
            </a:r>
            <a:r>
              <a:rPr lang="en-US" dirty="0">
                <a:cs typeface="Arial" charset="0"/>
              </a:rPr>
              <a:t>º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bird can distinguish objects that are within an area swept out by an angle of 3 x 10</a:t>
            </a:r>
            <a:r>
              <a:rPr lang="en-US" baseline="30000"/>
              <a:t>-4</a:t>
            </a:r>
            <a:r>
              <a:rPr lang="en-US"/>
              <a:t> radians.  A) how many degrees is this?   B) How big of an object can be seen when he is flying at an elevation of 100m?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Angular Velocity (</a:t>
            </a:r>
            <a:r>
              <a:rPr lang="en-US">
                <a:cs typeface="Times New Roman" pitchFamily="18" charset="0"/>
              </a:rPr>
              <a:t>ω)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 in </a:t>
            </a:r>
            <a:r>
              <a:rPr lang="en-US">
                <a:cs typeface="Arial" charset="0"/>
              </a:rPr>
              <a:t>θ over time</a:t>
            </a:r>
          </a:p>
          <a:p>
            <a:r>
              <a:rPr lang="en-US">
                <a:cs typeface="Arial" charset="0"/>
              </a:rPr>
              <a:t> ω = Δθ/ t</a:t>
            </a:r>
          </a:p>
          <a:p>
            <a:r>
              <a:rPr lang="en-US">
                <a:cs typeface="Arial" charset="0"/>
              </a:rPr>
              <a:t>Unit is rad/s</a:t>
            </a:r>
          </a:p>
          <a:p>
            <a:r>
              <a:rPr lang="en-US">
                <a:cs typeface="Arial" charset="0"/>
              </a:rPr>
              <a:t>All points in the object rotate with the same angular velocity since any point moves through the same angle in the same time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Angular to Linear Velocity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Linear velocity (v) is the velocity tangent to the curve</a:t>
            </a:r>
          </a:p>
          <a:p>
            <a:r>
              <a:rPr lang="en-US" dirty="0" smtClean="0"/>
              <a:t>Linear velocity will depend on how far away from the center of the circle you are since at a larger r, the linear distance x will be greater</a:t>
            </a:r>
          </a:p>
          <a:p>
            <a:r>
              <a:rPr lang="en-US" dirty="0" smtClean="0"/>
              <a:t>  </a:t>
            </a:r>
            <a:r>
              <a:rPr lang="en-US" dirty="0"/>
              <a:t>v = </a:t>
            </a:r>
            <a:r>
              <a:rPr lang="en-US" dirty="0" err="1" smtClean="0">
                <a:cs typeface="Arial" charset="0"/>
              </a:rPr>
              <a:t>ωr</a:t>
            </a:r>
            <a:endParaRPr lang="en-US" dirty="0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ngular and Linear Velocity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228600" y="285750"/>
            <a:ext cx="8763000" cy="6572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0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A rotating carousel has one child sitting on a horse near the outer edge and another child on a lion halfway out from the center  A) which child has the greater angular speed?  B) which child has the greater linear speed?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Angular Acceleration </a:t>
            </a:r>
            <a:r>
              <a:rPr lang="en-US" dirty="0" smtClean="0"/>
              <a:t>(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in angular velocity over time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latin typeface="Calibri"/>
                <a:cs typeface="Times New Roman" pitchFamily="18" charset="0"/>
              </a:rPr>
              <a:t>α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</a:t>
            </a:r>
            <a:r>
              <a:rPr lang="en-US" dirty="0" err="1" smtClean="0">
                <a:cs typeface="Times New Roman" pitchFamily="18" charset="0"/>
              </a:rPr>
              <a:t>Δω</a:t>
            </a:r>
            <a:r>
              <a:rPr lang="en-US" dirty="0" smtClean="0">
                <a:cs typeface="Times New Roman" pitchFamily="18" charset="0"/>
              </a:rPr>
              <a:t>/t = 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Units </a:t>
            </a:r>
            <a:r>
              <a:rPr lang="en-US" dirty="0">
                <a:cs typeface="Times New Roman" pitchFamily="18" charset="0"/>
              </a:rPr>
              <a:t>– </a:t>
            </a:r>
            <a:r>
              <a:rPr lang="en-US" dirty="0" err="1">
                <a:cs typeface="Times New Roman" pitchFamily="18" charset="0"/>
              </a:rPr>
              <a:t>rad</a:t>
            </a:r>
            <a:r>
              <a:rPr lang="en-US" dirty="0">
                <a:cs typeface="Times New Roman" pitchFamily="18" charset="0"/>
              </a:rPr>
              <a:t>/s</a:t>
            </a:r>
            <a:r>
              <a:rPr lang="en-US" baseline="30000" dirty="0">
                <a:cs typeface="Times New Roman" pitchFamily="18" charset="0"/>
              </a:rPr>
              <a:t>2</a:t>
            </a:r>
          </a:p>
          <a:p>
            <a:endParaRPr lang="en-US" baseline="30000" dirty="0"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33800" y="2895600"/>
          <a:ext cx="15240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4" imgW="507960" imgH="393480" progId="Equation.3">
                  <p:embed/>
                </p:oleObj>
              </mc:Choice>
              <mc:Fallback>
                <p:oleObj name="Equation" r:id="rId4" imgW="5079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95600"/>
                        <a:ext cx="15240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ilboard.p3d 0"/>
  <p:tag name="POWER3D OPTIONS" val="Medium "/>
  <p:tag name="POWER3D IMAGE0" val="PWRTRANS.TGA"/>
  <p:tag name="POWER3D SOUND" val="Turning Billboar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SlabRot.p3d 2"/>
  <p:tag name="POWER3D OPTIONS" val="Medium "/>
  <p:tag name="POWER3D IMAGE0" val="PINBUMP.TGA"/>
  <p:tag name="POWER3D IMAGE1" val="PWRTRANS.TGA"/>
  <p:tag name="POWER3D SOUND" val="Slab Rotate"/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Revdoors.p3d 0"/>
  <p:tag name="POWER3D OPTIONS" val="Medium "/>
  <p:tag name="POWER3D IMAGE0" val="PWRTRANS.TGA"/>
  <p:tag name="POWER3D SOUND" val="Revolving Door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Shnroll.p3d 4"/>
  <p:tag name="POWER3D OPTIONS" val="Medium "/>
  <p:tag name="POWER3D IMAGE0" val="PWRTRANS.TGA"/>
  <p:tag name="POWER3D SOUND" val="Shrink to Corner and Roll"/>
</p:tagLst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1911</TotalTime>
  <Words>512</Words>
  <Application>Microsoft Office PowerPoint</Application>
  <PresentationFormat>On-screen Show (4:3)</PresentationFormat>
  <Paragraphs>61</Paragraphs>
  <Slides>17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Dad`s Tie</vt:lpstr>
      <vt:lpstr>Bitmap Image</vt:lpstr>
      <vt:lpstr>Equation</vt:lpstr>
      <vt:lpstr>Angular Velocity </vt:lpstr>
      <vt:lpstr>Rotational Motion</vt:lpstr>
      <vt:lpstr>Radian (rad)</vt:lpstr>
      <vt:lpstr>Example</vt:lpstr>
      <vt:lpstr>Angular Velocity (ω)</vt:lpstr>
      <vt:lpstr>Angular to Linear Velocity</vt:lpstr>
      <vt:lpstr>PowerPoint Presentation</vt:lpstr>
      <vt:lpstr>Example</vt:lpstr>
      <vt:lpstr>Angular Acceleration (α)</vt:lpstr>
      <vt:lpstr>Tangential Acceleration</vt:lpstr>
      <vt:lpstr>Centripetal Acceleration</vt:lpstr>
      <vt:lpstr>PowerPoint Presentation</vt:lpstr>
      <vt:lpstr>Total Acceleration</vt:lpstr>
      <vt:lpstr>Example</vt:lpstr>
      <vt:lpstr>Frequency</vt:lpstr>
      <vt:lpstr>Example 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Cabrillo High School</dc:creator>
  <cp:lastModifiedBy>Tracy L. Phillips</cp:lastModifiedBy>
  <cp:revision>13</cp:revision>
  <dcterms:created xsi:type="dcterms:W3CDTF">2001-12-14T18:00:22Z</dcterms:created>
  <dcterms:modified xsi:type="dcterms:W3CDTF">2015-01-03T00:35:07Z</dcterms:modified>
</cp:coreProperties>
</file>