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56" r:id="rId2"/>
    <p:sldId id="257" r:id="rId3"/>
    <p:sldId id="258" r:id="rId4"/>
    <p:sldId id="259" r:id="rId5"/>
    <p:sldId id="260" r:id="rId6"/>
    <p:sldId id="261" r:id="rId7"/>
    <p:sldId id="262" r:id="rId8"/>
    <p:sldId id="264" r:id="rId9"/>
    <p:sldId id="265" r:id="rId10"/>
    <p:sldId id="266" r:id="rId1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72" d="100"/>
          <a:sy n="72" d="100"/>
        </p:scale>
        <p:origin x="-82"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C330DCA-10B1-4939-A5C6-AEE52CEED29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699397-BD6E-4637-AA84-589D0B7F98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70E28C-E230-4D26-865D-E73B7468F14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endParaRPr lang="en-US"/>
          </a:p>
        </p:txBody>
      </p:sp>
      <p:sp>
        <p:nvSpPr>
          <p:cNvPr id="9" name="Slide Number Placeholder 8"/>
          <p:cNvSpPr>
            <a:spLocks noGrp="1"/>
          </p:cNvSpPr>
          <p:nvPr>
            <p:ph type="sldNum" sz="quarter" idx="15"/>
          </p:nvPr>
        </p:nvSpPr>
        <p:spPr/>
        <p:txBody>
          <a:bodyPr rtlCol="0"/>
          <a:lstStyle/>
          <a:p>
            <a:fld id="{DE70A274-0EE4-4ABE-9DC3-4D83D207AD90}"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94310F5-B88B-49B3-B65F-99365577AB5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C8F821-45CA-4C5F-8ABF-37F138D399B3}"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FE5126-B2BD-4999-8DA0-22C54281B28C}"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endParaRPr lang="en-US"/>
          </a:p>
        </p:txBody>
      </p:sp>
      <p:sp>
        <p:nvSpPr>
          <p:cNvPr id="7" name="Slide Number Placeholder 6"/>
          <p:cNvSpPr>
            <a:spLocks noGrp="1"/>
          </p:cNvSpPr>
          <p:nvPr>
            <p:ph type="sldNum" sz="quarter" idx="11"/>
          </p:nvPr>
        </p:nvSpPr>
        <p:spPr/>
        <p:txBody>
          <a:bodyPr rtlCol="0"/>
          <a:lstStyle/>
          <a:p>
            <a:fld id="{CEE4CF0F-62F3-421D-885C-4CCD0D86685A}"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DAC9EE-566E-4A2F-9AAE-8377BD7F89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endParaRPr lang="en-US"/>
          </a:p>
        </p:txBody>
      </p:sp>
      <p:sp>
        <p:nvSpPr>
          <p:cNvPr id="22" name="Slide Number Placeholder 21"/>
          <p:cNvSpPr>
            <a:spLocks noGrp="1"/>
          </p:cNvSpPr>
          <p:nvPr>
            <p:ph type="sldNum" sz="quarter" idx="15"/>
          </p:nvPr>
        </p:nvSpPr>
        <p:spPr/>
        <p:txBody>
          <a:bodyPr rtlCol="0"/>
          <a:lstStyle/>
          <a:p>
            <a:fld id="{619D6A52-DCE4-4220-991E-1F2D0C43DC1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endParaRPr lang="en-US"/>
          </a:p>
        </p:txBody>
      </p:sp>
      <p:sp>
        <p:nvSpPr>
          <p:cNvPr id="18" name="Slide Number Placeholder 17"/>
          <p:cNvSpPr>
            <a:spLocks noGrp="1"/>
          </p:cNvSpPr>
          <p:nvPr>
            <p:ph type="sldNum" sz="quarter" idx="11"/>
          </p:nvPr>
        </p:nvSpPr>
        <p:spPr/>
        <p:txBody>
          <a:bodyPr rtlCol="0"/>
          <a:lstStyle/>
          <a:p>
            <a:fld id="{58CCDBB0-FE3C-4913-A1CE-6189EFD4A213}"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6469B6-5829-4F91-A427-EB7BD6C5B56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Kinetic Energy and Work</a:t>
            </a:r>
          </a:p>
        </p:txBody>
      </p:sp>
      <p:sp>
        <p:nvSpPr>
          <p:cNvPr id="2051" name="Rectangle 3"/>
          <p:cNvSpPr>
            <a:spLocks noGrp="1" noChangeArrowheads="1"/>
          </p:cNvSpPr>
          <p:nvPr>
            <p:ph type="subTitle" idx="1"/>
          </p:nvPr>
        </p:nvSpPr>
        <p:spPr/>
        <p:txBody>
          <a:bodyPr/>
          <a:lstStyle/>
          <a:p>
            <a:endParaRPr lang="en-US"/>
          </a:p>
        </p:txBody>
      </p:sp>
    </p:spTree>
    <p:custDataLst>
      <p:tags r:id="rId1"/>
    </p:custDataLst>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Example 3</a:t>
            </a:r>
          </a:p>
        </p:txBody>
      </p:sp>
      <p:sp>
        <p:nvSpPr>
          <p:cNvPr id="14339" name="Rectangle 3"/>
          <p:cNvSpPr>
            <a:spLocks noGrp="1" noChangeArrowheads="1"/>
          </p:cNvSpPr>
          <p:nvPr>
            <p:ph sz="quarter" idx="1"/>
          </p:nvPr>
        </p:nvSpPr>
        <p:spPr/>
        <p:txBody>
          <a:bodyPr/>
          <a:lstStyle/>
          <a:p>
            <a:r>
              <a:rPr lang="en-US"/>
              <a:t>A car traveling 60km/hr can brake to a stop in a distance of 20m. If the car is going twice as fast, 120km/hr, what is the stopping distance?</a:t>
            </a:r>
          </a:p>
        </p:txBody>
      </p:sp>
      <p:pic>
        <p:nvPicPr>
          <p:cNvPr id="4" name="Picture 3" descr="06_10_Figure.jpg"/>
          <p:cNvPicPr>
            <a:picLocks noChangeAspect="1"/>
          </p:cNvPicPr>
          <p:nvPr/>
        </p:nvPicPr>
        <p:blipFill rotWithShape="1">
          <a:blip r:embed="rId3" cstate="print">
            <a:extLst>
              <a:ext uri="{28A0092B-C50C-407E-A947-70E740481C1C}">
                <a14:useLocalDpi xmlns:a14="http://schemas.microsoft.com/office/drawing/2010/main" xmlns="" val="0"/>
              </a:ext>
            </a:extLst>
          </a:blip>
          <a:srcRect b="5674"/>
          <a:stretch/>
        </p:blipFill>
        <p:spPr>
          <a:xfrm>
            <a:off x="152400" y="3657600"/>
            <a:ext cx="8546592" cy="2627799"/>
          </a:xfrm>
          <a:prstGeom prst="rect">
            <a:avLst/>
          </a:prstGeom>
        </p:spPr>
      </p:pic>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Energy</a:t>
            </a:r>
          </a:p>
        </p:txBody>
      </p:sp>
      <p:sp>
        <p:nvSpPr>
          <p:cNvPr id="3075" name="Rectangle 3"/>
          <p:cNvSpPr>
            <a:spLocks noGrp="1" noChangeArrowheads="1"/>
          </p:cNvSpPr>
          <p:nvPr>
            <p:ph sz="quarter" idx="1"/>
          </p:nvPr>
        </p:nvSpPr>
        <p:spPr/>
        <p:txBody>
          <a:bodyPr/>
          <a:lstStyle/>
          <a:p>
            <a:r>
              <a:rPr lang="en-US"/>
              <a:t>Loosely defined as the ability to do work</a:t>
            </a:r>
          </a:p>
          <a:p>
            <a:r>
              <a:rPr lang="en-US"/>
              <a:t>There are many types of energy, but the total energy of a system always remains constant – Law of Conservation of Energy</a:t>
            </a:r>
          </a:p>
          <a:p>
            <a:pPr>
              <a:buFont typeface="Wingdings" pitchFamily="2" charset="2"/>
              <a:buNone/>
            </a:pPr>
            <a:endParaRPr lang="en-US"/>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wipe(left)">
                                      <p:cBhvr>
                                        <p:cTn id="7" dur="500"/>
                                        <p:tgtEl>
                                          <p:spTgt spid="30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wipe(left)">
                                      <p:cBhvr>
                                        <p:cTn id="12" dur="500"/>
                                        <p:tgtEl>
                                          <p:spTgt spid="30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Kinetic Energy</a:t>
            </a:r>
          </a:p>
        </p:txBody>
      </p:sp>
      <p:sp>
        <p:nvSpPr>
          <p:cNvPr id="4099" name="Rectangle 3"/>
          <p:cNvSpPr>
            <a:spLocks noGrp="1" noChangeArrowheads="1"/>
          </p:cNvSpPr>
          <p:nvPr>
            <p:ph sz="quarter" idx="1"/>
          </p:nvPr>
        </p:nvSpPr>
        <p:spPr/>
        <p:txBody>
          <a:bodyPr/>
          <a:lstStyle/>
          <a:p>
            <a:r>
              <a:rPr lang="en-US" dirty="0"/>
              <a:t>A moving object has the ability to do work and thus has energy</a:t>
            </a:r>
          </a:p>
          <a:p>
            <a:pPr>
              <a:buFont typeface="Wingdings" pitchFamily="2" charset="2"/>
              <a:buNone/>
            </a:pPr>
            <a:r>
              <a:rPr lang="en-US" dirty="0"/>
              <a:t>			</a:t>
            </a: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wipe(left)">
                                      <p:cBhvr>
                                        <p:cTn id="7" dur="5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wipe(left)">
                                      <p:cBhvr>
                                        <p:cTn id="12" dur="500"/>
                                        <p:tgtEl>
                                          <p:spTgt spid="40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3" name="Rectangle 3"/>
          <p:cNvSpPr>
            <a:spLocks noGrp="1" noChangeArrowheads="1"/>
          </p:cNvSpPr>
          <p:nvPr>
            <p:ph sz="quarter" idx="1"/>
          </p:nvPr>
        </p:nvSpPr>
        <p:spPr>
          <a:xfrm>
            <a:off x="762000" y="990600"/>
            <a:ext cx="7772400" cy="5410200"/>
          </a:xfrm>
        </p:spPr>
        <p:txBody>
          <a:bodyPr/>
          <a:lstStyle/>
          <a:p>
            <a:pPr>
              <a:buFont typeface="Wingdings" pitchFamily="2" charset="2"/>
              <a:buNone/>
            </a:pPr>
            <a:r>
              <a:rPr lang="en-US" dirty="0"/>
              <a:t>			W = </a:t>
            </a:r>
            <a:r>
              <a:rPr lang="en-US" dirty="0" err="1"/>
              <a:t>Fd</a:t>
            </a:r>
            <a:endParaRPr lang="en-US" dirty="0"/>
          </a:p>
          <a:p>
            <a:pPr>
              <a:buFont typeface="Wingdings" pitchFamily="2" charset="2"/>
              <a:buNone/>
            </a:pPr>
            <a:r>
              <a:rPr lang="en-US" dirty="0"/>
              <a:t>			 F = ma</a:t>
            </a:r>
          </a:p>
          <a:p>
            <a:pPr>
              <a:buFont typeface="Wingdings" pitchFamily="2" charset="2"/>
              <a:buNone/>
            </a:pPr>
            <a:r>
              <a:rPr lang="en-US" dirty="0"/>
              <a:t>			 W = mad</a:t>
            </a:r>
          </a:p>
          <a:p>
            <a:pPr>
              <a:buFont typeface="Wingdings" pitchFamily="2" charset="2"/>
              <a:buNone/>
            </a:pPr>
            <a:r>
              <a:rPr lang="en-US" dirty="0"/>
              <a:t>			 v</a:t>
            </a:r>
            <a:r>
              <a:rPr lang="en-US" baseline="-25000" dirty="0"/>
              <a:t>1</a:t>
            </a:r>
            <a:r>
              <a:rPr lang="en-US" baseline="30000" dirty="0"/>
              <a:t>2</a:t>
            </a:r>
            <a:r>
              <a:rPr lang="en-US" dirty="0"/>
              <a:t>  =  v</a:t>
            </a:r>
            <a:r>
              <a:rPr lang="en-US" baseline="-25000" dirty="0"/>
              <a:t>2</a:t>
            </a:r>
            <a:r>
              <a:rPr lang="en-US" baseline="30000" dirty="0"/>
              <a:t>2</a:t>
            </a:r>
            <a:r>
              <a:rPr lang="en-US" dirty="0"/>
              <a:t>  +  2ad</a:t>
            </a:r>
          </a:p>
          <a:p>
            <a:pPr>
              <a:buFont typeface="Wingdings" pitchFamily="2" charset="2"/>
              <a:buNone/>
            </a:pPr>
            <a:r>
              <a:rPr lang="en-US" dirty="0"/>
              <a:t>			 </a:t>
            </a:r>
            <a:endParaRPr lang="en-US" dirty="0" smtClean="0"/>
          </a:p>
          <a:p>
            <a:pPr>
              <a:buFont typeface="Wingdings" pitchFamily="2" charset="2"/>
              <a:buNone/>
            </a:pPr>
            <a:endParaRPr lang="en-US" dirty="0" smtClean="0"/>
          </a:p>
          <a:p>
            <a:pPr>
              <a:buFont typeface="Wingdings" pitchFamily="2" charset="2"/>
              <a:buNone/>
            </a:pPr>
            <a:endParaRPr lang="en-US" dirty="0" smtClean="0"/>
          </a:p>
          <a:p>
            <a:pPr>
              <a:buFont typeface="Wingdings" pitchFamily="2" charset="2"/>
              <a:buNone/>
            </a:pPr>
            <a:endParaRPr lang="en-US" dirty="0" smtClean="0"/>
          </a:p>
          <a:p>
            <a:pPr>
              <a:buFont typeface="Wingdings" pitchFamily="2" charset="2"/>
              <a:buNone/>
            </a:pPr>
            <a:endParaRPr lang="en-US" dirty="0" smtClean="0"/>
          </a:p>
          <a:p>
            <a:pPr>
              <a:buFont typeface="Wingdings" pitchFamily="2" charset="2"/>
              <a:buNone/>
            </a:pPr>
            <a:r>
              <a:rPr lang="en-US" dirty="0"/>
              <a:t>			</a:t>
            </a:r>
            <a:r>
              <a:rPr lang="en-US" b="1" dirty="0"/>
              <a:t> W = ½ mv</a:t>
            </a:r>
            <a:r>
              <a:rPr lang="en-US" b="1" baseline="-25000" dirty="0"/>
              <a:t>2</a:t>
            </a:r>
            <a:r>
              <a:rPr lang="en-US" b="1" baseline="30000" dirty="0"/>
              <a:t>2</a:t>
            </a:r>
            <a:r>
              <a:rPr lang="en-US" b="1" dirty="0"/>
              <a:t> – ½ mv</a:t>
            </a:r>
            <a:r>
              <a:rPr lang="en-US" b="1" baseline="-25000" dirty="0"/>
              <a:t>1</a:t>
            </a:r>
            <a:r>
              <a:rPr lang="en-US" b="1" baseline="30000" dirty="0"/>
              <a:t>2</a:t>
            </a:r>
            <a:r>
              <a:rPr lang="en-US" b="1" dirty="0"/>
              <a:t> </a:t>
            </a:r>
          </a:p>
          <a:p>
            <a:pPr>
              <a:buFont typeface="Wingdings" pitchFamily="2" charset="2"/>
              <a:buNone/>
            </a:pPr>
            <a:endParaRPr lang="en-US" dirty="0"/>
          </a:p>
          <a:p>
            <a:endParaRPr lang="en-US" dirty="0"/>
          </a:p>
        </p:txBody>
      </p:sp>
      <p:graphicFrame>
        <p:nvGraphicFramePr>
          <p:cNvPr id="4" name="Object 3"/>
          <p:cNvGraphicFramePr>
            <a:graphicFrameLocks noChangeAspect="1"/>
          </p:cNvGraphicFramePr>
          <p:nvPr/>
        </p:nvGraphicFramePr>
        <p:xfrm>
          <a:off x="3276600" y="2019300"/>
          <a:ext cx="914400" cy="179388"/>
        </p:xfrm>
        <a:graphic>
          <a:graphicData uri="http://schemas.openxmlformats.org/presentationml/2006/ole">
            <p:oleObj spid="_x0000_s1026" name="Equation" r:id="rId4" imgW="914400" imgH="179640" progId="Equation.DSMT4">
              <p:embed/>
            </p:oleObj>
          </a:graphicData>
        </a:graphic>
      </p:graphicFrame>
      <p:graphicFrame>
        <p:nvGraphicFramePr>
          <p:cNvPr id="1028" name="Object 4"/>
          <p:cNvGraphicFramePr>
            <a:graphicFrameLocks noChangeAspect="1"/>
          </p:cNvGraphicFramePr>
          <p:nvPr/>
        </p:nvGraphicFramePr>
        <p:xfrm>
          <a:off x="2743200" y="2819399"/>
          <a:ext cx="1600200" cy="926431"/>
        </p:xfrm>
        <a:graphic>
          <a:graphicData uri="http://schemas.openxmlformats.org/presentationml/2006/ole">
            <p:oleObj spid="_x0000_s1028" name="Equation" r:id="rId5" imgW="723600" imgH="419040" progId="Equation.DSMT4">
              <p:embed/>
            </p:oleObj>
          </a:graphicData>
        </a:graphic>
      </p:graphicFrame>
      <p:graphicFrame>
        <p:nvGraphicFramePr>
          <p:cNvPr id="1029" name="Object 5"/>
          <p:cNvGraphicFramePr>
            <a:graphicFrameLocks noChangeAspect="1"/>
          </p:cNvGraphicFramePr>
          <p:nvPr/>
        </p:nvGraphicFramePr>
        <p:xfrm>
          <a:off x="2667000" y="3810000"/>
          <a:ext cx="2362200" cy="975691"/>
        </p:xfrm>
        <a:graphic>
          <a:graphicData uri="http://schemas.openxmlformats.org/presentationml/2006/ole">
            <p:oleObj spid="_x0000_s1029" name="Equation" r:id="rId6" imgW="1168200" imgH="482400" progId="Equation.DSMT4">
              <p:embed/>
            </p:oleObj>
          </a:graphicData>
        </a:graphic>
      </p:graphicFrame>
    </p:spTree>
    <p:custDataLst>
      <p:tags r:id="rId2"/>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wipe(left)">
                                      <p:cBhvr>
                                        <p:cTn id="7" dur="500"/>
                                        <p:tgtEl>
                                          <p:spTgt spid="512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3">
                                            <p:txEl>
                                              <p:pRg st="1" end="1"/>
                                            </p:txEl>
                                          </p:spTgt>
                                        </p:tgtEl>
                                        <p:attrNameLst>
                                          <p:attrName>style.visibility</p:attrName>
                                        </p:attrNameLst>
                                      </p:cBhvr>
                                      <p:to>
                                        <p:strVal val="visible"/>
                                      </p:to>
                                    </p:set>
                                    <p:animEffect transition="in" filter="wipe(left)">
                                      <p:cBhvr>
                                        <p:cTn id="12" dur="500"/>
                                        <p:tgtEl>
                                          <p:spTgt spid="512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wipe(left)">
                                      <p:cBhvr>
                                        <p:cTn id="17" dur="500"/>
                                        <p:tgtEl>
                                          <p:spTgt spid="512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3">
                                            <p:txEl>
                                              <p:pRg st="3" end="3"/>
                                            </p:txEl>
                                          </p:spTgt>
                                        </p:tgtEl>
                                        <p:attrNameLst>
                                          <p:attrName>style.visibility</p:attrName>
                                        </p:attrNameLst>
                                      </p:cBhvr>
                                      <p:to>
                                        <p:strVal val="visible"/>
                                      </p:to>
                                    </p:set>
                                    <p:animEffect transition="in" filter="wipe(left)">
                                      <p:cBhvr>
                                        <p:cTn id="22" dur="500"/>
                                        <p:tgtEl>
                                          <p:spTgt spid="512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123">
                                            <p:txEl>
                                              <p:pRg st="4" end="4"/>
                                            </p:txEl>
                                          </p:spTgt>
                                        </p:tgtEl>
                                        <p:attrNameLst>
                                          <p:attrName>style.visibility</p:attrName>
                                        </p:attrNameLst>
                                      </p:cBhvr>
                                      <p:to>
                                        <p:strVal val="visible"/>
                                      </p:to>
                                    </p:set>
                                    <p:animEffect transition="in" filter="wipe(left)">
                                      <p:cBhvr>
                                        <p:cTn id="27" dur="500"/>
                                        <p:tgtEl>
                                          <p:spTgt spid="512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5123">
                                            <p:txEl>
                                              <p:pRg st="9" end="9"/>
                                            </p:txEl>
                                          </p:spTgt>
                                        </p:tgtEl>
                                        <p:attrNameLst>
                                          <p:attrName>style.visibility</p:attrName>
                                        </p:attrNameLst>
                                      </p:cBhvr>
                                      <p:to>
                                        <p:strVal val="visible"/>
                                      </p:to>
                                    </p:set>
                                    <p:animEffect transition="in" filter="wipe(left)">
                                      <p:cBhvr>
                                        <p:cTn id="32" dur="500"/>
                                        <p:tgtEl>
                                          <p:spTgt spid="512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Translational Kinetic Energy</a:t>
            </a:r>
          </a:p>
        </p:txBody>
      </p:sp>
      <p:sp>
        <p:nvSpPr>
          <p:cNvPr id="6147" name="Rectangle 3"/>
          <p:cNvSpPr>
            <a:spLocks noGrp="1" noChangeArrowheads="1"/>
          </p:cNvSpPr>
          <p:nvPr>
            <p:ph sz="quarter" idx="1"/>
          </p:nvPr>
        </p:nvSpPr>
        <p:spPr/>
        <p:txBody>
          <a:bodyPr/>
          <a:lstStyle/>
          <a:p>
            <a:r>
              <a:rPr lang="en-US" dirty="0" smtClean="0"/>
              <a:t>Work </a:t>
            </a:r>
            <a:r>
              <a:rPr lang="en-US" dirty="0"/>
              <a:t>is the change in KE</a:t>
            </a:r>
          </a:p>
          <a:p>
            <a:pPr lvl="1">
              <a:buFontTx/>
              <a:buNone/>
            </a:pPr>
            <a:r>
              <a:rPr lang="en-US" dirty="0"/>
              <a:t>      W = </a:t>
            </a:r>
            <a:r>
              <a:rPr lang="en-US" dirty="0" smtClean="0"/>
              <a:t>KE</a:t>
            </a:r>
            <a:r>
              <a:rPr lang="en-US" baseline="-25000" dirty="0"/>
              <a:t>2</a:t>
            </a:r>
            <a:r>
              <a:rPr lang="en-US" dirty="0" smtClean="0"/>
              <a:t> </a:t>
            </a:r>
            <a:r>
              <a:rPr lang="en-US" dirty="0"/>
              <a:t>– </a:t>
            </a:r>
            <a:r>
              <a:rPr lang="en-US" dirty="0" smtClean="0"/>
              <a:t>KE</a:t>
            </a:r>
            <a:r>
              <a:rPr lang="en-US" baseline="-25000" dirty="0"/>
              <a:t>1</a:t>
            </a:r>
            <a:endParaRPr lang="en-US" baseline="-25000" dirty="0"/>
          </a:p>
          <a:p>
            <a:pPr lvl="1">
              <a:buFontTx/>
              <a:buNone/>
            </a:pPr>
            <a:endParaRPr lang="en-US" baseline="-25000" dirty="0"/>
          </a:p>
          <a:p>
            <a:pPr lvl="1">
              <a:buFontTx/>
              <a:buNone/>
            </a:pPr>
            <a:r>
              <a:rPr lang="en-US" baseline="-25000" dirty="0"/>
              <a:t>	</a:t>
            </a:r>
            <a:r>
              <a:rPr lang="en-US" baseline="-25000" dirty="0"/>
              <a:t> </a:t>
            </a:r>
            <a:r>
              <a:rPr lang="en-US" dirty="0" smtClean="0"/>
              <a:t>  </a:t>
            </a:r>
            <a:r>
              <a:rPr lang="en-US" dirty="0" smtClean="0"/>
              <a:t>W </a:t>
            </a:r>
            <a:r>
              <a:rPr lang="en-US" dirty="0"/>
              <a:t>= ½ mv</a:t>
            </a:r>
            <a:r>
              <a:rPr lang="en-US" baseline="-25000" dirty="0"/>
              <a:t>2</a:t>
            </a:r>
            <a:r>
              <a:rPr lang="en-US" baseline="30000" dirty="0"/>
              <a:t>2</a:t>
            </a:r>
            <a:r>
              <a:rPr lang="en-US" dirty="0"/>
              <a:t> – ½ mv</a:t>
            </a:r>
            <a:r>
              <a:rPr lang="en-US" baseline="-25000" dirty="0"/>
              <a:t>1</a:t>
            </a:r>
            <a:r>
              <a:rPr lang="en-US" baseline="30000" dirty="0"/>
              <a:t>2</a:t>
            </a:r>
            <a:r>
              <a:rPr lang="en-US" dirty="0"/>
              <a:t> </a:t>
            </a:r>
            <a:endParaRPr lang="en-US" dirty="0" smtClean="0"/>
          </a:p>
          <a:p>
            <a:pPr lvl="1">
              <a:buFontTx/>
              <a:buNone/>
            </a:pPr>
            <a:endParaRPr lang="en-US" baseline="-25000" dirty="0" smtClean="0"/>
          </a:p>
          <a:p>
            <a:pPr lvl="1">
              <a:buNone/>
            </a:pPr>
            <a:r>
              <a:rPr lang="en-US" dirty="0" smtClean="0"/>
              <a:t>	Therefore, </a:t>
            </a:r>
            <a:r>
              <a:rPr lang="en-US" dirty="0" smtClean="0"/>
              <a:t> </a:t>
            </a:r>
          </a:p>
          <a:p>
            <a:pPr lvl="1">
              <a:buNone/>
            </a:pPr>
            <a:r>
              <a:rPr lang="en-US" dirty="0" smtClean="0"/>
              <a:t>	</a:t>
            </a:r>
            <a:r>
              <a:rPr lang="en-US" dirty="0" smtClean="0"/>
              <a:t>		KE </a:t>
            </a:r>
            <a:r>
              <a:rPr lang="en-US" dirty="0" smtClean="0"/>
              <a:t>= ½ mv</a:t>
            </a:r>
            <a:r>
              <a:rPr lang="en-US" baseline="30000" dirty="0" smtClean="0"/>
              <a:t>2</a:t>
            </a:r>
            <a:endParaRPr lang="en-US" dirty="0" smtClean="0"/>
          </a:p>
          <a:p>
            <a:pPr lvl="1">
              <a:buFontTx/>
              <a:buNone/>
            </a:pPr>
            <a:endParaRPr lang="en-US" dirty="0"/>
          </a:p>
          <a:p>
            <a:pPr lvl="1">
              <a:buFontTx/>
              <a:buNone/>
            </a:pPr>
            <a:endParaRPr lang="en-US" dirty="0"/>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147">
                                            <p:txEl>
                                              <p:pRg st="1" end="1"/>
                                            </p:txEl>
                                          </p:spTgt>
                                        </p:tgtEl>
                                        <p:attrNameLst>
                                          <p:attrName>style.visibility</p:attrName>
                                        </p:attrNameLst>
                                      </p:cBhvr>
                                      <p:to>
                                        <p:strVal val="visible"/>
                                      </p:to>
                                    </p:set>
                                    <p:animEffect transition="in" filter="wipe(left)">
                                      <p:cBhvr>
                                        <p:cTn id="10" dur="500"/>
                                        <p:tgtEl>
                                          <p:spTgt spid="6147">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6147">
                                            <p:txEl>
                                              <p:pRg st="3" end="3"/>
                                            </p:txEl>
                                          </p:spTgt>
                                        </p:tgtEl>
                                        <p:attrNameLst>
                                          <p:attrName>style.visibility</p:attrName>
                                        </p:attrNameLst>
                                      </p:cBhvr>
                                      <p:to>
                                        <p:strVal val="visible"/>
                                      </p:to>
                                    </p:set>
                                    <p:animEffect transition="in" filter="wipe(left)">
                                      <p:cBhvr>
                                        <p:cTn id="13" dur="500"/>
                                        <p:tgtEl>
                                          <p:spTgt spid="6147">
                                            <p:txEl>
                                              <p:pRg st="3" end="3"/>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6147">
                                            <p:txEl>
                                              <p:pRg st="5" end="5"/>
                                            </p:txEl>
                                          </p:spTgt>
                                        </p:tgtEl>
                                        <p:attrNameLst>
                                          <p:attrName>style.visibility</p:attrName>
                                        </p:attrNameLst>
                                      </p:cBhvr>
                                      <p:to>
                                        <p:strVal val="visible"/>
                                      </p:to>
                                    </p:set>
                                    <p:animEffect transition="in" filter="wipe(left)">
                                      <p:cBhvr>
                                        <p:cTn id="16" dur="500"/>
                                        <p:tgtEl>
                                          <p:spTgt spid="6147">
                                            <p:txEl>
                                              <p:pRg st="5" end="5"/>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6147">
                                            <p:txEl>
                                              <p:pRg st="6" end="6"/>
                                            </p:txEl>
                                          </p:spTgt>
                                        </p:tgtEl>
                                        <p:attrNameLst>
                                          <p:attrName>style.visibility</p:attrName>
                                        </p:attrNameLst>
                                      </p:cBhvr>
                                      <p:to>
                                        <p:strVal val="visible"/>
                                      </p:to>
                                    </p:set>
                                    <p:animEffect transition="in" filter="wipe(left)">
                                      <p:cBhvr>
                                        <p:cTn id="19" dur="500"/>
                                        <p:tgtEl>
                                          <p:spTgt spid="6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endParaRPr lang="en-US"/>
          </a:p>
        </p:txBody>
      </p:sp>
      <p:sp>
        <p:nvSpPr>
          <p:cNvPr id="7171" name="Rectangle 3"/>
          <p:cNvSpPr>
            <a:spLocks noGrp="1" noChangeArrowheads="1"/>
          </p:cNvSpPr>
          <p:nvPr>
            <p:ph sz="quarter" idx="1"/>
          </p:nvPr>
        </p:nvSpPr>
        <p:spPr/>
        <p:txBody>
          <a:bodyPr/>
          <a:lstStyle/>
          <a:p>
            <a:r>
              <a:rPr lang="en-US"/>
              <a:t>The net work done on an object is equal to the change in its kinetic energy</a:t>
            </a:r>
          </a:p>
          <a:p>
            <a:r>
              <a:rPr lang="en-US"/>
              <a:t>If work done on the object is positive, then it is increasing its kinetic energy</a:t>
            </a:r>
          </a:p>
          <a:p>
            <a:r>
              <a:rPr lang="en-US"/>
              <a:t>If work done on it is negative, decreasing its kinetic energy</a:t>
            </a: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wipe(left)">
                                      <p:cBhvr>
                                        <p:cTn id="7" dur="500"/>
                                        <p:tgtEl>
                                          <p:spTgt spid="71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wipe(left)">
                                      <p:cBhvr>
                                        <p:cTn id="12" dur="500"/>
                                        <p:tgtEl>
                                          <p:spTgt spid="71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wipe(left)">
                                      <p:cBhvr>
                                        <p:cTn id="17" dur="500"/>
                                        <p:tgtEl>
                                          <p:spTgt spid="71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endParaRPr lang="en-US"/>
          </a:p>
        </p:txBody>
      </p:sp>
      <p:sp>
        <p:nvSpPr>
          <p:cNvPr id="8195" name="Rectangle 3"/>
          <p:cNvSpPr>
            <a:spLocks noGrp="1" noChangeArrowheads="1"/>
          </p:cNvSpPr>
          <p:nvPr>
            <p:ph sz="quarter" idx="1"/>
          </p:nvPr>
        </p:nvSpPr>
        <p:spPr/>
        <p:txBody>
          <a:bodyPr/>
          <a:lstStyle/>
          <a:p>
            <a:r>
              <a:rPr lang="en-US"/>
              <a:t>Since work and kinetic energy are related, they are measured in the same unit – Joule (J)</a:t>
            </a:r>
          </a:p>
          <a:p>
            <a:r>
              <a:rPr lang="en-US"/>
              <a:t>The amount of KE is directly proportional to the mass – mass doubles, KE doubles</a:t>
            </a:r>
          </a:p>
          <a:p>
            <a:r>
              <a:rPr lang="en-US"/>
              <a:t>The amount of KE is directly prop to square of velocity – v doubles, KE quadruples</a:t>
            </a:r>
          </a:p>
        </p:txBody>
      </p:sp>
    </p:spTree>
    <p:custDataLst>
      <p:tags r:id="rId1"/>
    </p:custData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ipe(left)">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wipe(left)">
                                      <p:cBhvr>
                                        <p:cTn id="12" dur="500"/>
                                        <p:tgtEl>
                                          <p:spTgt spid="81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wipe(left)">
                                      <p:cBhvr>
                                        <p:cTn id="17" dur="5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Example 1</a:t>
            </a:r>
          </a:p>
        </p:txBody>
      </p:sp>
      <p:sp>
        <p:nvSpPr>
          <p:cNvPr id="10243" name="Rectangle 3"/>
          <p:cNvSpPr>
            <a:spLocks noGrp="1" noChangeArrowheads="1"/>
          </p:cNvSpPr>
          <p:nvPr>
            <p:ph sz="quarter" idx="1"/>
          </p:nvPr>
        </p:nvSpPr>
        <p:spPr/>
        <p:txBody>
          <a:bodyPr/>
          <a:lstStyle/>
          <a:p>
            <a:r>
              <a:rPr lang="en-US"/>
              <a:t>A 145 g baseball is thrown with a speed of 25m/s  a) what is the KE?   B) how much work is done on the ball if it started from rest?</a:t>
            </a:r>
          </a:p>
        </p:txBody>
      </p:sp>
      <p:pic>
        <p:nvPicPr>
          <p:cNvPr id="4098" name="Picture 2" descr="San Francisco Giants starting pitcher Tim Lincecum pitches against the New York Mets during the first inning of their MLB National League baseball game at CitiField in New York, April 23, 2012. - REUTERS/ADAM HUNGER"/>
          <p:cNvPicPr>
            <a:picLocks noChangeAspect="1" noChangeArrowheads="1"/>
          </p:cNvPicPr>
          <p:nvPr/>
        </p:nvPicPr>
        <p:blipFill>
          <a:blip r:embed="rId3" cstate="print"/>
          <a:srcRect/>
          <a:stretch>
            <a:fillRect/>
          </a:stretch>
        </p:blipFill>
        <p:spPr bwMode="auto">
          <a:xfrm>
            <a:off x="3276600" y="3200400"/>
            <a:ext cx="4724400" cy="3149600"/>
          </a:xfrm>
          <a:prstGeom prst="rect">
            <a:avLst/>
          </a:prstGeom>
          <a:noFill/>
        </p:spPr>
      </p:pic>
    </p:spTree>
    <p:custDataLst>
      <p:tags r:id="rId1"/>
    </p:custDataLst>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a:t>Example 2</a:t>
            </a:r>
          </a:p>
        </p:txBody>
      </p:sp>
      <p:sp>
        <p:nvSpPr>
          <p:cNvPr id="13315" name="Rectangle 3"/>
          <p:cNvSpPr>
            <a:spLocks noGrp="1" noChangeArrowheads="1"/>
          </p:cNvSpPr>
          <p:nvPr>
            <p:ph sz="quarter" idx="1"/>
          </p:nvPr>
        </p:nvSpPr>
        <p:spPr/>
        <p:txBody>
          <a:bodyPr/>
          <a:lstStyle/>
          <a:p>
            <a:r>
              <a:rPr lang="en-US" dirty="0"/>
              <a:t>How much work is required to accelerate a 1000kg car from 20m/s to 30m/s</a:t>
            </a:r>
            <a:r>
              <a:rPr lang="en-US" dirty="0" smtClean="0"/>
              <a:t>? If it takes a total of 25m for this acceleration, what is the force supplied by the car’s motor?</a:t>
            </a:r>
            <a:endParaRPr lang="en-US" dirty="0"/>
          </a:p>
          <a:p>
            <a:pPr>
              <a:buFont typeface="Wingdings" pitchFamily="2" charset="2"/>
              <a:buNone/>
            </a:pPr>
            <a:endParaRPr lang="en-US" dirty="0"/>
          </a:p>
        </p:txBody>
      </p:sp>
      <p:pic>
        <p:nvPicPr>
          <p:cNvPr id="4" name="Picture 3" descr="06_09_Figure.jpg"/>
          <p:cNvPicPr>
            <a:picLocks noChangeAspect="1"/>
          </p:cNvPicPr>
          <p:nvPr/>
        </p:nvPicPr>
        <p:blipFill rotWithShape="1">
          <a:blip r:embed="rId3" cstate="print">
            <a:extLst>
              <a:ext uri="{28A0092B-C50C-407E-A947-70E740481C1C}">
                <a14:useLocalDpi xmlns:a14="http://schemas.microsoft.com/office/drawing/2010/main" xmlns="" val="0"/>
              </a:ext>
            </a:extLst>
          </a:blip>
          <a:srcRect b="13113"/>
          <a:stretch/>
        </p:blipFill>
        <p:spPr>
          <a:xfrm>
            <a:off x="1447800" y="4038600"/>
            <a:ext cx="5266944" cy="1138767"/>
          </a:xfrm>
          <a:prstGeom prst="rect">
            <a:avLst/>
          </a:prstGeom>
        </p:spPr>
      </p:pic>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316</TotalTime>
  <Words>271</Words>
  <Application>Microsoft Office PowerPoint</Application>
  <PresentationFormat>On-screen Show (4:3)</PresentationFormat>
  <Paragraphs>37</Paragraphs>
  <Slides>10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2" baseType="lpstr">
      <vt:lpstr>Oriel</vt:lpstr>
      <vt:lpstr>MathType 6.0 Equation</vt:lpstr>
      <vt:lpstr>Kinetic Energy and Work</vt:lpstr>
      <vt:lpstr>Energy</vt:lpstr>
      <vt:lpstr>Kinetic Energy</vt:lpstr>
      <vt:lpstr>Slide 4</vt:lpstr>
      <vt:lpstr>Translational Kinetic Energy</vt:lpstr>
      <vt:lpstr>Slide 6</vt:lpstr>
      <vt:lpstr>Slide 7</vt:lpstr>
      <vt:lpstr>Example 1</vt:lpstr>
      <vt:lpstr>Example 2</vt:lpstr>
      <vt:lpstr>Example 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Kinetic Energy and Work</dc:title>
  <dc:creator>Cabrillo High School</dc:creator>
  <cp:lastModifiedBy>phillips.tracy</cp:lastModifiedBy>
  <cp:revision>3</cp:revision>
  <dcterms:created xsi:type="dcterms:W3CDTF">2001-11-16T17:01:00Z</dcterms:created>
  <dcterms:modified xsi:type="dcterms:W3CDTF">2014-08-02T20:36:23Z</dcterms:modified>
</cp:coreProperties>
</file>