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70" r:id="rId3"/>
    <p:sldId id="271" r:id="rId4"/>
    <p:sldId id="272" r:id="rId5"/>
    <p:sldId id="273" r:id="rId6"/>
    <p:sldId id="27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7" d="100"/>
          <a:sy n="117" d="100"/>
        </p:scale>
        <p:origin x="9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13315" name="Picture 3" descr="D:\FRONTPAGE THEMES\NATURE\ANABNR2.PNG"/>
          <p:cNvPicPr>
            <a:picLocks noChangeAspect="1" noChangeArrowheads="1"/>
          </p:cNvPicPr>
          <p:nvPr/>
        </p:nvPicPr>
        <p:blipFill>
          <a:blip r:embed="rId2" cstate="print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58A0BE9F-84A9-4998-87F1-A8316CCC28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FD700-197D-4890-9CA0-190499882A0C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B1ADF-671A-4FFE-A594-EB86E0A8F7E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C526A-A24D-4BFA-9711-ED7A281B52D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348C0-5920-41C6-9619-CC94098A375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16FEF-B0B3-4356-A1C1-E1AF56E8E1F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EFCE2-F070-488E-B855-1D0BDC753933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2C390-5384-4D54-9108-77CEE036040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C6F0C-3A7C-4EEA-8EAF-22AA5C057EB5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509DC-1BF3-4F84-AE68-D1FCEC48EBDC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A0320-F587-48E8-82FD-347314571A5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2292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2293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2297" name="Picture 9" descr="C:\Wendy\anabnr2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52DA7DA5-CD1A-42D2-96EE-8F49B497D13C}" type="slidenum">
              <a:rPr lang="en-US"/>
              <a:pPr/>
              <a:t>‹#›</a:t>
            </a:fld>
            <a:endParaRPr lang="en-US" sz="1400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Motion in Two Dimensions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displacement of a person who walks 10.0 km (E) and then 5.00 km (N) ?</a:t>
            </a:r>
          </a:p>
          <a:p>
            <a:r>
              <a:rPr lang="en-US"/>
              <a:t>D</a:t>
            </a:r>
            <a:r>
              <a:rPr lang="en-US" baseline="-25000"/>
              <a:t>1</a:t>
            </a:r>
            <a:r>
              <a:rPr lang="en-US"/>
              <a:t>  +  D</a:t>
            </a:r>
            <a:r>
              <a:rPr lang="en-US" baseline="-25000"/>
              <a:t>2</a:t>
            </a:r>
            <a:r>
              <a:rPr lang="en-US"/>
              <a:t>  =  D</a:t>
            </a:r>
            <a:r>
              <a:rPr lang="en-US" baseline="-25000"/>
              <a:t>R</a:t>
            </a:r>
            <a:endParaRPr lang="en-US"/>
          </a:p>
          <a:p>
            <a:r>
              <a:rPr lang="en-US"/>
              <a:t>Use a “tip to tail” method</a:t>
            </a:r>
          </a:p>
          <a:p>
            <a:r>
              <a:rPr lang="en-US"/>
              <a:t>Draw 1</a:t>
            </a:r>
            <a:r>
              <a:rPr lang="en-US" baseline="30000"/>
              <a:t>st</a:t>
            </a:r>
            <a:r>
              <a:rPr lang="en-US"/>
              <a:t> vector (D</a:t>
            </a:r>
            <a:r>
              <a:rPr lang="en-US" baseline="-25000"/>
              <a:t>1</a:t>
            </a:r>
            <a:r>
              <a:rPr lang="en-US"/>
              <a:t>) </a:t>
            </a:r>
          </a:p>
          <a:p>
            <a:r>
              <a:rPr lang="en-US"/>
              <a:t>Draw 2</a:t>
            </a:r>
            <a:r>
              <a:rPr lang="en-US" baseline="30000"/>
              <a:t>nd</a:t>
            </a:r>
            <a:r>
              <a:rPr lang="en-US"/>
              <a:t> vector (D</a:t>
            </a:r>
            <a:r>
              <a:rPr lang="en-US" baseline="-25000"/>
              <a:t>2</a:t>
            </a:r>
            <a:r>
              <a:rPr lang="en-US"/>
              <a:t>) placing its tail at the tip of the 1</a:t>
            </a:r>
            <a:r>
              <a:rPr lang="en-US" baseline="30000"/>
              <a:t>st</a:t>
            </a:r>
            <a:r>
              <a:rPr lang="en-US"/>
              <a:t> vector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114800"/>
          </a:xfrm>
        </p:spPr>
        <p:txBody>
          <a:bodyPr/>
          <a:lstStyle/>
          <a:p>
            <a:r>
              <a:rPr lang="en-US" sz="2800" dirty="0"/>
              <a:t>Draw the arrow from the tail of the 1</a:t>
            </a:r>
            <a:r>
              <a:rPr lang="en-US" sz="2800" baseline="30000" dirty="0"/>
              <a:t>st</a:t>
            </a:r>
            <a:r>
              <a:rPr lang="en-US" sz="2800" dirty="0"/>
              <a:t> vector to the tip of the second. This is the </a:t>
            </a:r>
            <a:r>
              <a:rPr lang="en-US" sz="2800" b="1" u="sng" dirty="0"/>
              <a:t>resultant vector</a:t>
            </a:r>
            <a:r>
              <a:rPr lang="en-US" sz="2800" dirty="0"/>
              <a:t> (sum of two vectors) - D</a:t>
            </a:r>
            <a:r>
              <a:rPr lang="en-US" sz="2800" baseline="-25000" dirty="0"/>
              <a:t>R</a:t>
            </a:r>
            <a:endParaRPr lang="en-US" sz="2800" dirty="0"/>
          </a:p>
          <a:p>
            <a:r>
              <a:rPr lang="en-US" sz="2800" dirty="0"/>
              <a:t>The magnitude of D</a:t>
            </a:r>
            <a:r>
              <a:rPr lang="en-US" sz="2800" baseline="-25000" dirty="0"/>
              <a:t>R </a:t>
            </a:r>
            <a:r>
              <a:rPr lang="en-US" sz="2800" dirty="0"/>
              <a:t>is </a:t>
            </a:r>
            <a:r>
              <a:rPr lang="en-US" sz="2800" b="1" u="sng" dirty="0"/>
              <a:t>not</a:t>
            </a:r>
            <a:r>
              <a:rPr lang="en-US" sz="2800" dirty="0"/>
              <a:t> equal to the sum of D</a:t>
            </a:r>
            <a:r>
              <a:rPr lang="en-US" sz="2800" baseline="-25000" dirty="0"/>
              <a:t>1</a:t>
            </a:r>
            <a:r>
              <a:rPr lang="en-US" sz="2800" dirty="0"/>
              <a:t> and D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</a:p>
          <a:p>
            <a:r>
              <a:rPr lang="en-US" sz="2800" dirty="0"/>
              <a:t>If the two are not in the same direction the resultant is always smaller -  D</a:t>
            </a:r>
            <a:r>
              <a:rPr lang="en-US" sz="2800" baseline="-25000" dirty="0"/>
              <a:t>1</a:t>
            </a:r>
            <a:r>
              <a:rPr lang="en-US" sz="2800" dirty="0"/>
              <a:t>  +  D</a:t>
            </a:r>
            <a:r>
              <a:rPr lang="en-US" sz="2800" baseline="-25000" dirty="0"/>
              <a:t>2</a:t>
            </a:r>
            <a:r>
              <a:rPr lang="en-US" sz="2800" dirty="0"/>
              <a:t>  &gt;  </a:t>
            </a:r>
            <a:r>
              <a:rPr lang="en-US" sz="2800" dirty="0" smtClean="0"/>
              <a:t>D</a:t>
            </a:r>
            <a:r>
              <a:rPr lang="en-US" sz="2800" baseline="-25000" dirty="0" smtClean="0"/>
              <a:t>R</a:t>
            </a:r>
          </a:p>
          <a:p>
            <a:pPr>
              <a:buNone/>
            </a:pPr>
            <a:r>
              <a:rPr lang="en-US" sz="2800" baseline="-25000" dirty="0" smtClean="0"/>
              <a:t>	</a:t>
            </a:r>
            <a:r>
              <a:rPr lang="en-US" sz="2800" dirty="0" smtClean="0"/>
              <a:t>- D</a:t>
            </a:r>
            <a:r>
              <a:rPr lang="en-US" sz="2800" baseline="-25000" dirty="0" smtClean="0"/>
              <a:t>R</a:t>
            </a:r>
            <a:r>
              <a:rPr lang="en-US" sz="2800" dirty="0" smtClean="0"/>
              <a:t> least if vectors are in opposite directions</a:t>
            </a:r>
          </a:p>
          <a:p>
            <a:pPr>
              <a:buNone/>
            </a:pPr>
            <a:r>
              <a:rPr lang="en-US" sz="2800" baseline="-25000" dirty="0" smtClean="0"/>
              <a:t>	</a:t>
            </a:r>
            <a:r>
              <a:rPr lang="en-US" sz="2800" dirty="0" smtClean="0"/>
              <a:t>- D</a:t>
            </a:r>
            <a:r>
              <a:rPr lang="en-US" sz="2800" baseline="-25000" dirty="0" smtClean="0"/>
              <a:t>R</a:t>
            </a:r>
            <a:r>
              <a:rPr lang="en-US" sz="2800" dirty="0" smtClean="0"/>
              <a:t> most if vectors are in same directions</a:t>
            </a:r>
            <a:endParaRPr lang="en-US" sz="2800" baseline="-25000" dirty="0" smtClean="0"/>
          </a:p>
          <a:p>
            <a:r>
              <a:rPr lang="en-US" sz="2800" dirty="0" smtClean="0"/>
              <a:t>It </a:t>
            </a:r>
            <a:r>
              <a:rPr lang="en-US" sz="2800" dirty="0"/>
              <a:t>is not important what order they are added in</a:t>
            </a:r>
          </a:p>
          <a:p>
            <a:pPr>
              <a:buNone/>
            </a:pPr>
            <a:endParaRPr lang="en-US" sz="2800" dirty="0"/>
          </a:p>
          <a:p>
            <a:endParaRPr lang="en-US" sz="2800" dirty="0"/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en-US" dirty="0" smtClean="0"/>
              <a:t>for finding D</a:t>
            </a:r>
            <a:r>
              <a:rPr lang="en-US" baseline="-25000" dirty="0" smtClean="0"/>
              <a:t>R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Once the diagram is complete, solve for D</a:t>
            </a:r>
            <a:r>
              <a:rPr lang="en-US" baseline="-25000" dirty="0"/>
              <a:t>R</a:t>
            </a:r>
            <a:r>
              <a:rPr lang="en-US" dirty="0"/>
              <a:t> using the Pythagorean theorem </a:t>
            </a:r>
          </a:p>
          <a:p>
            <a:r>
              <a:rPr lang="en-US" dirty="0"/>
              <a:t>a</a:t>
            </a:r>
            <a:r>
              <a:rPr lang="en-US" baseline="30000" dirty="0"/>
              <a:t>2</a:t>
            </a:r>
            <a:r>
              <a:rPr lang="en-US" dirty="0"/>
              <a:t> + b</a:t>
            </a:r>
            <a:r>
              <a:rPr lang="en-US" baseline="30000" dirty="0"/>
              <a:t>2</a:t>
            </a:r>
            <a:r>
              <a:rPr lang="en-US" dirty="0"/>
              <a:t> = c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/>
              <a:t>10.0</a:t>
            </a:r>
            <a:r>
              <a:rPr lang="en-US" baseline="30000" dirty="0"/>
              <a:t>2</a:t>
            </a:r>
            <a:r>
              <a:rPr lang="en-US" dirty="0"/>
              <a:t>  +  5.00</a:t>
            </a:r>
            <a:r>
              <a:rPr lang="en-US" baseline="30000" dirty="0"/>
              <a:t>2</a:t>
            </a:r>
            <a:r>
              <a:rPr lang="en-US" dirty="0"/>
              <a:t>  =  c</a:t>
            </a:r>
            <a:r>
              <a:rPr lang="en-US" baseline="30000" dirty="0"/>
              <a:t>2                </a:t>
            </a:r>
            <a:r>
              <a:rPr lang="en-US" dirty="0"/>
              <a:t>c = 11.2 km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also include the direction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772400" cy="4114800"/>
          </a:xfrm>
        </p:spPr>
        <p:txBody>
          <a:bodyPr/>
          <a:lstStyle/>
          <a:p>
            <a:r>
              <a:rPr lang="en-US" dirty="0"/>
              <a:t>Solve for direction of travel using trig identities</a:t>
            </a:r>
          </a:p>
          <a:p>
            <a:r>
              <a:rPr lang="en-US" dirty="0"/>
              <a:t>Sin </a:t>
            </a:r>
            <a:r>
              <a:rPr lang="en-US" dirty="0">
                <a:cs typeface="Arial" charset="0"/>
              </a:rPr>
              <a:t>θ = </a:t>
            </a:r>
            <a:r>
              <a:rPr lang="en-US" dirty="0" err="1">
                <a:cs typeface="Arial" charset="0"/>
              </a:rPr>
              <a:t>opp</a:t>
            </a:r>
            <a:r>
              <a:rPr lang="en-US" dirty="0">
                <a:cs typeface="Arial" charset="0"/>
              </a:rPr>
              <a:t>/</a:t>
            </a:r>
            <a:r>
              <a:rPr lang="en-US" dirty="0" err="1">
                <a:cs typeface="Arial" charset="0"/>
              </a:rPr>
              <a:t>hyp</a:t>
            </a:r>
            <a:r>
              <a:rPr lang="en-US" dirty="0">
                <a:cs typeface="Arial" charset="0"/>
              </a:rPr>
              <a:t>              </a:t>
            </a:r>
            <a:r>
              <a:rPr lang="en-US" dirty="0" err="1">
                <a:cs typeface="Arial" charset="0"/>
              </a:rPr>
              <a:t>cos</a:t>
            </a:r>
            <a:r>
              <a:rPr lang="en-US" dirty="0">
                <a:cs typeface="Arial" charset="0"/>
              </a:rPr>
              <a:t> θ = </a:t>
            </a:r>
            <a:r>
              <a:rPr lang="en-US" dirty="0" err="1">
                <a:cs typeface="Arial" charset="0"/>
              </a:rPr>
              <a:t>adj</a:t>
            </a:r>
            <a:r>
              <a:rPr lang="en-US" dirty="0">
                <a:cs typeface="Arial" charset="0"/>
              </a:rPr>
              <a:t>/</a:t>
            </a:r>
            <a:r>
              <a:rPr lang="en-US" dirty="0" err="1">
                <a:cs typeface="Arial" charset="0"/>
              </a:rPr>
              <a:t>hyp</a:t>
            </a:r>
            <a:endParaRPr lang="en-US" dirty="0">
              <a:cs typeface="Arial" charset="0"/>
            </a:endParaRPr>
          </a:p>
          <a:p>
            <a:r>
              <a:rPr lang="en-US" dirty="0">
                <a:cs typeface="Arial" charset="0"/>
              </a:rPr>
              <a:t>Sin θ = 5/11.2              θ = 27°</a:t>
            </a:r>
          </a:p>
          <a:p>
            <a:r>
              <a:rPr lang="en-US" dirty="0">
                <a:cs typeface="Arial" charset="0"/>
              </a:rPr>
              <a:t>Final answer 11.2 km (27º N of E)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displacement of a car that travels 250 km west, 100 km north, 25 km south, and then 190 km east.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137</TotalTime>
  <Words>223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Nature</vt:lpstr>
      <vt:lpstr>Motion in Two Dimensions</vt:lpstr>
      <vt:lpstr>Example</vt:lpstr>
      <vt:lpstr>PowerPoint Presentation</vt:lpstr>
      <vt:lpstr>Method for finding DR</vt:lpstr>
      <vt:lpstr>Must also include the direction</vt:lpstr>
      <vt:lpstr>Example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Two Dimensions</dc:title>
  <dc:creator>Unknown User</dc:creator>
  <cp:lastModifiedBy>Tracy L. Phillips</cp:lastModifiedBy>
  <cp:revision>8</cp:revision>
  <dcterms:created xsi:type="dcterms:W3CDTF">2001-09-20T02:06:19Z</dcterms:created>
  <dcterms:modified xsi:type="dcterms:W3CDTF">2019-04-10T15:12:12Z</dcterms:modified>
</cp:coreProperties>
</file>