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57" r:id="rId11"/>
    <p:sldId id="259" r:id="rId12"/>
    <p:sldId id="260" r:id="rId13"/>
    <p:sldId id="261" r:id="rId14"/>
    <p:sldId id="262" r:id="rId15"/>
    <p:sldId id="278" r:id="rId16"/>
    <p:sldId id="265" r:id="rId17"/>
    <p:sldId id="273" r:id="rId18"/>
    <p:sldId id="274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17" d="100"/>
          <a:sy n="117" d="100"/>
        </p:scale>
        <p:origin x="9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3DD9A-284B-4755-8972-C3228FF72E9E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66233-E5C3-4E71-A6CC-9EEEF03AE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20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5D60D-2B9E-46BE-8BD2-B72A63D7DE4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A6336-9D53-49C0-BC9F-6936DB2012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A6336-9D53-49C0-BC9F-6936DB2012BE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935BB6-AF89-47FE-A851-EA1D87D3FD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508C1-84B7-4BE4-A052-949048CCBA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37790-ABA3-4718-9D21-4AA765C2C4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05FC8-72A5-4849-845E-85EB3A09D2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750004F6-36A4-48AF-B3AE-93AEBC0650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DC080-B587-43F9-84B9-FBD6C3BAFC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AE9AC-13E3-4E13-B80D-A788CAF7EE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0E81D-3B60-4512-ABC5-D8DE4D58DA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4D8DA-0839-4A50-9C43-0D9D41D1A4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4EFEB-1CE5-4263-A953-6E033DFC06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F40D6758-5685-42CE-8ACB-42045C054F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0D38EF8-0765-487E-AA5A-44DDCEE51B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Metric System</a:t>
            </a:r>
          </a:p>
        </p:txBody>
      </p:sp>
      <p:pic>
        <p:nvPicPr>
          <p:cNvPr id="3076" name="Picture 4" descr="j01282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29000"/>
            <a:ext cx="4672013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International System of measurement – metrics</a:t>
            </a:r>
          </a:p>
          <a:p>
            <a:pPr eaLnBrk="1" hangingPunct="1"/>
            <a:r>
              <a:rPr lang="en-US" smtClean="0"/>
              <a:t>Has seven base units and </a:t>
            </a:r>
            <a:r>
              <a:rPr lang="en-US" b="1" smtClean="0"/>
              <a:t>many</a:t>
            </a:r>
            <a:r>
              <a:rPr lang="en-US" smtClean="0"/>
              <a:t> other units derived from these seven</a:t>
            </a:r>
          </a:p>
        </p:txBody>
      </p:sp>
      <p:pic>
        <p:nvPicPr>
          <p:cNvPr id="4100" name="Picture 4" descr="j00788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495800"/>
            <a:ext cx="1909763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Seven Base Units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9" name="Picture 78" descr="01_05_Table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2"/>
          <a:stretch/>
        </p:blipFill>
        <p:spPr>
          <a:xfrm>
            <a:off x="304800" y="1600200"/>
            <a:ext cx="8610600" cy="443016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Mass </a:t>
            </a:r>
            <a:r>
              <a:rPr lang="en-US" dirty="0" err="1" smtClean="0"/>
              <a:t>vs</a:t>
            </a:r>
            <a:r>
              <a:rPr lang="en-US" dirty="0" smtClean="0"/>
              <a:t> Weight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7432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Mass is </a:t>
            </a:r>
            <a:r>
              <a:rPr lang="en-US" b="1" dirty="0" smtClean="0"/>
              <a:t>not</a:t>
            </a:r>
            <a:r>
              <a:rPr lang="en-US" dirty="0" smtClean="0"/>
              <a:t> the same as weight</a:t>
            </a:r>
          </a:p>
          <a:p>
            <a:pPr eaLnBrk="1" hangingPunct="1"/>
            <a:r>
              <a:rPr lang="en-US" dirty="0" smtClean="0"/>
              <a:t>Mass is the amount of matter in a substance</a:t>
            </a:r>
          </a:p>
          <a:p>
            <a:pPr eaLnBrk="1" hangingPunct="1"/>
            <a:r>
              <a:rPr lang="en-US" dirty="0" smtClean="0"/>
              <a:t>Weight is a measure of the pull of gravity on the substance</a:t>
            </a:r>
          </a:p>
          <a:p>
            <a:pPr eaLnBrk="1" hangingPunct="1"/>
            <a:r>
              <a:rPr lang="en-US" dirty="0" smtClean="0"/>
              <a:t>Can you be weightless? Can you be </a:t>
            </a:r>
            <a:r>
              <a:rPr lang="en-US" dirty="0" err="1" smtClean="0"/>
              <a:t>massless</a:t>
            </a:r>
            <a:r>
              <a:rPr lang="en-US" dirty="0" smtClean="0"/>
              <a:t>?</a:t>
            </a:r>
          </a:p>
        </p:txBody>
      </p:sp>
      <p:pic>
        <p:nvPicPr>
          <p:cNvPr id="6148" name="Picture 4" descr="BD0520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57200"/>
            <a:ext cx="1828800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j01283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914400"/>
            <a:ext cx="22098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j023467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5105400"/>
            <a:ext cx="1382713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Derived Units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941513"/>
            <a:ext cx="8232775" cy="4916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Many other units are used in the metric system, but they are combinations of the base units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Speed -  meter per sec (m/sec)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Volume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volume = length x width x height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       (m) x (m) x (m) = m</a:t>
            </a:r>
            <a:r>
              <a:rPr lang="en-US" baseline="30000" smtClean="0"/>
              <a:t>3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.001 m</a:t>
            </a:r>
            <a:r>
              <a:rPr lang="en-US" baseline="30000" smtClean="0"/>
              <a:t>3</a:t>
            </a:r>
            <a:r>
              <a:rPr lang="en-US" smtClean="0"/>
              <a:t> = 1 liter (L)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 1 cm</a:t>
            </a:r>
            <a:r>
              <a:rPr lang="en-US" baseline="30000" smtClean="0"/>
              <a:t>3</a:t>
            </a:r>
            <a:r>
              <a:rPr lang="en-US" smtClean="0"/>
              <a:t> = 1ml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Prefixes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941513"/>
            <a:ext cx="8232775" cy="4611687"/>
          </a:xfrm>
        </p:spPr>
        <p:txBody>
          <a:bodyPr/>
          <a:lstStyle/>
          <a:p>
            <a:pPr eaLnBrk="1" hangingPunct="1"/>
            <a:r>
              <a:rPr lang="en-US" dirty="0" smtClean="0"/>
              <a:t>Metric system utilizes prefixes which indicate multiples of 10 of the unit</a:t>
            </a:r>
          </a:p>
          <a:p>
            <a:pPr eaLnBrk="1" hangingPunct="1"/>
            <a:r>
              <a:rPr lang="en-US" dirty="0" smtClean="0"/>
              <a:t> kilo-     	k		1000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US" dirty="0" err="1" smtClean="0"/>
              <a:t>hecto</a:t>
            </a:r>
            <a:r>
              <a:rPr lang="en-US" dirty="0" smtClean="0"/>
              <a:t>-   	h		 100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US" dirty="0" err="1" smtClean="0"/>
              <a:t>deka</a:t>
            </a:r>
            <a:r>
              <a:rPr lang="en-US" dirty="0" smtClean="0"/>
              <a:t>-      	</a:t>
            </a:r>
            <a:r>
              <a:rPr lang="en-US" dirty="0" err="1" smtClean="0"/>
              <a:t>da</a:t>
            </a:r>
            <a:r>
              <a:rPr lang="en-US" dirty="0" smtClean="0"/>
              <a:t>		  10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US" dirty="0" err="1" smtClean="0"/>
              <a:t>deci</a:t>
            </a:r>
            <a:r>
              <a:rPr lang="en-US" dirty="0" smtClean="0"/>
              <a:t>-       	d		  .1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US" dirty="0" err="1" smtClean="0"/>
              <a:t>centi</a:t>
            </a:r>
            <a:r>
              <a:rPr lang="en-US" dirty="0" smtClean="0"/>
              <a:t>-      	c		 .01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US" dirty="0" err="1" smtClean="0"/>
              <a:t>milli</a:t>
            </a:r>
            <a:r>
              <a:rPr lang="en-US" dirty="0" smtClean="0"/>
              <a:t>-      	m	 	.001</a:t>
            </a:r>
          </a:p>
          <a:p>
            <a:pPr eaLnBrk="1" hangingPunct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etric Stairc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"/>
            <a:ext cx="6477000" cy="620297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Between Metric Units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3.65 dam = __________cm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2587 mm = __________hm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.0087 hl = __________cl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More Prefixes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4" name="Picture 3" descr="01_04_Table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8"/>
          <a:stretch/>
        </p:blipFill>
        <p:spPr>
          <a:xfrm>
            <a:off x="4191000" y="304799"/>
            <a:ext cx="2971800" cy="635517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the appropriate prefixes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3 x 10</a:t>
            </a:r>
            <a:r>
              <a:rPr lang="en-US" baseline="30000" smtClean="0"/>
              <a:t>6</a:t>
            </a:r>
            <a:r>
              <a:rPr lang="en-US" smtClean="0"/>
              <a:t> 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15 x 10</a:t>
            </a:r>
            <a:r>
              <a:rPr lang="en-US" baseline="30000" smtClean="0"/>
              <a:t>-9</a:t>
            </a:r>
            <a:r>
              <a:rPr lang="en-US" smtClean="0"/>
              <a:t> 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8 x 10</a:t>
            </a:r>
            <a:r>
              <a:rPr lang="en-US" baseline="30000" smtClean="0"/>
              <a:t>8</a:t>
            </a:r>
            <a:r>
              <a:rPr lang="en-US" smtClean="0"/>
              <a:t> 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3.5 x 10</a:t>
            </a:r>
            <a:r>
              <a:rPr lang="en-US" baseline="30000" smtClean="0"/>
              <a:t>-6</a:t>
            </a:r>
            <a:r>
              <a:rPr lang="en-US" smtClean="0"/>
              <a:t> 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1.46 x 10</a:t>
            </a:r>
            <a:r>
              <a:rPr lang="en-US" baseline="30000" smtClean="0"/>
              <a:t>10</a:t>
            </a:r>
            <a:r>
              <a:rPr lang="en-US" smtClean="0"/>
              <a:t> J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Temperature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Metric unit – Kelvin – not used for measurement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Measured in </a:t>
            </a:r>
            <a:r>
              <a:rPr lang="en-US" smtClean="0">
                <a:sym typeface="Symbol" pitchFamily="18" charset="2"/>
              </a:rPr>
              <a:t>C (celsius)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 K = C + 273.15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Old system is F (farenheit)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 C = 5/9 (F -32)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What is 69 F in C and K?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14350" y="1889125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In science, we deal with some very </a:t>
            </a:r>
            <a:r>
              <a:rPr lang="en-US" sz="3200" b="1" u="sng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LARGE</a:t>
            </a:r>
            <a:r>
              <a:rPr lang="en-US" sz="32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 numbers:</a:t>
            </a:r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14350" y="3032125"/>
            <a:ext cx="7059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1 mole = 602000000000000000000000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38150" y="4022725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In science, we deal with some very </a:t>
            </a:r>
            <a:r>
              <a:rPr lang="en-US" sz="3200" b="1" u="sng" dirty="0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SMALL</a:t>
            </a:r>
            <a:r>
              <a:rPr lang="en-US" sz="32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 numbers:</a:t>
            </a:r>
            <a:endParaRPr lang="en-US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38150" y="5165725"/>
            <a:ext cx="8267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Mass of an electron =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0.000000000000000000000000000000091 kg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14350" y="746125"/>
            <a:ext cx="44037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Scientific Notation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utoUpdateAnimBg="0"/>
      <p:bldP spid="3078" grpId="0" autoUpdateAnimBg="0"/>
      <p:bldP spid="30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800100" y="1660525"/>
            <a:ext cx="5654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 u="sng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Scientific Notation:</a:t>
            </a:r>
            <a:endParaRPr lang="en-US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800100" y="2498725"/>
            <a:ext cx="7543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A method of representing very large or very small numbers in the form: </a:t>
            </a:r>
            <a:endParaRPr lang="en-US" sz="2100"/>
          </a:p>
          <a:p>
            <a:pPr marL="457200" indent="-457200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		   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M x 10</a:t>
            </a:r>
            <a:r>
              <a:rPr lang="en-US" sz="28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n </a:t>
            </a:r>
            <a:endParaRPr lang="en-US" sz="2100"/>
          </a:p>
          <a:p>
            <a:pPr marL="457200" indent="-457200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				</a:t>
            </a:r>
            <a:endParaRPr lang="en-US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485900" y="4251325"/>
            <a:ext cx="64928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M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 is a number between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1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 and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10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n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 is an integer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68" name="Text Box 28"/>
          <p:cNvSpPr txBox="1">
            <a:spLocks noChangeArrowheads="1"/>
          </p:cNvSpPr>
          <p:nvPr/>
        </p:nvSpPr>
        <p:spPr bwMode="auto">
          <a:xfrm>
            <a:off x="1866900" y="1227138"/>
            <a:ext cx="55022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800" b="1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2 500 000 000</a:t>
            </a:r>
            <a:endParaRPr lang="en-US"/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419100" y="2827338"/>
            <a:ext cx="8023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Step #1: Insert an understood decimal point</a:t>
            </a:r>
            <a:endParaRPr lang="en-US"/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6286500" y="846138"/>
            <a:ext cx="60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0" b="1">
                <a:latin typeface="Comic Sans MS" pitchFamily="66" charset="0"/>
                <a:cs typeface="Times New Roman" pitchFamily="18" charset="0"/>
              </a:rPr>
              <a:t>.</a:t>
            </a:r>
            <a:endParaRPr lang="en-US"/>
          </a:p>
        </p:txBody>
      </p:sp>
      <p:sp>
        <p:nvSpPr>
          <p:cNvPr id="87065" name="AutoShape 25"/>
          <p:cNvSpPr>
            <a:spLocks noChangeArrowheads="1"/>
          </p:cNvSpPr>
          <p:nvPr/>
        </p:nvSpPr>
        <p:spPr bwMode="auto">
          <a:xfrm rot="11089825">
            <a:off x="6132513" y="1916113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419100" y="3436938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Step #2: Decide where the decimal must end    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            up so that one number is to its left</a:t>
            </a:r>
            <a:endParaRPr lang="en-US"/>
          </a:p>
        </p:txBody>
      </p:sp>
      <p:sp>
        <p:nvSpPr>
          <p:cNvPr id="87063" name="AutoShape 23"/>
          <p:cNvSpPr>
            <a:spLocks noChangeArrowheads="1"/>
          </p:cNvSpPr>
          <p:nvPr/>
        </p:nvSpPr>
        <p:spPr bwMode="auto">
          <a:xfrm>
            <a:off x="2324100" y="846138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62" name="AutoShape 22"/>
          <p:cNvSpPr>
            <a:spLocks noChangeArrowheads="1"/>
          </p:cNvSpPr>
          <p:nvPr/>
        </p:nvSpPr>
        <p:spPr bwMode="auto">
          <a:xfrm rot="11089825">
            <a:off x="5676900" y="1912938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1" name="AutoShape 21"/>
          <p:cNvSpPr>
            <a:spLocks noChangeArrowheads="1"/>
          </p:cNvSpPr>
          <p:nvPr/>
        </p:nvSpPr>
        <p:spPr bwMode="auto">
          <a:xfrm rot="11089825">
            <a:off x="5219700" y="1912938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60" name="AutoShape 20"/>
          <p:cNvSpPr>
            <a:spLocks noChangeArrowheads="1"/>
          </p:cNvSpPr>
          <p:nvPr/>
        </p:nvSpPr>
        <p:spPr bwMode="auto">
          <a:xfrm rot="11089825">
            <a:off x="4762500" y="1912938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9" name="AutoShape 19"/>
          <p:cNvSpPr>
            <a:spLocks noChangeArrowheads="1"/>
          </p:cNvSpPr>
          <p:nvPr/>
        </p:nvSpPr>
        <p:spPr bwMode="auto">
          <a:xfrm rot="11089825">
            <a:off x="4305300" y="1912938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AutoShape 18"/>
          <p:cNvSpPr>
            <a:spLocks noChangeArrowheads="1"/>
          </p:cNvSpPr>
          <p:nvPr/>
        </p:nvSpPr>
        <p:spPr bwMode="auto">
          <a:xfrm rot="11089825">
            <a:off x="3848100" y="1912938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7" name="AutoShape 17"/>
          <p:cNvSpPr>
            <a:spLocks noChangeArrowheads="1"/>
          </p:cNvSpPr>
          <p:nvPr/>
        </p:nvSpPr>
        <p:spPr bwMode="auto">
          <a:xfrm rot="11089825">
            <a:off x="3390900" y="1912938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AutoShape 16"/>
          <p:cNvSpPr>
            <a:spLocks noChangeArrowheads="1"/>
          </p:cNvSpPr>
          <p:nvPr/>
        </p:nvSpPr>
        <p:spPr bwMode="auto">
          <a:xfrm rot="11089825">
            <a:off x="2933700" y="1912938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AutoShape 15"/>
          <p:cNvSpPr>
            <a:spLocks noChangeArrowheads="1"/>
          </p:cNvSpPr>
          <p:nvPr/>
        </p:nvSpPr>
        <p:spPr bwMode="auto">
          <a:xfrm rot="11089825">
            <a:off x="2476500" y="1912938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419100" y="4503738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Step #3: Count how many places you bounce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            the decimal point</a:t>
            </a:r>
            <a:endParaRPr lang="en-US"/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6210300" y="221773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omic Sans MS" pitchFamily="66" charset="0"/>
                <a:cs typeface="Times New Roman" pitchFamily="18" charset="0"/>
              </a:rPr>
              <a:t>1</a:t>
            </a:r>
            <a:endParaRPr lang="en-US"/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5753100" y="221773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omic Sans MS" pitchFamily="66" charset="0"/>
                <a:cs typeface="Times New Roman" pitchFamily="18" charset="0"/>
              </a:rPr>
              <a:t>2</a:t>
            </a:r>
            <a:endParaRPr lang="en-US"/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5295900" y="221773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omic Sans MS" pitchFamily="66" charset="0"/>
                <a:cs typeface="Times New Roman" pitchFamily="18" charset="0"/>
              </a:rPr>
              <a:t>3</a:t>
            </a:r>
            <a:endParaRPr lang="en-US"/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4838700" y="221773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omic Sans MS" pitchFamily="66" charset="0"/>
                <a:cs typeface="Times New Roman" pitchFamily="18" charset="0"/>
              </a:rPr>
              <a:t>4</a:t>
            </a:r>
            <a:endParaRPr lang="en-US"/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4381500" y="221773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omic Sans MS" pitchFamily="66" charset="0"/>
                <a:cs typeface="Times New Roman" pitchFamily="18" charset="0"/>
              </a:rPr>
              <a:t>5</a:t>
            </a:r>
            <a:endParaRPr lang="en-US"/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3924300" y="221773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omic Sans MS" pitchFamily="66" charset="0"/>
                <a:cs typeface="Times New Roman" pitchFamily="18" charset="0"/>
              </a:rPr>
              <a:t>6</a:t>
            </a:r>
            <a:endParaRPr lang="en-US"/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3467100" y="221773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omic Sans MS" pitchFamily="66" charset="0"/>
                <a:cs typeface="Times New Roman" pitchFamily="18" charset="0"/>
              </a:rPr>
              <a:t>7</a:t>
            </a:r>
            <a:endParaRPr lang="en-US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3009900" y="2232025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omic Sans MS" pitchFamily="66" charset="0"/>
                <a:cs typeface="Times New Roman" pitchFamily="18" charset="0"/>
              </a:rPr>
              <a:t>8</a:t>
            </a:r>
            <a:endParaRPr lang="en-US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2552700" y="221773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Comic Sans MS" pitchFamily="66" charset="0"/>
                <a:cs typeface="Times New Roman" pitchFamily="18" charset="0"/>
              </a:rPr>
              <a:t>9</a:t>
            </a:r>
            <a:endParaRPr lang="en-US"/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419100" y="5494338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Step #4: Re-write in the form M x 10</a:t>
            </a:r>
            <a:r>
              <a:rPr lang="en-US" sz="2800" b="1" baseline="30000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n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67" grpId="0" autoUpdateAnimBg="0"/>
      <p:bldP spid="87066" grpId="0" autoUpdateAnimBg="0"/>
      <p:bldP spid="87065" grpId="0" animBg="1"/>
      <p:bldP spid="87064" grpId="0" autoUpdateAnimBg="0"/>
      <p:bldP spid="87063" grpId="0" animBg="1"/>
      <p:bldP spid="87062" grpId="0" animBg="1"/>
      <p:bldP spid="87061" grpId="0" animBg="1"/>
      <p:bldP spid="87060" grpId="0" animBg="1"/>
      <p:bldP spid="87059" grpId="0" animBg="1"/>
      <p:bldP spid="87058" grpId="0" animBg="1"/>
      <p:bldP spid="87057" grpId="0" animBg="1"/>
      <p:bldP spid="87056" grpId="0" animBg="1"/>
      <p:bldP spid="87055" grpId="0" animBg="1"/>
      <p:bldP spid="87054" grpId="0" autoUpdateAnimBg="0"/>
      <p:bldP spid="87053" grpId="0" autoUpdateAnimBg="0"/>
      <p:bldP spid="87052" grpId="0" autoUpdateAnimBg="0"/>
      <p:bldP spid="87051" grpId="0" autoUpdateAnimBg="0"/>
      <p:bldP spid="87050" grpId="0" autoUpdateAnimBg="0"/>
      <p:bldP spid="87049" grpId="0" autoUpdateAnimBg="0"/>
      <p:bldP spid="87048" grpId="0" autoUpdateAnimBg="0"/>
      <p:bldP spid="87047" grpId="0" autoUpdateAnimBg="0"/>
      <p:bldP spid="87046" grpId="0" autoUpdateAnimBg="0"/>
      <p:bldP spid="87045" grpId="0" autoUpdateAnimBg="0"/>
      <p:bldP spid="8704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638300" y="1644650"/>
            <a:ext cx="464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2.5 x 10</a:t>
            </a:r>
            <a:r>
              <a:rPr lang="en-US" sz="66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9</a:t>
            </a:r>
            <a:endParaRPr lang="en-US"/>
          </a:p>
        </p:txBody>
      </p:sp>
      <p:sp>
        <p:nvSpPr>
          <p:cNvPr id="88069" name="AutoShape 5"/>
          <p:cNvSpPr>
            <a:spLocks noChangeArrowheads="1"/>
          </p:cNvSpPr>
          <p:nvPr/>
        </p:nvSpPr>
        <p:spPr bwMode="auto">
          <a:xfrm>
            <a:off x="5372100" y="240665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476500" y="3473450"/>
            <a:ext cx="5029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Comic Sans MS" pitchFamily="66" charset="0"/>
                <a:cs typeface="Times New Roman" pitchFamily="18" charset="0"/>
              </a:rPr>
              <a:t>The exponent is the number of places we moved the decimal.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nimBg="1"/>
      <p:bldP spid="8806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2057400" y="1303338"/>
            <a:ext cx="472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0.0000579</a:t>
            </a:r>
            <a:endParaRPr lang="en-US"/>
          </a:p>
        </p:txBody>
      </p:sp>
      <p:sp>
        <p:nvSpPr>
          <p:cNvPr id="89105" name="AutoShape 17"/>
          <p:cNvSpPr>
            <a:spLocks noChangeArrowheads="1"/>
          </p:cNvSpPr>
          <p:nvPr/>
        </p:nvSpPr>
        <p:spPr bwMode="auto">
          <a:xfrm>
            <a:off x="5181600" y="846138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457200" y="3513138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Step #2: Decide where the decimal must end    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            up so that one number is to its left</a:t>
            </a:r>
            <a:endParaRPr lang="en-US"/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381000" y="4503738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Step #3: Count how many places you bounce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            the decimal point</a:t>
            </a:r>
            <a:endParaRPr lang="en-US"/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381000" y="5494338"/>
            <a:ext cx="830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Step #4: Re-write in the form M x 10</a:t>
            </a:r>
            <a:r>
              <a:rPr lang="en-US" sz="2800" b="1" baseline="30000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n</a:t>
            </a:r>
            <a:endParaRPr lang="en-US"/>
          </a:p>
        </p:txBody>
      </p:sp>
      <p:sp>
        <p:nvSpPr>
          <p:cNvPr id="89101" name="AutoShape 13"/>
          <p:cNvSpPr>
            <a:spLocks noChangeArrowheads="1"/>
          </p:cNvSpPr>
          <p:nvPr/>
        </p:nvSpPr>
        <p:spPr bwMode="auto">
          <a:xfrm>
            <a:off x="2819400" y="2141538"/>
            <a:ext cx="609600" cy="228600"/>
          </a:xfrm>
          <a:prstGeom prst="curvedUpArrow">
            <a:avLst>
              <a:gd name="adj1" fmla="val 53333"/>
              <a:gd name="adj2" fmla="val 106667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AutoShape 12"/>
          <p:cNvSpPr>
            <a:spLocks noChangeArrowheads="1"/>
          </p:cNvSpPr>
          <p:nvPr/>
        </p:nvSpPr>
        <p:spPr bwMode="auto">
          <a:xfrm>
            <a:off x="3429000" y="2141538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>
            <a:off x="3886200" y="2141538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AutoShape 10"/>
          <p:cNvSpPr>
            <a:spLocks noChangeArrowheads="1"/>
          </p:cNvSpPr>
          <p:nvPr/>
        </p:nvSpPr>
        <p:spPr bwMode="auto">
          <a:xfrm>
            <a:off x="4419600" y="2141538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AutoShape 9"/>
          <p:cNvSpPr>
            <a:spLocks noChangeArrowheads="1"/>
          </p:cNvSpPr>
          <p:nvPr/>
        </p:nvSpPr>
        <p:spPr bwMode="auto">
          <a:xfrm>
            <a:off x="4876800" y="2141538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895600" y="244633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Comic Sans MS" pitchFamily="66" charset="0"/>
                <a:cs typeface="Times New Roman" pitchFamily="18" charset="0"/>
              </a:rPr>
              <a:t>1</a:t>
            </a:r>
            <a:endParaRPr lang="en-US"/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3429000" y="244633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Comic Sans MS" pitchFamily="66" charset="0"/>
                <a:cs typeface="Times New Roman" pitchFamily="18" charset="0"/>
              </a:rPr>
              <a:t>2</a:t>
            </a:r>
            <a:endParaRPr lang="en-US"/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886200" y="244633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Comic Sans MS" pitchFamily="66" charset="0"/>
                <a:cs typeface="Times New Roman" pitchFamily="18" charset="0"/>
              </a:rPr>
              <a:t>3</a:t>
            </a:r>
            <a:endParaRPr lang="en-US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419600" y="244633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Comic Sans MS" pitchFamily="66" charset="0"/>
                <a:cs typeface="Times New Roman" pitchFamily="18" charset="0"/>
              </a:rPr>
              <a:t>4</a:t>
            </a:r>
            <a:endParaRPr lang="en-US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4953000" y="2446338"/>
            <a:ext cx="401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Comic Sans MS" pitchFamily="66" charset="0"/>
                <a:cs typeface="Times New Roman" pitchFamily="18" charset="0"/>
              </a:rPr>
              <a:t>5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5" grpId="0" animBg="1"/>
      <p:bldP spid="89104" grpId="0" autoUpdateAnimBg="0"/>
      <p:bldP spid="89103" grpId="0" autoUpdateAnimBg="0"/>
      <p:bldP spid="89102" grpId="0" autoUpdateAnimBg="0"/>
      <p:bldP spid="89101" grpId="0" animBg="1"/>
      <p:bldP spid="89100" grpId="0" animBg="1"/>
      <p:bldP spid="89099" grpId="0" animBg="1"/>
      <p:bldP spid="89098" grpId="0" animBg="1"/>
      <p:bldP spid="89097" grpId="0" animBg="1"/>
      <p:bldP spid="89096" grpId="0" autoUpdateAnimBg="0"/>
      <p:bldP spid="89095" grpId="0" autoUpdateAnimBg="0"/>
      <p:bldP spid="89094" grpId="0" autoUpdateAnimBg="0"/>
      <p:bldP spid="89093" grpId="0" autoUpdateAnimBg="0"/>
      <p:bldP spid="8909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952500" y="1370013"/>
            <a:ext cx="5105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5.79 x 10</a:t>
            </a:r>
            <a:r>
              <a:rPr lang="en-US" sz="66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-5</a:t>
            </a:r>
            <a:endParaRPr lang="en-US"/>
          </a:p>
        </p:txBody>
      </p:sp>
      <p:sp>
        <p:nvSpPr>
          <p:cNvPr id="90117" name="AutoShape 5"/>
          <p:cNvSpPr>
            <a:spLocks noChangeArrowheads="1"/>
          </p:cNvSpPr>
          <p:nvPr/>
        </p:nvSpPr>
        <p:spPr bwMode="auto">
          <a:xfrm>
            <a:off x="5143500" y="2132013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rgbClr val="DC0081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247900" y="3198813"/>
            <a:ext cx="5943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Comic Sans MS" pitchFamily="66" charset="0"/>
                <a:cs typeface="Times New Roman" pitchFamily="18" charset="0"/>
              </a:rPr>
              <a:t>The exponent is negative because the number we started with was less than 1.</a:t>
            </a: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nimBg="1"/>
      <p:bldP spid="9011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800100" y="1612900"/>
            <a:ext cx="22494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4 x 10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6</a:t>
            </a:r>
            <a:endParaRPr lang="en-US"/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190500" y="2222500"/>
            <a:ext cx="2822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x 3 x 10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6</a:t>
            </a:r>
            <a:endParaRPr lang="en-US"/>
          </a:p>
        </p:txBody>
      </p:sp>
      <p:sp>
        <p:nvSpPr>
          <p:cNvPr id="96266" name="Line 10"/>
          <p:cNvSpPr>
            <a:spLocks noChangeShapeType="1"/>
          </p:cNvSpPr>
          <p:nvPr/>
        </p:nvSpPr>
        <p:spPr bwMode="auto">
          <a:xfrm>
            <a:off x="342900" y="3001963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3581400" y="1752600"/>
            <a:ext cx="5562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Multiply the front numbers then add the exponents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533400" y="3048000"/>
            <a:ext cx="10271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12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1344613" y="3060700"/>
            <a:ext cx="18907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x 10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12</a:t>
            </a:r>
            <a:endParaRPr lang="en-US"/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685800" y="4953000"/>
            <a:ext cx="127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1.2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1752600" y="4953000"/>
            <a:ext cx="1890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x 10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13</a:t>
            </a:r>
            <a:endParaRPr lang="en-US"/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3810000" y="4419600"/>
            <a:ext cx="5562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Move the decimal behind the first number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5" grpId="0" autoUpdateAnimBg="0"/>
      <p:bldP spid="96264" grpId="0" autoUpdateAnimBg="0"/>
      <p:bldP spid="96263" grpId="0" autoUpdateAnimBg="0"/>
      <p:bldP spid="96269" grpId="0" autoUpdateAnimBg="0"/>
      <p:bldP spid="96270" grpId="0" autoUpdateAnimBg="0"/>
      <p:bldP spid="962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81000" y="1600200"/>
            <a:ext cx="28336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1.2 x 10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9</a:t>
            </a:r>
            <a:endParaRPr lang="en-US"/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27987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  <a:sym typeface="Symbol" pitchFamily="18" charset="2"/>
              </a:rPr>
              <a:t></a:t>
            </a: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3 x 10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4</a:t>
            </a:r>
            <a:endParaRPr lang="en-US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342900" y="3001963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3429000" y="1371600"/>
            <a:ext cx="5562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Divide the front numbers then subtract the exponents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127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0.4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344613" y="3060700"/>
            <a:ext cx="16652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x 10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5</a:t>
            </a:r>
            <a:endParaRPr lang="en-US"/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685800" y="4953000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4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1219200" y="4953000"/>
            <a:ext cx="1665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x 10</a:t>
            </a:r>
            <a:r>
              <a:rPr lang="en-US" sz="4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4</a:t>
            </a:r>
            <a:endParaRPr lang="en-US"/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3581400" y="4419600"/>
            <a:ext cx="5562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effectLst>
                  <a:outerShdw blurRad="38100" dist="38100" dir="2700000" algn="tl">
                    <a:srgbClr val="010199"/>
                  </a:outerShdw>
                </a:effectLst>
                <a:latin typeface="Comic Sans MS" pitchFamily="66" charset="0"/>
                <a:cs typeface="Times New Roman" pitchFamily="18" charset="0"/>
              </a:rPr>
              <a:t>Move the decimal behind the first number</a:t>
            </a: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 autoUpdateAnimBg="0"/>
      <p:bldP spid="98310" grpId="0" autoUpdateAnimBg="0"/>
      <p:bldP spid="98311" grpId="0" autoUpdateAnimBg="0"/>
      <p:bldP spid="98312" grpId="0" autoUpdateAnimBg="0"/>
      <p:bldP spid="98313" grpId="0" autoUpdateAnimBg="0"/>
      <p:bldP spid="98314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2030</TotalTime>
  <Words>487</Words>
  <Application>Microsoft Office PowerPoint</Application>
  <PresentationFormat>On-screen Show (4:3)</PresentationFormat>
  <Paragraphs>106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Calibri</vt:lpstr>
      <vt:lpstr>Comic Sans MS</vt:lpstr>
      <vt:lpstr>Franklin Gothic Book</vt:lpstr>
      <vt:lpstr>Perpetua</vt:lpstr>
      <vt:lpstr>Symbol</vt:lpstr>
      <vt:lpstr>Times New Roman</vt:lpstr>
      <vt:lpstr>Wingdings</vt:lpstr>
      <vt:lpstr>Wingdings 2</vt:lpstr>
      <vt:lpstr>Equity</vt:lpstr>
      <vt:lpstr>Metric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 System</vt:lpstr>
      <vt:lpstr>Seven Base Units</vt:lpstr>
      <vt:lpstr>Mass vs Weight</vt:lpstr>
      <vt:lpstr>Derived Units</vt:lpstr>
      <vt:lpstr>Prefixes</vt:lpstr>
      <vt:lpstr>PowerPoint Presentation</vt:lpstr>
      <vt:lpstr>Converting Between Metric Units</vt:lpstr>
      <vt:lpstr>More Prefixes</vt:lpstr>
      <vt:lpstr>Use the appropriate prefixes </vt:lpstr>
      <vt:lpstr>Temperature</vt:lpstr>
    </vt:vector>
  </TitlesOfParts>
  <Company>cabrillo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System</dc:title>
  <dc:creator>tracy phillips</dc:creator>
  <cp:lastModifiedBy>Tracy L. Phillips</cp:lastModifiedBy>
  <cp:revision>10</cp:revision>
  <dcterms:created xsi:type="dcterms:W3CDTF">2003-09-03T14:51:45Z</dcterms:created>
  <dcterms:modified xsi:type="dcterms:W3CDTF">2019-03-04T18:23:18Z</dcterms:modified>
</cp:coreProperties>
</file>