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971A0-649A-46AA-8B66-1A080810C369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E7555-E3D8-468D-9AB3-441395E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7251D-510C-254B-94D9-4B97D2E59A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5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5F3777-886A-4753-920E-8A71E854ED5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6A072D-09B1-4CA2-AF58-3DCB3461A1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Rotational Inertia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11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2000 kg Ferris wheel accelerates from rest to a angular speed of 2.0 rad/s in 12s. If the radius is 30m, what is the net torque on the wheel?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82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15.0N force is applied to a cord wrapped around a pulley of mass 4.00kg and radius 33.0 cm. The pulley accelerates form rest to an angular speed of 30.0 rad/s in 3.00 s. If there is a frictional torque of 1.10 m-N, determine the moment of inertia of the pulley.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 descr="08_21_Figure.jpg"/>
          <p:cNvPicPr>
            <a:picLocks noChangeAspect="1"/>
          </p:cNvPicPr>
          <p:nvPr/>
        </p:nvPicPr>
        <p:blipFill>
          <a:blip r:embed="rId3"/>
          <a:srcRect b="3604"/>
          <a:stretch>
            <a:fillRect/>
          </a:stretch>
        </p:blipFill>
        <p:spPr bwMode="auto">
          <a:xfrm>
            <a:off x="5257800" y="4038600"/>
            <a:ext cx="2153211" cy="267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06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F = ma</a:t>
            </a:r>
          </a:p>
          <a:p>
            <a:pPr marL="0" indent="0">
              <a:buNone/>
            </a:pPr>
            <a:r>
              <a:rPr lang="en-US" dirty="0" smtClean="0"/>
              <a:t> a = r</a:t>
            </a:r>
            <a:r>
              <a:rPr lang="el-GR" dirty="0" smtClean="0">
                <a:latin typeface="Calibri"/>
              </a:rPr>
              <a:t>α</a:t>
            </a:r>
            <a:endParaRPr lang="en-US" dirty="0" smtClean="0">
              <a:latin typeface="Calibri"/>
            </a:endParaRPr>
          </a:p>
          <a:p>
            <a:pPr marL="0" indent="0">
              <a:buNone/>
            </a:pPr>
            <a:r>
              <a:rPr lang="en-US" dirty="0" smtClean="0">
                <a:latin typeface="Calibri"/>
              </a:rPr>
              <a:t> F = </a:t>
            </a:r>
            <a:r>
              <a:rPr lang="en-US" dirty="0" err="1" smtClean="0">
                <a:latin typeface="Calibri"/>
              </a:rPr>
              <a:t>mr</a:t>
            </a:r>
            <a:r>
              <a:rPr lang="el-GR" dirty="0" smtClean="0">
                <a:latin typeface="Calibri"/>
              </a:rPr>
              <a:t>α</a:t>
            </a:r>
            <a:endParaRPr lang="en-US" dirty="0" smtClean="0">
              <a:latin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Στ</a:t>
            </a:r>
            <a:r>
              <a:rPr lang="en-US" dirty="0" smtClean="0">
                <a:latin typeface="Calibri"/>
              </a:rPr>
              <a:t> = r </a:t>
            </a:r>
            <a:r>
              <a:rPr lang="el-GR" dirty="0" smtClean="0">
                <a:latin typeface="Calibri"/>
              </a:rPr>
              <a:t>Σ</a:t>
            </a:r>
            <a:r>
              <a:rPr lang="en-US" dirty="0" smtClean="0">
                <a:latin typeface="Calibri"/>
              </a:rPr>
              <a:t>F </a:t>
            </a:r>
            <a:r>
              <a:rPr lang="en-US" dirty="0" smtClean="0"/>
              <a:t>= </a:t>
            </a:r>
            <a:r>
              <a:rPr lang="el-GR" dirty="0" smtClean="0">
                <a:latin typeface="Calibri"/>
              </a:rPr>
              <a:t>Σ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  <a:r>
              <a:rPr lang="el-GR" dirty="0" smtClean="0">
                <a:latin typeface="Calibri"/>
              </a:rPr>
              <a:t>α</a:t>
            </a:r>
            <a:endParaRPr lang="en-US" dirty="0" smtClean="0">
              <a:latin typeface="Calibri"/>
            </a:endParaRPr>
          </a:p>
          <a:p>
            <a:pPr marL="0" indent="0">
              <a:buNone/>
            </a:pPr>
            <a:r>
              <a:rPr lang="en-US" dirty="0" smtClean="0">
                <a:latin typeface="Calibri"/>
              </a:rPr>
              <a:t>Moment of Inertia (</a:t>
            </a:r>
            <a:r>
              <a:rPr lang="en-US" dirty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I ) – sum of rotational inertia of an object</a:t>
            </a:r>
          </a:p>
          <a:p>
            <a:pPr marL="0" indent="0">
              <a:buNone/>
            </a:pPr>
            <a:r>
              <a:rPr lang="en-US" dirty="0" smtClean="0"/>
              <a:t> I = </a:t>
            </a:r>
            <a:r>
              <a:rPr lang="el-GR" dirty="0">
                <a:latin typeface="Calibri"/>
              </a:rPr>
              <a:t>Σ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l-GR" dirty="0"/>
              <a:t>Στ</a:t>
            </a:r>
            <a:r>
              <a:rPr lang="en-US" dirty="0"/>
              <a:t> = I </a:t>
            </a:r>
            <a:r>
              <a:rPr lang="el-GR" dirty="0"/>
              <a:t>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27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8_18_Figur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1"/>
          <a:stretch/>
        </p:blipFill>
        <p:spPr>
          <a:xfrm>
            <a:off x="4605338" y="1752600"/>
            <a:ext cx="4234375" cy="492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cs typeface="Times New Roman" charset="0"/>
              </a:rPr>
              <a:t>Rotational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48138" cy="47244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latin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cs typeface="Times New Roman" charset="0"/>
              </a:rPr>
              <a:t>distribution of mass matters </a:t>
            </a:r>
            <a:r>
              <a:rPr lang="en-US" dirty="0" smtClean="0">
                <a:latin typeface="Times New Roman" charset="0"/>
                <a:cs typeface="Times New Roman" charset="0"/>
              </a:rPr>
              <a:t>here—these </a:t>
            </a:r>
            <a:r>
              <a:rPr lang="en-US" dirty="0">
                <a:latin typeface="Times New Roman" charset="0"/>
                <a:cs typeface="Times New Roman" charset="0"/>
              </a:rPr>
              <a:t>two objects have the same mass, but the one on the </a:t>
            </a:r>
            <a:r>
              <a:rPr lang="en-US" dirty="0" smtClean="0">
                <a:latin typeface="Times New Roman" charset="0"/>
                <a:cs typeface="Times New Roman" charset="0"/>
              </a:rPr>
              <a:t>top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cs typeface="Times New Roman" charset="0"/>
              </a:rPr>
              <a:t>has a greater rotational inertia, as so much of its mass is far from the axis of rotation</a:t>
            </a:r>
            <a:r>
              <a:rPr lang="en-US" dirty="0" smtClean="0">
                <a:latin typeface="Times New Roman" charset="0"/>
                <a:cs typeface="Times New Roman" charset="0"/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latin typeface="Times New Roman" charset="0"/>
                <a:cs typeface="Times New Roman" charset="0"/>
              </a:rPr>
              <a:t>Top object is harder to start or stop rotating</a:t>
            </a:r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Pearson Education, Inc.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90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small masses of 5.0kg and 7.0kg are mounted 4.0m apart on a light rod. Calculate the moment of inertia when rotated about the axis halfway between the weights.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 descr="08_19_FigureA.jpg"/>
          <p:cNvPicPr>
            <a:picLocks noChangeAspect="1"/>
          </p:cNvPicPr>
          <p:nvPr/>
        </p:nvPicPr>
        <p:blipFill>
          <a:blip r:embed="rId3"/>
          <a:srcRect b="4633"/>
          <a:stretch>
            <a:fillRect/>
          </a:stretch>
        </p:blipFill>
        <p:spPr bwMode="auto">
          <a:xfrm>
            <a:off x="2286000" y="3352800"/>
            <a:ext cx="45910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547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moment of inertia when the same two objects are rotated </a:t>
            </a:r>
            <a:r>
              <a:rPr lang="en-US" dirty="0"/>
              <a:t>a</a:t>
            </a:r>
            <a:r>
              <a:rPr lang="en-US" dirty="0" smtClean="0"/>
              <a:t>bout an axis 0.50m to the left of the 5.0 kg mass.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 descr="08_19_FigureB.jpg"/>
          <p:cNvPicPr>
            <a:picLocks noChangeAspect="1"/>
          </p:cNvPicPr>
          <p:nvPr/>
        </p:nvPicPr>
        <p:blipFill>
          <a:blip r:embed="rId3"/>
          <a:srcRect b="4907"/>
          <a:stretch>
            <a:fillRect/>
          </a:stretch>
        </p:blipFill>
        <p:spPr bwMode="auto">
          <a:xfrm>
            <a:off x="2085703" y="2971800"/>
            <a:ext cx="45910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4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most objects, the calculation of the moment of inertia is very difficult</a:t>
            </a:r>
          </a:p>
          <a:p>
            <a:r>
              <a:rPr lang="en-US" dirty="0" smtClean="0"/>
              <a:t>However, for a number of regularly shaped objects, the expressions have already been worked out</a:t>
            </a:r>
          </a:p>
          <a:p>
            <a:r>
              <a:rPr lang="en-US" dirty="0" smtClean="0"/>
              <a:t>Pg. 210 in textbook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048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08_20_Figur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8"/>
          <a:stretch/>
        </p:blipFill>
        <p:spPr>
          <a:xfrm>
            <a:off x="2286000" y="-8709"/>
            <a:ext cx="4876800" cy="69296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86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fixed 0.15kg solid disk pulley with a radius of 0.075m is acted on by a net torque of 6.4N-m. What is the angular acceleration of the pulley?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99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torque is needed to give a 20 kg solid ball with a radius of 0.20m an angular acceleration of 2.0 rad/s?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14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1077</TotalTime>
  <Words>348</Words>
  <Application>Microsoft Office PowerPoint</Application>
  <PresentationFormat>On-screen Show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Rotational Inertia</vt:lpstr>
      <vt:lpstr>Equation</vt:lpstr>
      <vt:lpstr>Rotational Dynamics</vt:lpstr>
      <vt:lpstr>Example</vt:lpstr>
      <vt:lpstr>Example</vt:lpstr>
      <vt:lpstr>PowerPoint Presentation</vt:lpstr>
      <vt:lpstr>PowerPoint Presentation</vt:lpstr>
      <vt:lpstr>Example</vt:lpstr>
      <vt:lpstr>Example</vt:lpstr>
      <vt:lpstr>Example</vt:lpstr>
      <vt:lpstr>Example</vt:lpstr>
    </vt:vector>
  </TitlesOfParts>
  <Company>Lompoc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Rotational Inertia</dc:title>
  <dc:creator>Tracy L. Phillips</dc:creator>
  <cp:lastModifiedBy>Tracy L. Phillips</cp:lastModifiedBy>
  <cp:revision>8</cp:revision>
  <dcterms:created xsi:type="dcterms:W3CDTF">2015-01-03T01:28:40Z</dcterms:created>
  <dcterms:modified xsi:type="dcterms:W3CDTF">2015-01-03T19:25:59Z</dcterms:modified>
</cp:coreProperties>
</file>