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9CF504-E1D3-4079-819B-FEF5C9DD2FDD}" type="datetimeFigureOut">
              <a:rPr lang="en-US" smtClean="0"/>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CF504-E1D3-4079-819B-FEF5C9DD2FDD}" type="datetimeFigureOut">
              <a:rPr lang="en-US" smtClean="0"/>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CF504-E1D3-4079-819B-FEF5C9DD2FDD}" type="datetimeFigureOut">
              <a:rPr lang="en-US" smtClean="0"/>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CF504-E1D3-4079-819B-FEF5C9DD2FDD}" type="datetimeFigureOut">
              <a:rPr lang="en-US" smtClean="0"/>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CF504-E1D3-4079-819B-FEF5C9DD2FDD}" type="datetimeFigureOut">
              <a:rPr lang="en-US" smtClean="0"/>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9CF504-E1D3-4079-819B-FEF5C9DD2FDD}" type="datetimeFigureOut">
              <a:rPr lang="en-US" smtClean="0"/>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CF504-E1D3-4079-819B-FEF5C9DD2FDD}" type="datetimeFigureOut">
              <a:rPr lang="en-US" smtClean="0"/>
              <a:t>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CF504-E1D3-4079-819B-FEF5C9DD2FDD}" type="datetimeFigureOut">
              <a:rPr lang="en-US" smtClean="0"/>
              <a:t>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CF504-E1D3-4079-819B-FEF5C9DD2FDD}" type="datetimeFigureOut">
              <a:rPr lang="en-US" smtClean="0"/>
              <a:t>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1BFF1-E78F-4F0B-88EF-F05A3F6650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CF504-E1D3-4079-819B-FEF5C9DD2FDD}" type="datetimeFigureOut">
              <a:rPr lang="en-US" smtClean="0"/>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1BFF1-E78F-4F0B-88EF-F05A3F66509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59CF504-E1D3-4079-819B-FEF5C9DD2FDD}" type="datetimeFigureOut">
              <a:rPr lang="en-US" smtClean="0"/>
              <a:t>1/3/2015</a:t>
            </a:fld>
            <a:endParaRPr lang="en-US"/>
          </a:p>
        </p:txBody>
      </p:sp>
      <p:sp>
        <p:nvSpPr>
          <p:cNvPr id="9" name="Slide Number Placeholder 8"/>
          <p:cNvSpPr>
            <a:spLocks noGrp="1"/>
          </p:cNvSpPr>
          <p:nvPr>
            <p:ph type="sldNum" sz="quarter" idx="11"/>
          </p:nvPr>
        </p:nvSpPr>
        <p:spPr/>
        <p:txBody>
          <a:bodyPr/>
          <a:lstStyle/>
          <a:p>
            <a:fld id="{53C1BFF1-E78F-4F0B-88EF-F05A3F66509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C1BFF1-E78F-4F0B-88EF-F05A3F66509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59CF504-E1D3-4079-819B-FEF5C9DD2FDD}" type="datetimeFigureOut">
              <a:rPr lang="en-US" smtClean="0"/>
              <a:t>1/3/2015</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Rotational Kinetic Energy</a:t>
            </a:r>
            <a:endParaRPr lang="en-US" dirty="0"/>
          </a:p>
        </p:txBody>
      </p:sp>
      <p:sp>
        <p:nvSpPr>
          <p:cNvPr id="3" name="Subtitle 2"/>
          <p:cNvSpPr>
            <a:spLocks noGrp="1"/>
          </p:cNvSpPr>
          <p:nvPr>
            <p:ph type="subTitle" idx="1"/>
          </p:nvPr>
        </p:nvSpPr>
        <p:spPr/>
        <p:txBody>
          <a:bodyPr/>
          <a:lstStyle/>
          <a:p>
            <a:endParaRPr lang="en-US"/>
          </a:p>
        </p:txBody>
      </p:sp>
    </p:spTree>
    <p:custDataLst>
      <p:tags r:id="rId1"/>
    </p:custDataLst>
    <p:extLst>
      <p:ext uri="{BB962C8B-B14F-4D97-AF65-F5344CB8AC3E}">
        <p14:creationId xmlns:p14="http://schemas.microsoft.com/office/powerpoint/2010/main" val="212413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Kinetic Energy</a:t>
            </a:r>
            <a:endParaRPr lang="en-US" dirty="0"/>
          </a:p>
        </p:txBody>
      </p:sp>
      <p:sp>
        <p:nvSpPr>
          <p:cNvPr id="3" name="Content Placeholder 2"/>
          <p:cNvSpPr>
            <a:spLocks noGrp="1"/>
          </p:cNvSpPr>
          <p:nvPr>
            <p:ph idx="1"/>
          </p:nvPr>
        </p:nvSpPr>
        <p:spPr/>
        <p:txBody>
          <a:bodyPr/>
          <a:lstStyle/>
          <a:p>
            <a:r>
              <a:rPr lang="en-US" dirty="0" smtClean="0"/>
              <a:t>The kinetic energy of the center of mass of an object moving through a linear distance is called translational kinetic energy</a:t>
            </a:r>
          </a:p>
          <a:p>
            <a:pPr marL="114300" indent="0">
              <a:buNone/>
            </a:pPr>
            <a:r>
              <a:rPr lang="en-US" dirty="0"/>
              <a:t>	</a:t>
            </a:r>
            <a:r>
              <a:rPr lang="en-US" dirty="0" smtClean="0"/>
              <a:t>KE = ½ mv</a:t>
            </a:r>
            <a:r>
              <a:rPr lang="en-US" baseline="30000" dirty="0" smtClean="0"/>
              <a:t>2</a:t>
            </a:r>
            <a:endParaRPr lang="en-US" dirty="0" smtClean="0"/>
          </a:p>
          <a:p>
            <a:r>
              <a:rPr lang="en-US" dirty="0" smtClean="0"/>
              <a:t>As an object rotates it experiences a type of kinetic energy known as rotational kinetic energy</a:t>
            </a:r>
          </a:p>
          <a:p>
            <a:pPr marL="114300" indent="0">
              <a:buNone/>
            </a:pPr>
            <a:r>
              <a:rPr lang="en-US" dirty="0"/>
              <a:t>	</a:t>
            </a:r>
            <a:r>
              <a:rPr lang="en-US" dirty="0" smtClean="0"/>
              <a:t>Rotational KE = ½ I </a:t>
            </a:r>
            <a:r>
              <a:rPr lang="el-GR" dirty="0" smtClean="0">
                <a:latin typeface="Calibri"/>
              </a:rPr>
              <a:t>ω</a:t>
            </a:r>
            <a:r>
              <a:rPr lang="en-US" baseline="30000" dirty="0" smtClean="0">
                <a:latin typeface="Calibri"/>
              </a:rPr>
              <a:t>2</a:t>
            </a:r>
            <a:endParaRPr lang="en-US" dirty="0" smtClean="0"/>
          </a:p>
          <a:p>
            <a:r>
              <a:rPr lang="en-US" dirty="0" smtClean="0"/>
              <a:t>If the object is moving as it is rotating, its total kinetic energy is the sum of both its translational and rotational kinetic energies</a:t>
            </a:r>
          </a:p>
          <a:p>
            <a:pPr marL="114300" indent="0">
              <a:buNone/>
            </a:pPr>
            <a:r>
              <a:rPr lang="en-US" dirty="0"/>
              <a:t>	</a:t>
            </a:r>
            <a:r>
              <a:rPr lang="en-US" dirty="0" smtClean="0"/>
              <a:t>KE = </a:t>
            </a:r>
            <a:r>
              <a:rPr lang="en-US" dirty="0"/>
              <a:t>½ </a:t>
            </a:r>
            <a:r>
              <a:rPr lang="en-US" dirty="0" smtClean="0"/>
              <a:t>mv</a:t>
            </a:r>
            <a:r>
              <a:rPr lang="en-US" baseline="30000" dirty="0" smtClean="0"/>
              <a:t>2  </a:t>
            </a:r>
            <a:r>
              <a:rPr lang="en-US" dirty="0" smtClean="0"/>
              <a:t>+  </a:t>
            </a:r>
            <a:r>
              <a:rPr lang="en-US" dirty="0"/>
              <a:t> ½ I </a:t>
            </a:r>
            <a:r>
              <a:rPr lang="el-GR" dirty="0"/>
              <a:t>ω</a:t>
            </a:r>
            <a:r>
              <a:rPr lang="en-US" baseline="30000" dirty="0"/>
              <a:t>2</a:t>
            </a:r>
            <a:endParaRPr lang="en-US" dirty="0"/>
          </a:p>
          <a:p>
            <a:pPr marL="114300" indent="0">
              <a:buNone/>
            </a:pPr>
            <a:endParaRPr lang="en-US" dirty="0"/>
          </a:p>
          <a:p>
            <a:pPr marL="114300" indent="0">
              <a:buNone/>
            </a:pPr>
            <a:endParaRPr lang="en-US" dirty="0"/>
          </a:p>
        </p:txBody>
      </p:sp>
    </p:spTree>
    <p:custDataLst>
      <p:tags r:id="rId1"/>
    </p:custDataLst>
    <p:extLst>
      <p:ext uri="{BB962C8B-B14F-4D97-AF65-F5344CB8AC3E}">
        <p14:creationId xmlns:p14="http://schemas.microsoft.com/office/powerpoint/2010/main" val="35156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What will be the speed of a solid sphere of mass 1.0 kg and radius 15.0 cm when it reaches the bottom of an incline of height 1.00 m? Assume it starts from rest and rolls without slipping.</a:t>
            </a:r>
            <a:endParaRPr lang="en-US" dirty="0"/>
          </a:p>
        </p:txBody>
      </p:sp>
      <p:pic>
        <p:nvPicPr>
          <p:cNvPr id="4" name="Picture 3" descr="08_23_Figure.jpg"/>
          <p:cNvPicPr>
            <a:picLocks noChangeAspect="1"/>
          </p:cNvPicPr>
          <p:nvPr/>
        </p:nvPicPr>
        <p:blipFill>
          <a:blip r:embed="rId3"/>
          <a:srcRect b="5000"/>
          <a:stretch>
            <a:fillRect/>
          </a:stretch>
        </p:blipFill>
        <p:spPr bwMode="auto">
          <a:xfrm>
            <a:off x="2362200" y="3754877"/>
            <a:ext cx="5029200" cy="2358447"/>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38773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114300" indent="0">
              <a:buNone/>
            </a:pPr>
            <a:r>
              <a:rPr lang="en-US" dirty="0" smtClean="0"/>
              <a:t>Several objects roll without slipping down an incline of vertical height H, all starting from rest at the same moment. The objects are a thin hoop, a spherical marble, and a solid cylinder. In addition, a greased box slides without friction. In what order will they reach the bottom?</a:t>
            </a:r>
            <a:endParaRPr lang="en-US" dirty="0"/>
          </a:p>
        </p:txBody>
      </p:sp>
      <p:pic>
        <p:nvPicPr>
          <p:cNvPr id="4" name="Picture 3" descr="08_24_Figure.jpg"/>
          <p:cNvPicPr>
            <a:picLocks noChangeAspect="1"/>
          </p:cNvPicPr>
          <p:nvPr/>
        </p:nvPicPr>
        <p:blipFill>
          <a:blip r:embed="rId3"/>
          <a:srcRect b="5594"/>
          <a:stretch>
            <a:fillRect/>
          </a:stretch>
        </p:blipFill>
        <p:spPr bwMode="auto">
          <a:xfrm>
            <a:off x="1066800" y="3657600"/>
            <a:ext cx="5394325" cy="24701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75571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a:t>
            </a:r>
            <a:endParaRPr lang="en-US" dirty="0"/>
          </a:p>
        </p:txBody>
      </p:sp>
      <p:sp>
        <p:nvSpPr>
          <p:cNvPr id="3" name="Content Placeholder 2"/>
          <p:cNvSpPr>
            <a:spLocks noGrp="1"/>
          </p:cNvSpPr>
          <p:nvPr>
            <p:ph idx="1"/>
          </p:nvPr>
        </p:nvSpPr>
        <p:spPr/>
        <p:txBody>
          <a:bodyPr/>
          <a:lstStyle/>
          <a:p>
            <a:r>
              <a:rPr lang="en-US" dirty="0" smtClean="0"/>
              <a:t>Work done by a rotating object can be calculated</a:t>
            </a:r>
          </a:p>
          <a:p>
            <a:pPr marL="114300" indent="0">
              <a:buNone/>
            </a:pPr>
            <a:r>
              <a:rPr lang="en-US" dirty="0"/>
              <a:t>	</a:t>
            </a:r>
            <a:r>
              <a:rPr lang="en-US" dirty="0" smtClean="0"/>
              <a:t>	W = </a:t>
            </a:r>
            <a:r>
              <a:rPr lang="el-GR" dirty="0" smtClean="0">
                <a:latin typeface="Calibri"/>
              </a:rPr>
              <a:t>τ</a:t>
            </a:r>
            <a:r>
              <a:rPr lang="en-US" dirty="0" smtClean="0">
                <a:latin typeface="Calibri"/>
              </a:rPr>
              <a:t> </a:t>
            </a:r>
            <a:r>
              <a:rPr lang="el-GR" dirty="0" smtClean="0">
                <a:latin typeface="Calibri"/>
              </a:rPr>
              <a:t>θ</a:t>
            </a:r>
            <a:r>
              <a:rPr lang="en-US" dirty="0" smtClean="0">
                <a:latin typeface="Calibri"/>
              </a:rPr>
              <a:t>          </a:t>
            </a:r>
            <a:r>
              <a:rPr lang="el-GR" dirty="0" smtClean="0">
                <a:latin typeface="Calibri"/>
              </a:rPr>
              <a:t>θ</a:t>
            </a:r>
            <a:r>
              <a:rPr lang="en-US" dirty="0" smtClean="0">
                <a:latin typeface="Calibri"/>
              </a:rPr>
              <a:t> = l / r</a:t>
            </a:r>
            <a:endParaRPr lang="en-US" dirty="0" smtClean="0"/>
          </a:p>
          <a:p>
            <a:r>
              <a:rPr lang="en-US" dirty="0" smtClean="0"/>
              <a:t>Rate of work, Power, can also be determined</a:t>
            </a:r>
          </a:p>
          <a:p>
            <a:pPr marL="114300" indent="0">
              <a:buNone/>
            </a:pPr>
            <a:r>
              <a:rPr lang="en-US" dirty="0"/>
              <a:t>	</a:t>
            </a:r>
            <a:r>
              <a:rPr lang="en-US" dirty="0" smtClean="0"/>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2316452"/>
              </p:ext>
            </p:extLst>
          </p:nvPr>
        </p:nvGraphicFramePr>
        <p:xfrm>
          <a:off x="2209800" y="2895599"/>
          <a:ext cx="1981200" cy="705945"/>
        </p:xfrm>
        <a:graphic>
          <a:graphicData uri="http://schemas.openxmlformats.org/presentationml/2006/ole">
            <mc:AlternateContent xmlns:mc="http://schemas.openxmlformats.org/markup-compatibility/2006">
              <mc:Choice xmlns:v="urn:schemas-microsoft-com:vml" Requires="v">
                <p:oleObj spid="_x0000_s1027" name="Equation" r:id="rId4" imgW="1104840" imgH="393480" progId="Equation.3">
                  <p:embed/>
                </p:oleObj>
              </mc:Choice>
              <mc:Fallback>
                <p:oleObj name="Equation" r:id="rId4" imgW="1104840" imgH="393480" progId="Equation.3">
                  <p:embed/>
                  <p:pic>
                    <p:nvPicPr>
                      <p:cNvPr id="0" name=""/>
                      <p:cNvPicPr/>
                      <p:nvPr/>
                    </p:nvPicPr>
                    <p:blipFill>
                      <a:blip r:embed="rId5"/>
                      <a:stretch>
                        <a:fillRect/>
                      </a:stretch>
                    </p:blipFill>
                    <p:spPr>
                      <a:xfrm>
                        <a:off x="2209800" y="2895599"/>
                        <a:ext cx="1981200" cy="705945"/>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164445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constant retarding torque of 12 m-N stops a rolling wheel of diameter 0.80m in a distance of 15m. How much work is done by the torque?</a:t>
            </a:r>
            <a:endParaRPr lang="en-US" dirty="0"/>
          </a:p>
        </p:txBody>
      </p:sp>
    </p:spTree>
    <p:custDataLst>
      <p:tags r:id="rId1"/>
    </p:custDataLst>
    <p:extLst>
      <p:ext uri="{BB962C8B-B14F-4D97-AF65-F5344CB8AC3E}">
        <p14:creationId xmlns:p14="http://schemas.microsoft.com/office/powerpoint/2010/main" val="3158567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What is the horsepower required to keep a train wheel rotating at a steady speed of 1500 rpm if the engine develops a torque of 200 m-N? </a:t>
            </a:r>
            <a:endParaRPr lang="en-US" dirty="0"/>
          </a:p>
        </p:txBody>
      </p:sp>
    </p:spTree>
    <p:custDataLst>
      <p:tags r:id="rId1"/>
    </p:custDataLst>
    <p:extLst>
      <p:ext uri="{BB962C8B-B14F-4D97-AF65-F5344CB8AC3E}">
        <p14:creationId xmlns:p14="http://schemas.microsoft.com/office/powerpoint/2010/main" val="2008977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How much work is required to accelerate a solid disc, of mass 1.5 kg and radius 75.0 cm, from rest to 500 rpm?</a:t>
            </a:r>
          </a:p>
          <a:p>
            <a:endParaRPr lang="en-US" dirty="0"/>
          </a:p>
          <a:p>
            <a:endParaRPr lang="en-US" dirty="0" smtClean="0"/>
          </a:p>
          <a:p>
            <a:endParaRPr lang="en-US" dirty="0"/>
          </a:p>
          <a:p>
            <a:endParaRPr lang="en-US" dirty="0"/>
          </a:p>
        </p:txBody>
      </p:sp>
    </p:spTree>
    <p:custDataLst>
      <p:tags r:id="rId1"/>
    </p:custDataLst>
    <p:extLst>
      <p:ext uri="{BB962C8B-B14F-4D97-AF65-F5344CB8AC3E}">
        <p14:creationId xmlns:p14="http://schemas.microsoft.com/office/powerpoint/2010/main" val="1612453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TotalTime>
  <Words>221</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Adjacency</vt:lpstr>
      <vt:lpstr>Microsoft Equation 3.0</vt:lpstr>
      <vt:lpstr>Rotational Kinetic Energy</vt:lpstr>
      <vt:lpstr>Kinetic Energy</vt:lpstr>
      <vt:lpstr>Example</vt:lpstr>
      <vt:lpstr>Example</vt:lpstr>
      <vt:lpstr>Work</vt:lpstr>
      <vt:lpstr>Example</vt:lpstr>
      <vt:lpstr>Example</vt:lpstr>
      <vt:lpstr>Example</vt:lpstr>
    </vt:vector>
  </TitlesOfParts>
  <Company>Lompoc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Rotational Kinetic Energy</dc:title>
  <dc:creator>Tracy L. Phillips</dc:creator>
  <cp:lastModifiedBy>Tracy L. Phillips</cp:lastModifiedBy>
  <cp:revision>5</cp:revision>
  <dcterms:created xsi:type="dcterms:W3CDTF">2015-01-03T19:27:40Z</dcterms:created>
  <dcterms:modified xsi:type="dcterms:W3CDTF">2015-01-03T20:16:10Z</dcterms:modified>
</cp:coreProperties>
</file>