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handoutMasterIdLst>
    <p:handoutMasterId r:id="rId18"/>
  </p:handout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  <p:sldId id="265" r:id="rId9"/>
    <p:sldId id="266" r:id="rId10"/>
    <p:sldId id="268" r:id="rId11"/>
    <p:sldId id="269" r:id="rId12"/>
    <p:sldId id="270" r:id="rId13"/>
    <p:sldId id="267" r:id="rId14"/>
    <p:sldId id="271" r:id="rId15"/>
    <p:sldId id="272" r:id="rId16"/>
    <p:sldId id="273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31" autoAdjust="0"/>
    <p:restoredTop sz="94705" autoAdjust="0"/>
  </p:normalViewPr>
  <p:slideViewPr>
    <p:cSldViewPr>
      <p:cViewPr varScale="1">
        <p:scale>
          <a:sx n="86" d="100"/>
          <a:sy n="86" d="100"/>
        </p:scale>
        <p:origin x="51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D05202-711E-4DFB-85FB-D079958D9AAF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AA371-A1AD-4773-AA1A-5E40CC364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06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F2B14BF-BA1B-446B-82C1-A67AD8D75DC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32775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76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95132D-57E8-44C2-9D45-442886073CF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A23EC5-D437-4AFA-A1FA-D105C042245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BE6A8C-C728-404D-98FC-9AFDF6A3227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C993A2-0E7A-4C0E-A34C-1769680F232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3D43A6-DEF2-4D30-8689-6CE32633EA9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05AB34-254E-4DA5-B049-07F66F903D0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69AAC5-6EED-4460-A0DC-B222565448E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4223D2-57CE-4B03-97A0-CA660F4D9AA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37033F-EC28-43F3-A542-2507C775E6B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ED0C39-9D4F-440C-8A02-3B53AD28F03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</a:defRPr>
            </a:lvl1pPr>
          </a:lstStyle>
          <a:p>
            <a:endParaRPr lang="en-US" altLang="en-US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US" altLang="en-US"/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j-lt"/>
              </a:defRPr>
            </a:lvl1pPr>
          </a:lstStyle>
          <a:p>
            <a:fld id="{9E0DDEBA-7629-47B8-A3D8-1FB33C36282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3175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>
    <p:random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Mixtures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Two or more substances together but not bonded</a:t>
            </a: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44513"/>
            <a:ext cx="8229600" cy="606425"/>
          </a:xfrm>
        </p:spPr>
        <p:txBody>
          <a:bodyPr/>
          <a:lstStyle/>
          <a:p>
            <a:r>
              <a:rPr lang="en-US"/>
              <a:t>Solubility Curve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8001000" cy="5105400"/>
          </a:xfrm>
        </p:spPr>
        <p:txBody>
          <a:bodyPr/>
          <a:lstStyle/>
          <a:p>
            <a:r>
              <a:rPr lang="en-US"/>
              <a:t>Shows how much solute will dissolve in a given amount of solvent over a range of temperatures</a:t>
            </a:r>
          </a:p>
          <a:p>
            <a:r>
              <a:rPr lang="en-US"/>
              <a:t>Show the grams of solute that will dissolve per 100g of water</a:t>
            </a:r>
          </a:p>
          <a:p>
            <a:r>
              <a:rPr lang="en-US"/>
              <a:t>For the solids and liquids, the curve goes up as the temperature goes up</a:t>
            </a:r>
          </a:p>
          <a:p>
            <a:r>
              <a:rPr lang="en-US"/>
              <a:t>For gases, the curve goes down as temp goes up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257175"/>
            <a:ext cx="5553075" cy="660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4175"/>
            <a:ext cx="8229600" cy="608013"/>
          </a:xfrm>
        </p:spPr>
        <p:txBody>
          <a:bodyPr/>
          <a:lstStyle/>
          <a:p>
            <a:r>
              <a:rPr lang="en-US"/>
              <a:t>Example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19200"/>
            <a:ext cx="8216900" cy="5334000"/>
          </a:xfrm>
        </p:spPr>
        <p:txBody>
          <a:bodyPr/>
          <a:lstStyle/>
          <a:p>
            <a:r>
              <a:rPr lang="en-US"/>
              <a:t>How many grams of KClO</a:t>
            </a:r>
            <a:r>
              <a:rPr lang="en-US" baseline="-25000"/>
              <a:t>3</a:t>
            </a:r>
            <a:r>
              <a:rPr lang="en-US"/>
              <a:t> will dissolve in 100g of water at 50</a:t>
            </a:r>
            <a:r>
              <a:rPr lang="en-US">
                <a:sym typeface="Symbol" pitchFamily="18" charset="2"/>
              </a:rPr>
              <a:t>C?</a:t>
            </a:r>
          </a:p>
          <a:p>
            <a:r>
              <a:rPr lang="en-US">
                <a:sym typeface="Symbol" pitchFamily="18" charset="2"/>
              </a:rPr>
              <a:t>How many grams of NaNO</a:t>
            </a:r>
            <a:r>
              <a:rPr lang="en-US" baseline="-25000">
                <a:sym typeface="Symbol" pitchFamily="18" charset="2"/>
              </a:rPr>
              <a:t>3</a:t>
            </a:r>
            <a:r>
              <a:rPr lang="en-US">
                <a:sym typeface="Symbol" pitchFamily="18" charset="2"/>
              </a:rPr>
              <a:t> will dissolve in 200g of water at 35C?</a:t>
            </a:r>
          </a:p>
          <a:p>
            <a:r>
              <a:rPr lang="en-US">
                <a:sym typeface="Symbol" pitchFamily="18" charset="2"/>
              </a:rPr>
              <a:t>At what temperature will 45g of KCl dissolve in 100g of water?</a:t>
            </a:r>
          </a:p>
          <a:p>
            <a:r>
              <a:rPr lang="en-US">
                <a:sym typeface="Symbol" pitchFamily="18" charset="2"/>
              </a:rPr>
              <a:t>At what temperature will 140g of HCl dissolve in 200g of water?</a:t>
            </a:r>
          </a:p>
          <a:p>
            <a:pPr>
              <a:buFont typeface="Wingdings" pitchFamily="2" charset="2"/>
              <a:buNone/>
            </a:pPr>
            <a:endParaRPr lang="en-US"/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Factors Effecting Rate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600"/>
              <a:t>Rate is not how much dissolves but how fast it dissolves</a:t>
            </a:r>
          </a:p>
          <a:p>
            <a:pPr>
              <a:lnSpc>
                <a:spcPct val="90000"/>
              </a:lnSpc>
            </a:pPr>
            <a:r>
              <a:rPr lang="en-US" sz="2600"/>
              <a:t>Smaller particles dissolve faster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600"/>
              <a:t>	- more surface area of solute and solvent in 	contact</a:t>
            </a:r>
          </a:p>
          <a:p>
            <a:pPr>
              <a:lnSpc>
                <a:spcPct val="90000"/>
              </a:lnSpc>
            </a:pPr>
            <a:r>
              <a:rPr lang="en-US" sz="2600"/>
              <a:t>Stirring speeds up dissolving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600"/>
              <a:t>	- bring in contact faster</a:t>
            </a:r>
          </a:p>
          <a:p>
            <a:pPr>
              <a:lnSpc>
                <a:spcPct val="90000"/>
              </a:lnSpc>
            </a:pPr>
            <a:r>
              <a:rPr lang="en-US" sz="2600"/>
              <a:t>Heating speeds up dissolving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600"/>
              <a:t>	- bring in contact faster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60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44513"/>
            <a:ext cx="8229600" cy="606425"/>
          </a:xfrm>
        </p:spPr>
        <p:txBody>
          <a:bodyPr/>
          <a:lstStyle/>
          <a:p>
            <a:r>
              <a:rPr lang="en-US"/>
              <a:t>Saturated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</a:t>
            </a:r>
            <a:r>
              <a:rPr lang="en-US" b="1" u="sng"/>
              <a:t>saturated</a:t>
            </a:r>
            <a:r>
              <a:rPr lang="en-US"/>
              <a:t> solution is one that has dissolved in it all the solute that it can normally hold at that temperature</a:t>
            </a:r>
          </a:p>
          <a:p>
            <a:r>
              <a:rPr lang="en-US"/>
              <a:t>If it has less than the max amount of solute possible, it is </a:t>
            </a:r>
            <a:r>
              <a:rPr lang="en-US" b="1" u="sng"/>
              <a:t>unsaturated</a:t>
            </a: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/>
              <a:t>Solution hold more solute than is present in their saturated solutions</a:t>
            </a:r>
          </a:p>
          <a:p>
            <a:r>
              <a:rPr lang="en-US"/>
              <a:t>Produced by creating saturated solution at high temp and allowing it to gradually cool</a:t>
            </a:r>
          </a:p>
          <a:p>
            <a:pPr>
              <a:buFont typeface="Wingdings" pitchFamily="2" charset="2"/>
              <a:buNone/>
            </a:pPr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Supersaturated</a:t>
            </a: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Untitled.avi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04800" y="381000"/>
            <a:ext cx="8610600" cy="5740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Mixtures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Heterogeneous –                               </a:t>
            </a:r>
          </a:p>
          <a:p>
            <a:pPr>
              <a:buFont typeface="Wingdings" pitchFamily="2" charset="2"/>
              <a:buNone/>
            </a:pPr>
            <a:r>
              <a:rPr lang="en-US"/>
              <a:t>  different throughout 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Homogeneous-                                              uniform throughout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219200"/>
            <a:ext cx="2971800" cy="274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038600"/>
            <a:ext cx="30480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uiExpand="1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Heterogeneous Mixtures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Suspension – mixture in which particles are large and separate to the bottom: like dirt and water</a:t>
            </a:r>
          </a:p>
          <a:p>
            <a:r>
              <a:rPr lang="en-US"/>
              <a:t>Colloid – mixture in which particle size is large enough to see but not large enough to settle out: like milk</a:t>
            </a:r>
          </a:p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Solution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Homogeneous mixture where particles are so small that they can no longer be seen</a:t>
            </a:r>
          </a:p>
          <a:p>
            <a:r>
              <a:rPr lang="en-US"/>
              <a:t>Particles dissolved – only one phase seen</a:t>
            </a:r>
          </a:p>
          <a:p>
            <a:r>
              <a:rPr lang="en-US"/>
              <a:t>Particles don’t settle out</a:t>
            </a:r>
          </a:p>
          <a:p>
            <a:r>
              <a:rPr lang="en-US"/>
              <a:t>Solution is clear or transparent</a:t>
            </a:r>
          </a:p>
          <a:p>
            <a:r>
              <a:rPr lang="en-US"/>
              <a:t>Particles will not be trapped in filters</a:t>
            </a:r>
          </a:p>
          <a:p>
            <a:pPr>
              <a:buFont typeface="Wingdings" pitchFamily="2" charset="2"/>
              <a:buNone/>
            </a:pPr>
            <a:endParaRPr lang="en-US"/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Parts of Solution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Solute – substance dissolved</a:t>
            </a:r>
          </a:p>
          <a:p>
            <a:pPr>
              <a:lnSpc>
                <a:spcPct val="90000"/>
              </a:lnSpc>
            </a:pPr>
            <a:r>
              <a:rPr lang="en-US"/>
              <a:t>Solvent – what it is dissolved in</a:t>
            </a:r>
          </a:p>
          <a:p>
            <a:pPr>
              <a:lnSpc>
                <a:spcPct val="90000"/>
              </a:lnSpc>
            </a:pPr>
            <a:r>
              <a:rPr lang="en-US"/>
              <a:t>The solvent’s phase will be the only one visible</a:t>
            </a:r>
          </a:p>
          <a:p>
            <a:pPr>
              <a:lnSpc>
                <a:spcPct val="90000"/>
              </a:lnSpc>
            </a:pPr>
            <a:r>
              <a:rPr lang="en-US"/>
              <a:t>If both substances are originally in the same phase, the one with the least is the solute</a:t>
            </a:r>
          </a:p>
          <a:p>
            <a:pPr>
              <a:lnSpc>
                <a:spcPct val="90000"/>
              </a:lnSpc>
            </a:pPr>
            <a:r>
              <a:rPr lang="en-US"/>
              <a:t>Aqueous – solution with water solvent</a:t>
            </a:r>
          </a:p>
          <a:p>
            <a:pPr>
              <a:lnSpc>
                <a:spcPct val="90000"/>
              </a:lnSpc>
            </a:pPr>
            <a:r>
              <a:rPr lang="en-US"/>
              <a:t>Tincture – solution with alcohol solvent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Solutions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All phases can form solutions</a:t>
            </a:r>
          </a:p>
          <a:p>
            <a:pPr lvl="1">
              <a:lnSpc>
                <a:spcPct val="90000"/>
              </a:lnSpc>
            </a:pPr>
            <a:r>
              <a:rPr lang="en-US"/>
              <a:t>Gas in gas</a:t>
            </a:r>
          </a:p>
          <a:p>
            <a:pPr lvl="1">
              <a:lnSpc>
                <a:spcPct val="90000"/>
              </a:lnSpc>
            </a:pPr>
            <a:r>
              <a:rPr lang="en-US"/>
              <a:t>Gas in liquid</a:t>
            </a:r>
          </a:p>
          <a:p>
            <a:pPr lvl="1">
              <a:lnSpc>
                <a:spcPct val="90000"/>
              </a:lnSpc>
            </a:pPr>
            <a:r>
              <a:rPr lang="en-US"/>
              <a:t>Liquid in liquid</a:t>
            </a:r>
          </a:p>
          <a:p>
            <a:pPr lvl="1">
              <a:lnSpc>
                <a:spcPct val="90000"/>
              </a:lnSpc>
            </a:pPr>
            <a:r>
              <a:rPr lang="en-US"/>
              <a:t>Solid in liquid</a:t>
            </a:r>
          </a:p>
          <a:p>
            <a:pPr lvl="1">
              <a:lnSpc>
                <a:spcPct val="90000"/>
              </a:lnSpc>
            </a:pPr>
            <a:r>
              <a:rPr lang="en-US"/>
              <a:t>Solid in solid</a:t>
            </a:r>
          </a:p>
          <a:p>
            <a:pPr>
              <a:lnSpc>
                <a:spcPct val="90000"/>
              </a:lnSpc>
            </a:pPr>
            <a:r>
              <a:rPr lang="en-US"/>
              <a:t>Alloy – metal and metal solution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endParaRPr lang="en-US"/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Miscible – when substances dissolve in one another</a:t>
            </a:r>
          </a:p>
          <a:p>
            <a:r>
              <a:rPr lang="en-US"/>
              <a:t>Immiscible – do not dissolve in one another</a:t>
            </a: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Solubility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Quantity of solute that can dissolve in a solvent</a:t>
            </a:r>
          </a:p>
          <a:p>
            <a:endParaRPr lang="en-US"/>
          </a:p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Factors Effecting Solubility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600"/>
              <a:t>Type of solute and solvent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600"/>
              <a:t>	- like dissolves like (polar in polar and non-polar in  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600"/>
              <a:t>         non-polar)</a:t>
            </a:r>
          </a:p>
          <a:p>
            <a:pPr>
              <a:lnSpc>
                <a:spcPct val="90000"/>
              </a:lnSpc>
            </a:pPr>
            <a:r>
              <a:rPr lang="en-US" sz="2600"/>
              <a:t>Temperature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600"/>
              <a:t>	- at higher temperature solvent holds more                                      	solute</a:t>
            </a:r>
          </a:p>
          <a:p>
            <a:pPr>
              <a:lnSpc>
                <a:spcPct val="90000"/>
              </a:lnSpc>
            </a:pPr>
            <a:r>
              <a:rPr lang="en-US" sz="2600"/>
              <a:t>Pressure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600"/>
              <a:t>	- gases are more soluble at higher pressures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600"/>
              <a:t>	- effervescence is when gas comes out of solution</a:t>
            </a: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695</TotalTime>
  <Words>413</Words>
  <Application>Microsoft Office PowerPoint</Application>
  <PresentationFormat>On-screen Show (4:3)</PresentationFormat>
  <Paragraphs>69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Garamond</vt:lpstr>
      <vt:lpstr>Symbol</vt:lpstr>
      <vt:lpstr>Wingdings</vt:lpstr>
      <vt:lpstr>Edge</vt:lpstr>
      <vt:lpstr>Mixtures</vt:lpstr>
      <vt:lpstr>Types of Mixtures</vt:lpstr>
      <vt:lpstr>Heterogeneous Mixtures</vt:lpstr>
      <vt:lpstr>Solution</vt:lpstr>
      <vt:lpstr>Parts of Solution</vt:lpstr>
      <vt:lpstr>Types of Solutions</vt:lpstr>
      <vt:lpstr>PowerPoint Presentation</vt:lpstr>
      <vt:lpstr>Solubility</vt:lpstr>
      <vt:lpstr>Factors Effecting Solubility</vt:lpstr>
      <vt:lpstr>Solubility Curve</vt:lpstr>
      <vt:lpstr>PowerPoint Presentation</vt:lpstr>
      <vt:lpstr>Example</vt:lpstr>
      <vt:lpstr>Factors Effecting Rate</vt:lpstr>
      <vt:lpstr>Saturated</vt:lpstr>
      <vt:lpstr>Supersaturated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Mixtures</dc:title>
  <dc:creator>Unknown User</dc:creator>
  <cp:lastModifiedBy>Tracy L. Phillips</cp:lastModifiedBy>
  <cp:revision>12</cp:revision>
  <cp:lastPrinted>2017-03-27T20:34:07Z</cp:lastPrinted>
  <dcterms:created xsi:type="dcterms:W3CDTF">2002-04-24T02:20:57Z</dcterms:created>
  <dcterms:modified xsi:type="dcterms:W3CDTF">2017-03-27T20:35:46Z</dcterms:modified>
</cp:coreProperties>
</file>