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65" r:id="rId2"/>
    <p:sldId id="257" r:id="rId3"/>
    <p:sldId id="258" r:id="rId4"/>
    <p:sldId id="261" r:id="rId5"/>
    <p:sldId id="262" r:id="rId6"/>
    <p:sldId id="259" r:id="rId7"/>
    <p:sldId id="263" r:id="rId8"/>
    <p:sldId id="266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-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9F5CAF-66B9-4022-A387-783EB20BCB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E0D3CA-249D-4211-9F8D-0D38321C758F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2AE56F-7ED8-468E-A292-65D79F7BED21}" type="slidenum">
              <a:rPr lang="en-US"/>
              <a:pPr/>
              <a:t>7</a:t>
            </a:fld>
            <a:endParaRPr lang="en-US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F73C44-8EBD-4DC4-BBE0-B5EE8D83B235}" type="slidenum">
              <a:rPr lang="en-US"/>
              <a:pPr/>
              <a:t>9</a:t>
            </a:fld>
            <a:endParaRPr lang="en-US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08C329-BDC7-421D-B3DB-9ED161CE86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98498-FA84-455F-99CC-C5A8ECCEA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FBF44-555A-4259-BB87-2D0D1B33E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78F2A2-1EDA-4655-9A1C-02A3682ED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18511-2D5F-4EEE-88B0-149525AE9E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F6189-3426-4D80-847A-6FFE65EF9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4150C-8E49-4802-AD42-25AC5C17A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33F6B6-0724-4A53-B29A-2AB936959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7553C7-B4AC-42ED-9D54-D0DC0A800B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E5F20D-D579-4699-AC31-1FC9615FD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6751C-BDC8-40B5-BED3-D230EA9172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1D34733-8640-4DA4-BDFC-CD64D0C525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Documents%20and%20Settings\phillips.tracy\Desktop\New%20Chemistry\Reaction%20Types\The%20Five%20Major%20Class%20of%20Chemical%20Reactions.wmv" TargetMode="Externa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Replacement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Single Replacement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One element replaces a similar element in a compound</a:t>
            </a:r>
          </a:p>
          <a:p>
            <a:r>
              <a:rPr lang="en-US"/>
              <a:t>    A  +  BX  </a:t>
            </a:r>
            <a:r>
              <a:rPr lang="en-US">
                <a:cs typeface="Times New Roman" charset="0"/>
              </a:rPr>
              <a:t>→  AX  +  B</a:t>
            </a:r>
          </a:p>
          <a:p>
            <a:r>
              <a:rPr lang="en-US"/>
              <a:t>A replaces B if A and B are similar</a:t>
            </a:r>
          </a:p>
          <a:p>
            <a:r>
              <a:rPr lang="en-US"/>
              <a:t>Metals can replace less reactive metals</a:t>
            </a:r>
          </a:p>
          <a:p>
            <a:pPr lvl="1">
              <a:buFontTx/>
              <a:buNone/>
            </a:pPr>
            <a:r>
              <a:rPr lang="en-US"/>
              <a:t>	Al  +  Fe(NO</a:t>
            </a:r>
            <a:r>
              <a:rPr lang="en-US" baseline="-25000"/>
              <a:t>3</a:t>
            </a:r>
            <a:r>
              <a:rPr lang="en-US"/>
              <a:t>) </a:t>
            </a:r>
            <a:r>
              <a:rPr lang="en-US">
                <a:cs typeface="Times New Roman" charset="0"/>
              </a:rPr>
              <a:t>→  Al(</a:t>
            </a:r>
            <a:r>
              <a:rPr lang="en-US"/>
              <a:t>NO</a:t>
            </a:r>
            <a:r>
              <a:rPr lang="en-US" baseline="-25000"/>
              <a:t>3</a:t>
            </a:r>
            <a:r>
              <a:rPr lang="en-US"/>
              <a:t>)</a:t>
            </a:r>
            <a:r>
              <a:rPr lang="en-US" baseline="-25000"/>
              <a:t>  </a:t>
            </a:r>
            <a:r>
              <a:rPr lang="en-US"/>
              <a:t>+  Fe</a:t>
            </a:r>
            <a:endParaRPr lang="en-US" baseline="-2500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Metals can replace H </a:t>
            </a:r>
          </a:p>
          <a:p>
            <a:pPr>
              <a:buFontTx/>
              <a:buNone/>
            </a:pPr>
            <a:r>
              <a:rPr lang="en-US"/>
              <a:t>	Mg  +  HCl </a:t>
            </a:r>
            <a:r>
              <a:rPr lang="en-US">
                <a:cs typeface="Times New Roman" charset="0"/>
              </a:rPr>
              <a:t>→   MgCl</a:t>
            </a:r>
            <a:r>
              <a:rPr lang="en-US" baseline="-25000">
                <a:cs typeface="Times New Roman" charset="0"/>
              </a:rPr>
              <a:t>2</a:t>
            </a:r>
            <a:r>
              <a:rPr lang="en-US">
                <a:cs typeface="Times New Roman" charset="0"/>
              </a:rPr>
              <a:t>  +  H</a:t>
            </a:r>
            <a:r>
              <a:rPr lang="en-US" baseline="-25000">
                <a:cs typeface="Times New Roman" charset="0"/>
              </a:rPr>
              <a:t>2</a:t>
            </a:r>
            <a:endParaRPr lang="en-US">
              <a:cs typeface="Times New Roman" charset="0"/>
            </a:endParaRPr>
          </a:p>
          <a:p>
            <a:pPr>
              <a:buFontTx/>
              <a:buNone/>
            </a:pPr>
            <a:endParaRPr lang="en-US">
              <a:cs typeface="Times New Roman" charset="0"/>
            </a:endParaRPr>
          </a:p>
          <a:p>
            <a:pPr>
              <a:buFontTx/>
              <a:buNone/>
            </a:pPr>
            <a:r>
              <a:rPr lang="en-US">
                <a:cs typeface="Times New Roman" charset="0"/>
              </a:rPr>
              <a:t>	Na  +  H</a:t>
            </a:r>
            <a:r>
              <a:rPr lang="en-US" baseline="-25000">
                <a:cs typeface="Times New Roman" charset="0"/>
              </a:rPr>
              <a:t>2</a:t>
            </a:r>
            <a:r>
              <a:rPr lang="en-US">
                <a:cs typeface="Times New Roman" charset="0"/>
              </a:rPr>
              <a:t>O →   NaOH  +  H</a:t>
            </a:r>
            <a:r>
              <a:rPr lang="en-US" baseline="-25000">
                <a:cs typeface="Times New Roman" charset="0"/>
              </a:rPr>
              <a:t>2</a:t>
            </a:r>
            <a:endParaRPr lang="en-US">
              <a:cs typeface="Times New Roman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Halogens can replace other halogens</a:t>
            </a:r>
          </a:p>
          <a:p>
            <a:pPr>
              <a:buFontTx/>
              <a:buNone/>
            </a:pPr>
            <a:r>
              <a:rPr lang="en-US"/>
              <a:t>		</a:t>
            </a:r>
          </a:p>
          <a:p>
            <a:pPr>
              <a:buFontTx/>
              <a:buNone/>
            </a:pPr>
            <a:r>
              <a:rPr lang="en-US"/>
              <a:t>	       Br</a:t>
            </a:r>
            <a:r>
              <a:rPr lang="en-US" baseline="-25000"/>
              <a:t>2</a:t>
            </a:r>
            <a:r>
              <a:rPr lang="en-US"/>
              <a:t>  +  KCl   </a:t>
            </a:r>
            <a:r>
              <a:rPr lang="en-US">
                <a:cs typeface="Times New Roman" charset="0"/>
              </a:rPr>
              <a:t>→   KBr  +  Cl</a:t>
            </a:r>
            <a:r>
              <a:rPr lang="en-US" baseline="-25000">
                <a:cs typeface="Times New Roman" charset="0"/>
              </a:rPr>
              <a:t>2</a:t>
            </a:r>
            <a:endParaRPr lang="en-US">
              <a:cs typeface="Times New Roman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Single Replacement Reactions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763000" cy="4572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>
                <a:sym typeface="Wingdings" pitchFamily="2" charset="2"/>
              </a:rPr>
              <a:t>Al  +  Cu(NO</a:t>
            </a:r>
            <a:r>
              <a:rPr lang="en-US" baseline="-25000">
                <a:sym typeface="Wingdings" pitchFamily="2" charset="2"/>
              </a:rPr>
              <a:t>3</a:t>
            </a:r>
            <a:r>
              <a:rPr lang="en-US">
                <a:sym typeface="Wingdings" pitchFamily="2" charset="2"/>
              </a:rPr>
              <a:t>)</a:t>
            </a:r>
            <a:r>
              <a:rPr lang="en-US" baseline="-25000">
                <a:sym typeface="Wingdings" pitchFamily="2" charset="2"/>
              </a:rPr>
              <a:t>2  </a:t>
            </a:r>
            <a:r>
              <a:rPr lang="en-US">
                <a:sym typeface="Symbol" pitchFamily="18" charset="2"/>
              </a:rPr>
              <a:t>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>
                <a:sym typeface="Symbol" pitchFamily="18" charset="2"/>
              </a:rPr>
              <a:t>NaCl  +  F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  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>
                <a:sym typeface="Symbol" pitchFamily="18" charset="2"/>
              </a:rPr>
              <a:t>K  +  H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O  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>
                <a:sym typeface="Symbol" pitchFamily="18" charset="2"/>
              </a:rPr>
              <a:t>Na  +  Mg(OH)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 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>
                <a:sym typeface="Symbol" pitchFamily="18" charset="2"/>
              </a:rPr>
              <a:t>Ni  +  FeSO</a:t>
            </a:r>
            <a:r>
              <a:rPr lang="en-US" baseline="-25000">
                <a:sym typeface="Symbol" pitchFamily="18" charset="2"/>
              </a:rPr>
              <a:t>4</a:t>
            </a:r>
            <a:r>
              <a:rPr lang="en-US">
                <a:sym typeface="Symbol" pitchFamily="18" charset="2"/>
              </a:rPr>
              <a:t>    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endParaRPr lang="en-US"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>
                <a:sym typeface="Wingdings" pitchFamily="2" charset="2"/>
              </a:rPr>
              <a:t> 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Double Replacement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Ions of two compounds exchange places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	AX  +  BY </a:t>
            </a:r>
            <a:r>
              <a:rPr lang="en-US">
                <a:cs typeface="Times New Roman" charset="0"/>
              </a:rPr>
              <a:t>→   AY  +  BX</a:t>
            </a:r>
          </a:p>
          <a:p>
            <a:pPr>
              <a:buFontTx/>
              <a:buNone/>
            </a:pPr>
            <a:endParaRPr lang="en-US">
              <a:cs typeface="Times New Roman" charset="0"/>
            </a:endParaRPr>
          </a:p>
          <a:p>
            <a:pPr>
              <a:buFontTx/>
              <a:buNone/>
            </a:pPr>
            <a:r>
              <a:rPr lang="en-US">
                <a:cs typeface="Times New Roman" charset="0"/>
              </a:rPr>
              <a:t>Double Replacement reactions are often evidenced be the formation of a precipitate or the production of a gas</a:t>
            </a:r>
          </a:p>
          <a:p>
            <a:pPr>
              <a:buFontTx/>
              <a:buNone/>
            </a:pPr>
            <a:endParaRPr lang="en-US">
              <a:cs typeface="Times New Roman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9144000" cy="45307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dirty="0" err="1" smtClean="0"/>
              <a:t>HCl</a:t>
            </a:r>
            <a:r>
              <a:rPr lang="en-US" sz="2800" dirty="0" smtClean="0"/>
              <a:t> + AgNO</a:t>
            </a:r>
            <a:r>
              <a:rPr lang="en-US" sz="2800" baseline="-25000" dirty="0" smtClean="0"/>
              <a:t>3 </a:t>
            </a:r>
            <a:r>
              <a:rPr lang="en-US" sz="2800" dirty="0">
                <a:sym typeface="Wingdings" pitchFamily="2" charset="2"/>
              </a:rPr>
              <a:t> </a:t>
            </a:r>
          </a:p>
          <a:p>
            <a:pPr marL="609600" indent="-609600">
              <a:buFontTx/>
              <a:buAutoNum type="arabicPeriod"/>
            </a:pPr>
            <a:r>
              <a:rPr lang="en-US" sz="2800" dirty="0" smtClean="0">
                <a:sym typeface="Wingdings" pitchFamily="2" charset="2"/>
              </a:rPr>
              <a:t>CaCl</a:t>
            </a:r>
            <a:r>
              <a:rPr lang="en-US" sz="2800" baseline="-25000" dirty="0" smtClean="0">
                <a:sym typeface="Wingdings" pitchFamily="2" charset="2"/>
              </a:rPr>
              <a:t>2 </a:t>
            </a:r>
            <a:r>
              <a:rPr lang="en-US" sz="2800" dirty="0">
                <a:sym typeface="Wingdings" pitchFamily="2" charset="2"/>
              </a:rPr>
              <a:t>+  </a:t>
            </a:r>
            <a:r>
              <a:rPr lang="en-US" sz="2800" dirty="0" smtClean="0">
                <a:sym typeface="Wingdings" pitchFamily="2" charset="2"/>
              </a:rPr>
              <a:t>Na</a:t>
            </a:r>
            <a:r>
              <a:rPr lang="en-US" sz="2800" baseline="-25000" dirty="0" smtClean="0">
                <a:sym typeface="Wingdings" pitchFamily="2" charset="2"/>
              </a:rPr>
              <a:t>3</a:t>
            </a:r>
            <a:r>
              <a:rPr lang="en-US" sz="2800" dirty="0" smtClean="0">
                <a:sym typeface="Wingdings" pitchFamily="2" charset="2"/>
              </a:rPr>
              <a:t>PO</a:t>
            </a:r>
            <a:r>
              <a:rPr lang="en-US" sz="2800" baseline="-25000" dirty="0" smtClean="0">
                <a:sym typeface="Wingdings" pitchFamily="2" charset="2"/>
              </a:rPr>
              <a:t>4 </a:t>
            </a:r>
            <a:r>
              <a:rPr lang="en-US" sz="2800" dirty="0">
                <a:sym typeface="Wingdings" pitchFamily="2" charset="2"/>
              </a:rPr>
              <a:t></a:t>
            </a:r>
          </a:p>
          <a:p>
            <a:pPr marL="609600" indent="-609600">
              <a:buFontTx/>
              <a:buAutoNum type="arabicPeriod"/>
            </a:pPr>
            <a:r>
              <a:rPr lang="en-US" sz="2800" dirty="0" err="1" smtClean="0">
                <a:sym typeface="Wingdings" pitchFamily="2" charset="2"/>
              </a:rPr>
              <a:t>Pb</a:t>
            </a:r>
            <a:r>
              <a:rPr lang="en-US" sz="2800" dirty="0" smtClean="0">
                <a:sym typeface="Wingdings" pitchFamily="2" charset="2"/>
              </a:rPr>
              <a:t>(NO</a:t>
            </a:r>
            <a:r>
              <a:rPr lang="en-US" sz="2800" baseline="-25000" dirty="0" smtClean="0">
                <a:sym typeface="Wingdings" pitchFamily="2" charset="2"/>
              </a:rPr>
              <a:t>3</a:t>
            </a:r>
            <a:r>
              <a:rPr lang="en-US" sz="2800" dirty="0" smtClean="0">
                <a:sym typeface="Wingdings" pitchFamily="2" charset="2"/>
              </a:rPr>
              <a:t>)</a:t>
            </a:r>
            <a:r>
              <a:rPr lang="en-US" sz="2800" baseline="-25000" dirty="0" smtClean="0">
                <a:sym typeface="Wingdings" pitchFamily="2" charset="2"/>
              </a:rPr>
              <a:t>2 </a:t>
            </a:r>
            <a:r>
              <a:rPr lang="en-US" sz="2800" dirty="0">
                <a:sym typeface="Wingdings" pitchFamily="2" charset="2"/>
              </a:rPr>
              <a:t>+ </a:t>
            </a:r>
            <a:r>
              <a:rPr lang="en-US" sz="2800" dirty="0" smtClean="0">
                <a:sym typeface="Wingdings" pitchFamily="2" charset="2"/>
              </a:rPr>
              <a:t>BaCl</a:t>
            </a:r>
            <a:r>
              <a:rPr lang="en-US" sz="2800" baseline="-25000" dirty="0" smtClean="0">
                <a:sym typeface="Wingdings" pitchFamily="2" charset="2"/>
              </a:rPr>
              <a:t>2 </a:t>
            </a:r>
            <a:r>
              <a:rPr lang="en-US" sz="2800" dirty="0">
                <a:sym typeface="Wingdings" pitchFamily="2" charset="2"/>
              </a:rPr>
              <a:t></a:t>
            </a:r>
          </a:p>
          <a:p>
            <a:pPr marL="609600" indent="-609600">
              <a:buFontTx/>
              <a:buAutoNum type="arabicPeriod"/>
            </a:pPr>
            <a:r>
              <a:rPr lang="en-US" sz="2800" dirty="0" smtClean="0">
                <a:sym typeface="Wingdings" pitchFamily="2" charset="2"/>
              </a:rPr>
              <a:t>FeCl</a:t>
            </a:r>
            <a:r>
              <a:rPr lang="en-US" sz="2800" baseline="-25000" dirty="0" smtClean="0">
                <a:sym typeface="Wingdings" pitchFamily="2" charset="2"/>
              </a:rPr>
              <a:t>3 </a:t>
            </a:r>
            <a:r>
              <a:rPr lang="en-US" sz="2800" dirty="0">
                <a:sym typeface="Wingdings" pitchFamily="2" charset="2"/>
              </a:rPr>
              <a:t>+   </a:t>
            </a:r>
            <a:r>
              <a:rPr lang="en-US" sz="2800" dirty="0" err="1" smtClean="0">
                <a:sym typeface="Wingdings" pitchFamily="2" charset="2"/>
              </a:rPr>
              <a:t>NaOH</a:t>
            </a:r>
            <a:r>
              <a:rPr lang="en-US" sz="2800" baseline="-25000" dirty="0" smtClean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endParaRPr lang="en-US" sz="2800" dirty="0">
              <a:sym typeface="Wingdings" pitchFamily="2" charset="2"/>
            </a:endParaRPr>
          </a:p>
          <a:p>
            <a:pPr marL="609600" indent="-609600">
              <a:buFontTx/>
              <a:buAutoNum type="arabicPeriod"/>
            </a:pPr>
            <a:r>
              <a:rPr lang="en-US" sz="2800" dirty="0" smtClean="0">
                <a:sym typeface="Wingdings" pitchFamily="2" charset="2"/>
              </a:rPr>
              <a:t>H</a:t>
            </a:r>
            <a:r>
              <a:rPr lang="en-US" sz="2800" baseline="-250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SO</a:t>
            </a:r>
            <a:r>
              <a:rPr lang="en-US" sz="2800" baseline="-25000" dirty="0" smtClean="0">
                <a:sym typeface="Wingdings" pitchFamily="2" charset="2"/>
              </a:rPr>
              <a:t>4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>
                <a:sym typeface="Wingdings" pitchFamily="2" charset="2"/>
              </a:rPr>
              <a:t>+  </a:t>
            </a:r>
            <a:r>
              <a:rPr lang="en-US" sz="2800" dirty="0" err="1" smtClean="0">
                <a:sym typeface="Wingdings" pitchFamily="2" charset="2"/>
              </a:rPr>
              <a:t>NaOH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>
                <a:sym typeface="Wingdings" pitchFamily="2" charset="2"/>
              </a:rPr>
              <a:t></a:t>
            </a:r>
          </a:p>
          <a:p>
            <a:pPr marL="609600" indent="-609600">
              <a:buFontTx/>
              <a:buAutoNum type="arabicPeriod"/>
            </a:pPr>
            <a:r>
              <a:rPr lang="en-US" sz="2800" dirty="0" smtClean="0">
                <a:sym typeface="Wingdings" pitchFamily="2" charset="2"/>
              </a:rPr>
              <a:t>KOH </a:t>
            </a:r>
            <a:r>
              <a:rPr lang="en-US" sz="2800" dirty="0">
                <a:sym typeface="Wingdings" pitchFamily="2" charset="2"/>
              </a:rPr>
              <a:t>+ </a:t>
            </a:r>
            <a:r>
              <a:rPr lang="en-US" sz="2800" dirty="0" smtClean="0">
                <a:sym typeface="Wingdings" pitchFamily="2" charset="2"/>
              </a:rPr>
              <a:t>CuSO</a:t>
            </a:r>
            <a:r>
              <a:rPr lang="en-US" sz="2800" baseline="-25000" dirty="0" smtClean="0">
                <a:sym typeface="Wingdings" pitchFamily="2" charset="2"/>
              </a:rPr>
              <a:t>4 </a:t>
            </a:r>
            <a:r>
              <a:rPr lang="en-US" sz="2800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endParaRPr lang="en-US" baseline="-25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The Five Major Class of Chemical Reactions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609600" y="381000"/>
            <a:ext cx="8229600" cy="6172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5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Mixed Practice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sz="2800"/>
              <a:t>State the type, predict the products, and balance the following reactions:</a:t>
            </a:r>
          </a:p>
          <a:p>
            <a:pPr marL="609600" indent="-609600">
              <a:buFontTx/>
              <a:buNone/>
            </a:pPr>
            <a:endParaRPr lang="en-US" sz="2800"/>
          </a:p>
          <a:p>
            <a:pPr marL="609600" indent="-609600">
              <a:buFontTx/>
              <a:buAutoNum type="arabicPeriod"/>
            </a:pPr>
            <a:r>
              <a:rPr lang="en-US" sz="2800"/>
              <a:t>BaCl</a:t>
            </a:r>
            <a:r>
              <a:rPr lang="en-US" sz="2800" baseline="-25000"/>
              <a:t>2 </a:t>
            </a:r>
            <a:r>
              <a:rPr lang="en-US" sz="2800"/>
              <a:t>+ H</a:t>
            </a:r>
            <a:r>
              <a:rPr lang="en-US" sz="2800" baseline="-25000"/>
              <a:t>2</a:t>
            </a:r>
            <a:r>
              <a:rPr lang="en-US" sz="2800"/>
              <a:t>SO</a:t>
            </a:r>
            <a:r>
              <a:rPr lang="en-US" sz="2800" baseline="-25000"/>
              <a:t>4</a:t>
            </a:r>
            <a:r>
              <a:rPr lang="en-US" sz="2800"/>
              <a:t> </a:t>
            </a:r>
            <a:r>
              <a:rPr lang="en-US" sz="2800">
                <a:sym typeface="Wingdings" pitchFamily="2" charset="2"/>
              </a:rPr>
              <a:t></a:t>
            </a:r>
          </a:p>
          <a:p>
            <a:pPr marL="609600" indent="-609600">
              <a:buFontTx/>
              <a:buAutoNum type="arabicPeriod"/>
            </a:pPr>
            <a:r>
              <a:rPr lang="en-US" sz="2800">
                <a:sym typeface="Wingdings" pitchFamily="2" charset="2"/>
              </a:rPr>
              <a:t>C</a:t>
            </a:r>
            <a:r>
              <a:rPr lang="en-US" sz="2800" baseline="-25000">
                <a:sym typeface="Wingdings" pitchFamily="2" charset="2"/>
              </a:rPr>
              <a:t>6</a:t>
            </a:r>
            <a:r>
              <a:rPr lang="en-US" sz="2800">
                <a:sym typeface="Wingdings" pitchFamily="2" charset="2"/>
              </a:rPr>
              <a:t>H</a:t>
            </a:r>
            <a:r>
              <a:rPr lang="en-US" sz="2800" baseline="-25000">
                <a:sym typeface="Wingdings" pitchFamily="2" charset="2"/>
              </a:rPr>
              <a:t>12</a:t>
            </a:r>
            <a:r>
              <a:rPr lang="en-US" sz="2800">
                <a:sym typeface="Wingdings" pitchFamily="2" charset="2"/>
              </a:rPr>
              <a:t> +  O</a:t>
            </a:r>
            <a:r>
              <a:rPr lang="en-US" sz="2800" baseline="-25000">
                <a:sym typeface="Wingdings" pitchFamily="2" charset="2"/>
              </a:rPr>
              <a:t>2 </a:t>
            </a:r>
            <a:r>
              <a:rPr lang="en-US" sz="2800">
                <a:sym typeface="Wingdings" pitchFamily="2" charset="2"/>
              </a:rPr>
              <a:t>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Zn + CuSO</a:t>
            </a:r>
            <a:r>
              <a:rPr lang="en-US" sz="2800" baseline="-25000"/>
              <a:t>4 </a:t>
            </a:r>
            <a:r>
              <a:rPr lang="en-US" sz="2800">
                <a:sym typeface="Wingdings" pitchFamily="2" charset="2"/>
              </a:rPr>
              <a:t>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Cs + Br</a:t>
            </a:r>
            <a:r>
              <a:rPr lang="en-US" sz="2800" baseline="-25000"/>
              <a:t>2 </a:t>
            </a:r>
            <a:r>
              <a:rPr lang="en-US" sz="2800">
                <a:sym typeface="Wingdings" pitchFamily="2" charset="2"/>
              </a:rPr>
              <a:t></a:t>
            </a:r>
          </a:p>
          <a:p>
            <a:pPr marL="609600" indent="-609600">
              <a:buFontTx/>
              <a:buAutoNum type="arabicPeriod"/>
            </a:pPr>
            <a:r>
              <a:rPr lang="en-US" sz="2800">
                <a:sym typeface="Wingdings" pitchFamily="2" charset="2"/>
              </a:rPr>
              <a:t>FeCO</a:t>
            </a:r>
            <a:r>
              <a:rPr lang="en-US" sz="2800" baseline="-25000">
                <a:sym typeface="Wingdings" pitchFamily="2" charset="2"/>
              </a:rPr>
              <a:t>3</a:t>
            </a:r>
            <a:r>
              <a:rPr lang="en-US" sz="2800">
                <a:sym typeface="Wingdings" pitchFamily="2" charset="2"/>
              </a:rPr>
              <a:t> </a:t>
            </a:r>
            <a:endParaRPr lang="en-US" sz="280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267200" y="26670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200">
              <a:latin typeface="Tahoma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962400" y="38862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200">
              <a:latin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OnEdge.p3d 5"/>
  <p:tag name="POWER3D OPTIONS" val="Medium "/>
  <p:tag name="POWER3D SOUND" val="On Edge"/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Revcube.p3d 3"/>
  <p:tag name="POWER3D OPTIONS" val="Medium "/>
  <p:tag name="POWER3D SOUND" val="Revolving Cube"/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Revdoors.p3d 2"/>
  <p:tag name="POWER3D OPTIONS" val="Medium "/>
  <p:tag name="POWER3D SOUND" val="Revolving Doors"/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368</TotalTime>
  <Words>139</Words>
  <Application>Microsoft Office PowerPoint</Application>
  <PresentationFormat>On-screen Show (4:3)</PresentationFormat>
  <Paragraphs>47</Paragraphs>
  <Slides>9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Times New Roman</vt:lpstr>
      <vt:lpstr>Wingdings</vt:lpstr>
      <vt:lpstr>Symbol</vt:lpstr>
      <vt:lpstr>Tahoma</vt:lpstr>
      <vt:lpstr>Arial</vt:lpstr>
      <vt:lpstr>Solstice</vt:lpstr>
      <vt:lpstr>Replacement Reactions</vt:lpstr>
      <vt:lpstr>Single Replacement</vt:lpstr>
      <vt:lpstr>Slide 3</vt:lpstr>
      <vt:lpstr>Slide 4</vt:lpstr>
      <vt:lpstr>Single Replacement Reactions</vt:lpstr>
      <vt:lpstr>Double Replacement</vt:lpstr>
      <vt:lpstr>Practice</vt:lpstr>
      <vt:lpstr>Slide 8</vt:lpstr>
      <vt:lpstr>Mixed Practice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Cabrillo High School</dc:creator>
  <cp:lastModifiedBy>phillips.tracy</cp:lastModifiedBy>
  <cp:revision>3</cp:revision>
  <dcterms:created xsi:type="dcterms:W3CDTF">2002-01-25T17:07:43Z</dcterms:created>
  <dcterms:modified xsi:type="dcterms:W3CDTF">2012-08-06T18:31:47Z</dcterms:modified>
</cp:coreProperties>
</file>