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56" r:id="rId2"/>
    <p:sldId id="268" r:id="rId3"/>
    <p:sldId id="271" r:id="rId4"/>
    <p:sldId id="272" r:id="rId5"/>
    <p:sldId id="273" r:id="rId6"/>
    <p:sldId id="274" r:id="rId7"/>
    <p:sldId id="275" r:id="rId8"/>
    <p:sldId id="27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05" autoAdjust="0"/>
  </p:normalViewPr>
  <p:slideViewPr>
    <p:cSldViewPr>
      <p:cViewPr varScale="1">
        <p:scale>
          <a:sx n="76" d="100"/>
          <a:sy n="76" d="100"/>
        </p:scale>
        <p:origin x="-3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4C97A3-813F-45E9-9E56-974CBD16B9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CA8A6A-DBBE-4DCF-ADB8-E874B215B426}" type="slidenum">
              <a:rPr lang="en-US"/>
              <a:pPr/>
              <a:t>3</a:t>
            </a:fld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A3F3FC-AFA0-47DC-B319-3ADB4F204CE2}" type="slidenum">
              <a:rPr lang="en-US"/>
              <a:pPr/>
              <a:t>5</a:t>
            </a:fld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F5B5AE-64FC-47CF-9B1B-A8BC085EB7CB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E91445C-2C34-4EE7-B9EE-1D0F48568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28D2-E59B-426C-9C8E-7A8F3B40B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5297-F63D-4F9A-B7E1-E8EF427C2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7F28-4B99-407B-A779-C4FF12D03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1592-31CF-4200-B75A-53C648898E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A60-A61C-413D-8849-5B8466EB1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6D003E-6B30-4290-AD95-1FC0AB7509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9EA2237-948C-4B50-A83F-9326314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ED26-58E9-4F40-AAE6-2F1F558A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24FC-AFBE-45A5-9180-7524330EC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8B484-C234-4A2B-B17D-99FF93B51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C161B18-77F4-4411-8626-9076765E6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Heating Curves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431925"/>
          </a:xfrm>
        </p:spPr>
        <p:txBody>
          <a:bodyPr/>
          <a:lstStyle/>
          <a:p>
            <a:r>
              <a:rPr lang="en-US"/>
              <a:t>Energy and Phase Change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When adding heat to a solid, energy added increases the temperature and entropy until the melting point is reached</a:t>
            </a:r>
          </a:p>
          <a:p>
            <a:pPr>
              <a:lnSpc>
                <a:spcPct val="90000"/>
              </a:lnSpc>
            </a:pPr>
            <a:r>
              <a:rPr lang="en-US" sz="2800"/>
              <a:t>When the melting point is reached, all energy added is used to break intermolecular forces and increase the entropy (does not increase temp)</a:t>
            </a:r>
          </a:p>
          <a:p>
            <a:pPr>
              <a:lnSpc>
                <a:spcPct val="90000"/>
              </a:lnSpc>
            </a:pPr>
            <a:r>
              <a:rPr lang="en-US" sz="2800"/>
              <a:t>During melting both liquid and solid are present</a:t>
            </a:r>
          </a:p>
          <a:p>
            <a:pPr>
              <a:lnSpc>
                <a:spcPct val="90000"/>
              </a:lnSpc>
            </a:pPr>
            <a:r>
              <a:rPr lang="en-US" sz="2800"/>
              <a:t>Melting and freezing point are the same value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00050" y="895350"/>
            <a:ext cx="8401050" cy="5565775"/>
            <a:chOff x="252" y="564"/>
            <a:chExt cx="5292" cy="3506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2724" y="2280"/>
              <a:ext cx="1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Water</a:t>
              </a: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704" y="3036"/>
              <a:ext cx="972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Water</a:t>
              </a:r>
            </a:p>
            <a:p>
              <a:pPr algn="ctr" eaLnBrk="0" hangingPunct="0"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and Ice</a:t>
              </a: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852" y="322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Ice</a:t>
              </a: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3420" y="1080"/>
              <a:ext cx="10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Water and Steam</a:t>
              </a: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4380" y="90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 Steam</a:t>
              </a: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65" y="565"/>
              <a:ext cx="5279" cy="3505"/>
            </a:xfrm>
            <a:prstGeom prst="rect">
              <a:avLst/>
            </a:prstGeom>
            <a:solidFill>
              <a:srgbClr val="00279F"/>
            </a:solidFill>
            <a:ln w="12700">
              <a:solidFill>
                <a:srgbClr val="CF0E3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772" y="848"/>
              <a:ext cx="4461" cy="27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60" y="0"/>
                </a:cxn>
                <a:cxn ang="0">
                  <a:pos x="4460" y="2770"/>
                </a:cxn>
                <a:cxn ang="0">
                  <a:pos x="0" y="2770"/>
                </a:cxn>
                <a:cxn ang="0">
                  <a:pos x="0" y="0"/>
                </a:cxn>
              </a:cxnLst>
              <a:rect l="0" t="0" r="r" b="b"/>
              <a:pathLst>
                <a:path w="4461" h="2771">
                  <a:moveTo>
                    <a:pt x="0" y="0"/>
                  </a:moveTo>
                  <a:lnTo>
                    <a:pt x="4460" y="0"/>
                  </a:lnTo>
                  <a:lnTo>
                    <a:pt x="4460" y="2770"/>
                  </a:lnTo>
                  <a:lnTo>
                    <a:pt x="0" y="2770"/>
                  </a:lnTo>
                  <a:lnTo>
                    <a:pt x="0" y="0"/>
                  </a:lnTo>
                </a:path>
              </a:pathLst>
            </a:custGeom>
            <a:solidFill>
              <a:srgbClr val="FAFD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772" y="3228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772" y="2831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772" y="2434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772" y="2038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772" y="1641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772" y="1245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772" y="848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 flipV="1">
              <a:off x="5238" y="848"/>
              <a:ext cx="0" cy="277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 flipV="1">
              <a:off x="748" y="860"/>
              <a:ext cx="0" cy="2776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732" y="3624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732" y="3228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732" y="2831"/>
              <a:ext cx="80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732" y="2434"/>
              <a:ext cx="80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732" y="2038"/>
              <a:ext cx="80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732" y="1641"/>
              <a:ext cx="80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732" y="1245"/>
              <a:ext cx="80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732" y="848"/>
              <a:ext cx="80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772" y="3624"/>
              <a:ext cx="4466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772" y="3584"/>
              <a:ext cx="0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 flipV="1">
              <a:off x="5238" y="3584"/>
              <a:ext cx="0" cy="79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784" y="848"/>
              <a:ext cx="4467" cy="2777"/>
            </a:xfrm>
            <a:custGeom>
              <a:avLst/>
              <a:gdLst/>
              <a:ahLst/>
              <a:cxnLst>
                <a:cxn ang="0">
                  <a:pos x="0" y="2776"/>
                </a:cxn>
                <a:cxn ang="0">
                  <a:pos x="461" y="2368"/>
                </a:cxn>
                <a:cxn ang="0">
                  <a:pos x="1031" y="2368"/>
                </a:cxn>
                <a:cxn ang="0">
                  <a:pos x="1792" y="397"/>
                </a:cxn>
                <a:cxn ang="0">
                  <a:pos x="3909" y="397"/>
                </a:cxn>
                <a:cxn ang="0">
                  <a:pos x="4466" y="0"/>
                </a:cxn>
              </a:cxnLst>
              <a:rect l="0" t="0" r="r" b="b"/>
              <a:pathLst>
                <a:path w="4467" h="2777">
                  <a:moveTo>
                    <a:pt x="0" y="2776"/>
                  </a:moveTo>
                  <a:lnTo>
                    <a:pt x="461" y="2368"/>
                  </a:lnTo>
                  <a:lnTo>
                    <a:pt x="1031" y="2368"/>
                  </a:lnTo>
                  <a:lnTo>
                    <a:pt x="1792" y="397"/>
                  </a:lnTo>
                  <a:lnTo>
                    <a:pt x="3909" y="397"/>
                  </a:lnTo>
                  <a:lnTo>
                    <a:pt x="4466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731" y="3583"/>
              <a:ext cx="82" cy="82"/>
            </a:xfrm>
            <a:custGeom>
              <a:avLst/>
              <a:gdLst/>
              <a:ahLst/>
              <a:cxnLst>
                <a:cxn ang="0">
                  <a:pos x="40" y="81"/>
                </a:cxn>
                <a:cxn ang="0">
                  <a:pos x="81" y="41"/>
                </a:cxn>
                <a:cxn ang="0">
                  <a:pos x="40" y="0"/>
                </a:cxn>
                <a:cxn ang="0">
                  <a:pos x="0" y="41"/>
                </a:cxn>
                <a:cxn ang="0">
                  <a:pos x="40" y="81"/>
                </a:cxn>
              </a:cxnLst>
              <a:rect l="0" t="0" r="r" b="b"/>
              <a:pathLst>
                <a:path w="82" h="82">
                  <a:moveTo>
                    <a:pt x="40" y="81"/>
                  </a:moveTo>
                  <a:lnTo>
                    <a:pt x="81" y="41"/>
                  </a:lnTo>
                  <a:lnTo>
                    <a:pt x="40" y="0"/>
                  </a:lnTo>
                  <a:lnTo>
                    <a:pt x="0" y="41"/>
                  </a:lnTo>
                  <a:lnTo>
                    <a:pt x="40" y="81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5198" y="808"/>
              <a:ext cx="81" cy="81"/>
            </a:xfrm>
            <a:custGeom>
              <a:avLst/>
              <a:gdLst/>
              <a:ahLst/>
              <a:cxnLst>
                <a:cxn ang="0">
                  <a:pos x="40" y="80"/>
                </a:cxn>
                <a:cxn ang="0">
                  <a:pos x="80" y="40"/>
                </a:cxn>
                <a:cxn ang="0">
                  <a:pos x="40" y="0"/>
                </a:cxn>
                <a:cxn ang="0">
                  <a:pos x="0" y="40"/>
                </a:cxn>
                <a:cxn ang="0">
                  <a:pos x="40" y="80"/>
                </a:cxn>
              </a:cxnLst>
              <a:rect l="0" t="0" r="r" b="b"/>
              <a:pathLst>
                <a:path w="81" h="81">
                  <a:moveTo>
                    <a:pt x="40" y="80"/>
                  </a:moveTo>
                  <a:lnTo>
                    <a:pt x="80" y="40"/>
                  </a:lnTo>
                  <a:lnTo>
                    <a:pt x="40" y="0"/>
                  </a:lnTo>
                  <a:lnTo>
                    <a:pt x="0" y="40"/>
                  </a:lnTo>
                  <a:lnTo>
                    <a:pt x="40" y="80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297" y="3477"/>
              <a:ext cx="41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-20</a:t>
              </a: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475" y="3081"/>
              <a:ext cx="23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364" y="2684"/>
              <a:ext cx="34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364" y="2287"/>
              <a:ext cx="34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40</a:t>
              </a:r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364" y="1891"/>
              <a:ext cx="34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60</a:t>
              </a:r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364" y="1494"/>
              <a:ext cx="34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80</a:t>
              </a:r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252" y="1098"/>
              <a:ext cx="46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100</a:t>
              </a:r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252" y="701"/>
              <a:ext cx="46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120</a:t>
              </a:r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658" y="3743"/>
              <a:ext cx="23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066" name="Line 42"/>
            <p:cNvSpPr>
              <a:spLocks noChangeShapeType="1"/>
            </p:cNvSpPr>
            <p:nvPr/>
          </p:nvSpPr>
          <p:spPr bwMode="auto">
            <a:xfrm flipV="1">
              <a:off x="1245" y="836"/>
              <a:ext cx="0" cy="277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Line 43"/>
            <p:cNvSpPr>
              <a:spLocks noChangeShapeType="1"/>
            </p:cNvSpPr>
            <p:nvPr/>
          </p:nvSpPr>
          <p:spPr bwMode="auto">
            <a:xfrm flipV="1">
              <a:off x="1245" y="3572"/>
              <a:ext cx="0" cy="79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1206" y="3177"/>
              <a:ext cx="82" cy="81"/>
            </a:xfrm>
            <a:custGeom>
              <a:avLst/>
              <a:gdLst/>
              <a:ahLst/>
              <a:cxnLst>
                <a:cxn ang="0">
                  <a:pos x="40" y="80"/>
                </a:cxn>
                <a:cxn ang="0">
                  <a:pos x="81" y="40"/>
                </a:cxn>
                <a:cxn ang="0">
                  <a:pos x="40" y="0"/>
                </a:cxn>
                <a:cxn ang="0">
                  <a:pos x="0" y="40"/>
                </a:cxn>
                <a:cxn ang="0">
                  <a:pos x="40" y="80"/>
                </a:cxn>
              </a:cxnLst>
              <a:rect l="0" t="0" r="r" b="b"/>
              <a:pathLst>
                <a:path w="82" h="81">
                  <a:moveTo>
                    <a:pt x="40" y="80"/>
                  </a:moveTo>
                  <a:lnTo>
                    <a:pt x="81" y="40"/>
                  </a:lnTo>
                  <a:lnTo>
                    <a:pt x="40" y="0"/>
                  </a:lnTo>
                  <a:lnTo>
                    <a:pt x="0" y="40"/>
                  </a:lnTo>
                  <a:lnTo>
                    <a:pt x="40" y="80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1076" y="3731"/>
              <a:ext cx="34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40</a:t>
              </a:r>
            </a:p>
          </p:txBody>
        </p:sp>
        <p:sp>
          <p:nvSpPr>
            <p:cNvPr id="1070" name="Line 46"/>
            <p:cNvSpPr>
              <a:spLocks noChangeShapeType="1"/>
            </p:cNvSpPr>
            <p:nvPr/>
          </p:nvSpPr>
          <p:spPr bwMode="auto">
            <a:xfrm flipV="1">
              <a:off x="1779" y="836"/>
              <a:ext cx="0" cy="277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" name="Line 47"/>
            <p:cNvSpPr>
              <a:spLocks noChangeShapeType="1"/>
            </p:cNvSpPr>
            <p:nvPr/>
          </p:nvSpPr>
          <p:spPr bwMode="auto">
            <a:xfrm flipV="1">
              <a:off x="1779" y="3572"/>
              <a:ext cx="0" cy="79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1739" y="3177"/>
              <a:ext cx="81" cy="81"/>
            </a:xfrm>
            <a:custGeom>
              <a:avLst/>
              <a:gdLst/>
              <a:ahLst/>
              <a:cxnLst>
                <a:cxn ang="0">
                  <a:pos x="40" y="80"/>
                </a:cxn>
                <a:cxn ang="0">
                  <a:pos x="80" y="40"/>
                </a:cxn>
                <a:cxn ang="0">
                  <a:pos x="40" y="0"/>
                </a:cxn>
                <a:cxn ang="0">
                  <a:pos x="0" y="40"/>
                </a:cxn>
                <a:cxn ang="0">
                  <a:pos x="40" y="80"/>
                </a:cxn>
              </a:cxnLst>
              <a:rect l="0" t="0" r="r" b="b"/>
              <a:pathLst>
                <a:path w="81" h="81">
                  <a:moveTo>
                    <a:pt x="40" y="80"/>
                  </a:moveTo>
                  <a:lnTo>
                    <a:pt x="80" y="40"/>
                  </a:lnTo>
                  <a:lnTo>
                    <a:pt x="40" y="0"/>
                  </a:lnTo>
                  <a:lnTo>
                    <a:pt x="0" y="40"/>
                  </a:lnTo>
                  <a:lnTo>
                    <a:pt x="40" y="80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1553" y="3731"/>
              <a:ext cx="46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120</a:t>
              </a:r>
            </a:p>
          </p:txBody>
        </p:sp>
        <p:sp>
          <p:nvSpPr>
            <p:cNvPr id="1074" name="Line 50"/>
            <p:cNvSpPr>
              <a:spLocks noChangeShapeType="1"/>
            </p:cNvSpPr>
            <p:nvPr/>
          </p:nvSpPr>
          <p:spPr bwMode="auto">
            <a:xfrm flipV="1">
              <a:off x="2564" y="848"/>
              <a:ext cx="0" cy="277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" name="Line 51"/>
            <p:cNvSpPr>
              <a:spLocks noChangeShapeType="1"/>
            </p:cNvSpPr>
            <p:nvPr/>
          </p:nvSpPr>
          <p:spPr bwMode="auto">
            <a:xfrm flipV="1">
              <a:off x="2564" y="3584"/>
              <a:ext cx="0" cy="79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2524" y="1205"/>
              <a:ext cx="81" cy="81"/>
            </a:xfrm>
            <a:custGeom>
              <a:avLst/>
              <a:gdLst/>
              <a:ahLst/>
              <a:cxnLst>
                <a:cxn ang="0">
                  <a:pos x="40" y="80"/>
                </a:cxn>
                <a:cxn ang="0">
                  <a:pos x="80" y="40"/>
                </a:cxn>
                <a:cxn ang="0">
                  <a:pos x="40" y="0"/>
                </a:cxn>
                <a:cxn ang="0">
                  <a:pos x="0" y="40"/>
                </a:cxn>
                <a:cxn ang="0">
                  <a:pos x="40" y="80"/>
                </a:cxn>
              </a:cxnLst>
              <a:rect l="0" t="0" r="r" b="b"/>
              <a:pathLst>
                <a:path w="81" h="81">
                  <a:moveTo>
                    <a:pt x="40" y="80"/>
                  </a:moveTo>
                  <a:lnTo>
                    <a:pt x="80" y="40"/>
                  </a:lnTo>
                  <a:lnTo>
                    <a:pt x="40" y="0"/>
                  </a:lnTo>
                  <a:lnTo>
                    <a:pt x="0" y="40"/>
                  </a:lnTo>
                  <a:lnTo>
                    <a:pt x="40" y="80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2338" y="3743"/>
              <a:ext cx="46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220</a:t>
              </a:r>
            </a:p>
          </p:txBody>
        </p:sp>
        <p:sp>
          <p:nvSpPr>
            <p:cNvPr id="1078" name="Line 54"/>
            <p:cNvSpPr>
              <a:spLocks noChangeShapeType="1"/>
            </p:cNvSpPr>
            <p:nvPr/>
          </p:nvSpPr>
          <p:spPr bwMode="auto">
            <a:xfrm flipV="1">
              <a:off x="4681" y="848"/>
              <a:ext cx="0" cy="277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4641" y="1205"/>
              <a:ext cx="81" cy="81"/>
            </a:xfrm>
            <a:custGeom>
              <a:avLst/>
              <a:gdLst/>
              <a:ahLst/>
              <a:cxnLst>
                <a:cxn ang="0">
                  <a:pos x="40" y="80"/>
                </a:cxn>
                <a:cxn ang="0">
                  <a:pos x="80" y="40"/>
                </a:cxn>
                <a:cxn ang="0">
                  <a:pos x="40" y="0"/>
                </a:cxn>
                <a:cxn ang="0">
                  <a:pos x="0" y="40"/>
                </a:cxn>
                <a:cxn ang="0">
                  <a:pos x="40" y="80"/>
                </a:cxn>
              </a:cxnLst>
              <a:rect l="0" t="0" r="r" b="b"/>
              <a:pathLst>
                <a:path w="81" h="81">
                  <a:moveTo>
                    <a:pt x="40" y="80"/>
                  </a:moveTo>
                  <a:lnTo>
                    <a:pt x="80" y="40"/>
                  </a:lnTo>
                  <a:lnTo>
                    <a:pt x="40" y="0"/>
                  </a:lnTo>
                  <a:lnTo>
                    <a:pt x="0" y="40"/>
                  </a:lnTo>
                  <a:lnTo>
                    <a:pt x="40" y="80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4456" y="3743"/>
              <a:ext cx="46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760</a:t>
              </a:r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5013" y="3743"/>
              <a:ext cx="46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800</a:t>
              </a:r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1236" y="564"/>
              <a:ext cx="40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AFD00"/>
                  </a:solidFill>
                </a:rPr>
                <a:t>Heating Curve for Water</a:t>
              </a:r>
            </a:p>
          </p:txBody>
        </p:sp>
        <p:sp>
          <p:nvSpPr>
            <p:cNvPr id="1083" name="Line 59"/>
            <p:cNvSpPr>
              <a:spLocks noChangeShapeType="1"/>
            </p:cNvSpPr>
            <p:nvPr/>
          </p:nvSpPr>
          <p:spPr bwMode="auto">
            <a:xfrm flipV="1">
              <a:off x="4681" y="3584"/>
              <a:ext cx="0" cy="79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304800" y="5181600"/>
            <a:ext cx="2781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rgbClr val="CF0E30"/>
                </a:solidFill>
                <a:latin typeface="Book Antiqua" pitchFamily="18" charset="0"/>
              </a:rPr>
              <a:t>Solid</a:t>
            </a:r>
          </a:p>
        </p:txBody>
      </p:sp>
      <p:sp>
        <p:nvSpPr>
          <p:cNvPr id="1086" name="Text Box 62"/>
          <p:cNvSpPr txBox="1">
            <a:spLocks noChangeArrowheads="1"/>
          </p:cNvSpPr>
          <p:nvPr/>
        </p:nvSpPr>
        <p:spPr bwMode="auto">
          <a:xfrm>
            <a:off x="3429000" y="44958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folHlink"/>
                </a:solidFill>
              </a:rPr>
              <a:t>Melting Point</a:t>
            </a:r>
          </a:p>
        </p:txBody>
      </p:sp>
      <p:sp>
        <p:nvSpPr>
          <p:cNvPr id="1087" name="Line 63"/>
          <p:cNvSpPr>
            <a:spLocks noChangeShapeType="1"/>
          </p:cNvSpPr>
          <p:nvPr/>
        </p:nvSpPr>
        <p:spPr bwMode="auto">
          <a:xfrm flipH="1">
            <a:off x="2514600" y="4800600"/>
            <a:ext cx="91440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4" grpId="0" autoUpdateAnimBg="0"/>
      <p:bldP spid="1086" grpId="0" autoUpdateAnimBg="0"/>
      <p:bldP spid="10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Evaporation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When energy is added to a liquid, its temperature and entropy increase until the boiling point is reached</a:t>
            </a:r>
          </a:p>
          <a:p>
            <a:r>
              <a:rPr lang="en-US" sz="2800"/>
              <a:t>Once boiling point is reached, all energy added breaks intermolecular forces and increases entropy (does not increase temp)</a:t>
            </a:r>
          </a:p>
          <a:p>
            <a:r>
              <a:rPr lang="en-US" sz="2800"/>
              <a:t>Both liquid and gas present</a:t>
            </a:r>
          </a:p>
          <a:p>
            <a:r>
              <a:rPr lang="en-US" sz="2800"/>
              <a:t>Boiling and condensation point are the same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400050" y="895350"/>
            <a:ext cx="8401050" cy="5565775"/>
            <a:chOff x="252" y="564"/>
            <a:chExt cx="5292" cy="3506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auto">
            <a:xfrm>
              <a:off x="2724" y="2280"/>
              <a:ext cx="1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Water</a:t>
              </a:r>
            </a:p>
          </p:txBody>
        </p:sp>
        <p:sp>
          <p:nvSpPr>
            <p:cNvPr id="32772" name="Rectangle 4"/>
            <p:cNvSpPr>
              <a:spLocks noChangeArrowheads="1"/>
            </p:cNvSpPr>
            <p:nvPr/>
          </p:nvSpPr>
          <p:spPr bwMode="auto">
            <a:xfrm>
              <a:off x="1704" y="3036"/>
              <a:ext cx="972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Water</a:t>
              </a:r>
            </a:p>
            <a:p>
              <a:pPr algn="ctr" eaLnBrk="0" hangingPunct="0"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and Ice</a:t>
              </a:r>
            </a:p>
          </p:txBody>
        </p:sp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852" y="322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Ice</a:t>
              </a:r>
            </a:p>
          </p:txBody>
        </p:sp>
        <p:sp>
          <p:nvSpPr>
            <p:cNvPr id="32774" name="Rectangle 6"/>
            <p:cNvSpPr>
              <a:spLocks noChangeArrowheads="1"/>
            </p:cNvSpPr>
            <p:nvPr/>
          </p:nvSpPr>
          <p:spPr bwMode="auto">
            <a:xfrm>
              <a:off x="3420" y="1080"/>
              <a:ext cx="10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Water and Steam</a:t>
              </a:r>
            </a:p>
          </p:txBody>
        </p:sp>
        <p:sp>
          <p:nvSpPr>
            <p:cNvPr id="32775" name="Rectangle 7"/>
            <p:cNvSpPr>
              <a:spLocks noChangeArrowheads="1"/>
            </p:cNvSpPr>
            <p:nvPr/>
          </p:nvSpPr>
          <p:spPr bwMode="auto">
            <a:xfrm>
              <a:off x="4380" y="90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 Steam</a:t>
              </a:r>
            </a:p>
          </p:txBody>
        </p:sp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265" y="565"/>
              <a:ext cx="5279" cy="3505"/>
            </a:xfrm>
            <a:prstGeom prst="rect">
              <a:avLst/>
            </a:prstGeom>
            <a:solidFill>
              <a:srgbClr val="00279F"/>
            </a:solidFill>
            <a:ln w="12700">
              <a:solidFill>
                <a:srgbClr val="CF0E3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auto">
            <a:xfrm>
              <a:off x="772" y="848"/>
              <a:ext cx="4461" cy="27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60" y="0"/>
                </a:cxn>
                <a:cxn ang="0">
                  <a:pos x="4460" y="2770"/>
                </a:cxn>
                <a:cxn ang="0">
                  <a:pos x="0" y="2770"/>
                </a:cxn>
                <a:cxn ang="0">
                  <a:pos x="0" y="0"/>
                </a:cxn>
              </a:cxnLst>
              <a:rect l="0" t="0" r="r" b="b"/>
              <a:pathLst>
                <a:path w="4461" h="2771">
                  <a:moveTo>
                    <a:pt x="0" y="0"/>
                  </a:moveTo>
                  <a:lnTo>
                    <a:pt x="4460" y="0"/>
                  </a:lnTo>
                  <a:lnTo>
                    <a:pt x="4460" y="2770"/>
                  </a:lnTo>
                  <a:lnTo>
                    <a:pt x="0" y="2770"/>
                  </a:lnTo>
                  <a:lnTo>
                    <a:pt x="0" y="0"/>
                  </a:lnTo>
                </a:path>
              </a:pathLst>
            </a:custGeom>
            <a:solidFill>
              <a:srgbClr val="FAFD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8" name="Line 10"/>
            <p:cNvSpPr>
              <a:spLocks noChangeShapeType="1"/>
            </p:cNvSpPr>
            <p:nvPr/>
          </p:nvSpPr>
          <p:spPr bwMode="auto">
            <a:xfrm>
              <a:off x="772" y="3228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>
              <a:off x="772" y="2831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>
              <a:off x="772" y="2434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>
              <a:off x="772" y="2038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>
              <a:off x="772" y="1641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>
              <a:off x="772" y="1245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4" name="Line 16"/>
            <p:cNvSpPr>
              <a:spLocks noChangeShapeType="1"/>
            </p:cNvSpPr>
            <p:nvPr/>
          </p:nvSpPr>
          <p:spPr bwMode="auto">
            <a:xfrm>
              <a:off x="772" y="848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5" name="Line 17"/>
            <p:cNvSpPr>
              <a:spLocks noChangeShapeType="1"/>
            </p:cNvSpPr>
            <p:nvPr/>
          </p:nvSpPr>
          <p:spPr bwMode="auto">
            <a:xfrm flipV="1">
              <a:off x="5238" y="848"/>
              <a:ext cx="0" cy="277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6" name="Line 18"/>
            <p:cNvSpPr>
              <a:spLocks noChangeShapeType="1"/>
            </p:cNvSpPr>
            <p:nvPr/>
          </p:nvSpPr>
          <p:spPr bwMode="auto">
            <a:xfrm flipV="1">
              <a:off x="748" y="860"/>
              <a:ext cx="0" cy="2776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7" name="Line 19"/>
            <p:cNvSpPr>
              <a:spLocks noChangeShapeType="1"/>
            </p:cNvSpPr>
            <p:nvPr/>
          </p:nvSpPr>
          <p:spPr bwMode="auto">
            <a:xfrm>
              <a:off x="732" y="3624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8" name="Line 20"/>
            <p:cNvSpPr>
              <a:spLocks noChangeShapeType="1"/>
            </p:cNvSpPr>
            <p:nvPr/>
          </p:nvSpPr>
          <p:spPr bwMode="auto">
            <a:xfrm>
              <a:off x="732" y="3228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9" name="Line 21"/>
            <p:cNvSpPr>
              <a:spLocks noChangeShapeType="1"/>
            </p:cNvSpPr>
            <p:nvPr/>
          </p:nvSpPr>
          <p:spPr bwMode="auto">
            <a:xfrm>
              <a:off x="732" y="2831"/>
              <a:ext cx="80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0" name="Line 22"/>
            <p:cNvSpPr>
              <a:spLocks noChangeShapeType="1"/>
            </p:cNvSpPr>
            <p:nvPr/>
          </p:nvSpPr>
          <p:spPr bwMode="auto">
            <a:xfrm>
              <a:off x="732" y="2434"/>
              <a:ext cx="80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1" name="Line 23"/>
            <p:cNvSpPr>
              <a:spLocks noChangeShapeType="1"/>
            </p:cNvSpPr>
            <p:nvPr/>
          </p:nvSpPr>
          <p:spPr bwMode="auto">
            <a:xfrm>
              <a:off x="732" y="2038"/>
              <a:ext cx="80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2" name="Line 24"/>
            <p:cNvSpPr>
              <a:spLocks noChangeShapeType="1"/>
            </p:cNvSpPr>
            <p:nvPr/>
          </p:nvSpPr>
          <p:spPr bwMode="auto">
            <a:xfrm>
              <a:off x="732" y="1641"/>
              <a:ext cx="80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3" name="Line 25"/>
            <p:cNvSpPr>
              <a:spLocks noChangeShapeType="1"/>
            </p:cNvSpPr>
            <p:nvPr/>
          </p:nvSpPr>
          <p:spPr bwMode="auto">
            <a:xfrm>
              <a:off x="732" y="1245"/>
              <a:ext cx="80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4" name="Line 26"/>
            <p:cNvSpPr>
              <a:spLocks noChangeShapeType="1"/>
            </p:cNvSpPr>
            <p:nvPr/>
          </p:nvSpPr>
          <p:spPr bwMode="auto">
            <a:xfrm>
              <a:off x="732" y="848"/>
              <a:ext cx="80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5" name="Line 27"/>
            <p:cNvSpPr>
              <a:spLocks noChangeShapeType="1"/>
            </p:cNvSpPr>
            <p:nvPr/>
          </p:nvSpPr>
          <p:spPr bwMode="auto">
            <a:xfrm>
              <a:off x="772" y="3624"/>
              <a:ext cx="4466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6" name="Line 28"/>
            <p:cNvSpPr>
              <a:spLocks noChangeShapeType="1"/>
            </p:cNvSpPr>
            <p:nvPr/>
          </p:nvSpPr>
          <p:spPr bwMode="auto">
            <a:xfrm flipV="1">
              <a:off x="772" y="3584"/>
              <a:ext cx="0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7" name="Line 29"/>
            <p:cNvSpPr>
              <a:spLocks noChangeShapeType="1"/>
            </p:cNvSpPr>
            <p:nvPr/>
          </p:nvSpPr>
          <p:spPr bwMode="auto">
            <a:xfrm flipV="1">
              <a:off x="5238" y="3584"/>
              <a:ext cx="0" cy="79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8" name="Freeform 30"/>
            <p:cNvSpPr>
              <a:spLocks/>
            </p:cNvSpPr>
            <p:nvPr/>
          </p:nvSpPr>
          <p:spPr bwMode="auto">
            <a:xfrm>
              <a:off x="784" y="848"/>
              <a:ext cx="4467" cy="2777"/>
            </a:xfrm>
            <a:custGeom>
              <a:avLst/>
              <a:gdLst/>
              <a:ahLst/>
              <a:cxnLst>
                <a:cxn ang="0">
                  <a:pos x="0" y="2776"/>
                </a:cxn>
                <a:cxn ang="0">
                  <a:pos x="461" y="2368"/>
                </a:cxn>
                <a:cxn ang="0">
                  <a:pos x="1031" y="2368"/>
                </a:cxn>
                <a:cxn ang="0">
                  <a:pos x="1792" y="397"/>
                </a:cxn>
                <a:cxn ang="0">
                  <a:pos x="3909" y="397"/>
                </a:cxn>
                <a:cxn ang="0">
                  <a:pos x="4466" y="0"/>
                </a:cxn>
              </a:cxnLst>
              <a:rect l="0" t="0" r="r" b="b"/>
              <a:pathLst>
                <a:path w="4467" h="2777">
                  <a:moveTo>
                    <a:pt x="0" y="2776"/>
                  </a:moveTo>
                  <a:lnTo>
                    <a:pt x="461" y="2368"/>
                  </a:lnTo>
                  <a:lnTo>
                    <a:pt x="1031" y="2368"/>
                  </a:lnTo>
                  <a:lnTo>
                    <a:pt x="1792" y="397"/>
                  </a:lnTo>
                  <a:lnTo>
                    <a:pt x="3909" y="397"/>
                  </a:lnTo>
                  <a:lnTo>
                    <a:pt x="4466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Freeform 31"/>
            <p:cNvSpPr>
              <a:spLocks/>
            </p:cNvSpPr>
            <p:nvPr/>
          </p:nvSpPr>
          <p:spPr bwMode="auto">
            <a:xfrm>
              <a:off x="731" y="3583"/>
              <a:ext cx="82" cy="82"/>
            </a:xfrm>
            <a:custGeom>
              <a:avLst/>
              <a:gdLst/>
              <a:ahLst/>
              <a:cxnLst>
                <a:cxn ang="0">
                  <a:pos x="40" y="81"/>
                </a:cxn>
                <a:cxn ang="0">
                  <a:pos x="81" y="41"/>
                </a:cxn>
                <a:cxn ang="0">
                  <a:pos x="40" y="0"/>
                </a:cxn>
                <a:cxn ang="0">
                  <a:pos x="0" y="41"/>
                </a:cxn>
                <a:cxn ang="0">
                  <a:pos x="40" y="81"/>
                </a:cxn>
              </a:cxnLst>
              <a:rect l="0" t="0" r="r" b="b"/>
              <a:pathLst>
                <a:path w="82" h="82">
                  <a:moveTo>
                    <a:pt x="40" y="81"/>
                  </a:moveTo>
                  <a:lnTo>
                    <a:pt x="81" y="41"/>
                  </a:lnTo>
                  <a:lnTo>
                    <a:pt x="40" y="0"/>
                  </a:lnTo>
                  <a:lnTo>
                    <a:pt x="0" y="41"/>
                  </a:lnTo>
                  <a:lnTo>
                    <a:pt x="40" y="81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Freeform 32"/>
            <p:cNvSpPr>
              <a:spLocks/>
            </p:cNvSpPr>
            <p:nvPr/>
          </p:nvSpPr>
          <p:spPr bwMode="auto">
            <a:xfrm>
              <a:off x="5198" y="808"/>
              <a:ext cx="81" cy="81"/>
            </a:xfrm>
            <a:custGeom>
              <a:avLst/>
              <a:gdLst/>
              <a:ahLst/>
              <a:cxnLst>
                <a:cxn ang="0">
                  <a:pos x="40" y="80"/>
                </a:cxn>
                <a:cxn ang="0">
                  <a:pos x="80" y="40"/>
                </a:cxn>
                <a:cxn ang="0">
                  <a:pos x="40" y="0"/>
                </a:cxn>
                <a:cxn ang="0">
                  <a:pos x="0" y="40"/>
                </a:cxn>
                <a:cxn ang="0">
                  <a:pos x="40" y="80"/>
                </a:cxn>
              </a:cxnLst>
              <a:rect l="0" t="0" r="r" b="b"/>
              <a:pathLst>
                <a:path w="81" h="81">
                  <a:moveTo>
                    <a:pt x="40" y="80"/>
                  </a:moveTo>
                  <a:lnTo>
                    <a:pt x="80" y="40"/>
                  </a:lnTo>
                  <a:lnTo>
                    <a:pt x="40" y="0"/>
                  </a:lnTo>
                  <a:lnTo>
                    <a:pt x="0" y="40"/>
                  </a:lnTo>
                  <a:lnTo>
                    <a:pt x="40" y="80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Rectangle 33"/>
            <p:cNvSpPr>
              <a:spLocks noChangeArrowheads="1"/>
            </p:cNvSpPr>
            <p:nvPr/>
          </p:nvSpPr>
          <p:spPr bwMode="auto">
            <a:xfrm>
              <a:off x="297" y="3477"/>
              <a:ext cx="41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-20</a:t>
              </a:r>
            </a:p>
          </p:txBody>
        </p:sp>
        <p:sp>
          <p:nvSpPr>
            <p:cNvPr id="32802" name="Rectangle 34"/>
            <p:cNvSpPr>
              <a:spLocks noChangeArrowheads="1"/>
            </p:cNvSpPr>
            <p:nvPr/>
          </p:nvSpPr>
          <p:spPr bwMode="auto">
            <a:xfrm>
              <a:off x="475" y="3081"/>
              <a:ext cx="23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32803" name="Rectangle 35"/>
            <p:cNvSpPr>
              <a:spLocks noChangeArrowheads="1"/>
            </p:cNvSpPr>
            <p:nvPr/>
          </p:nvSpPr>
          <p:spPr bwMode="auto">
            <a:xfrm>
              <a:off x="364" y="2684"/>
              <a:ext cx="34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32804" name="Rectangle 36"/>
            <p:cNvSpPr>
              <a:spLocks noChangeArrowheads="1"/>
            </p:cNvSpPr>
            <p:nvPr/>
          </p:nvSpPr>
          <p:spPr bwMode="auto">
            <a:xfrm>
              <a:off x="364" y="2287"/>
              <a:ext cx="34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40</a:t>
              </a:r>
            </a:p>
          </p:txBody>
        </p:sp>
        <p:sp>
          <p:nvSpPr>
            <p:cNvPr id="32805" name="Rectangle 37"/>
            <p:cNvSpPr>
              <a:spLocks noChangeArrowheads="1"/>
            </p:cNvSpPr>
            <p:nvPr/>
          </p:nvSpPr>
          <p:spPr bwMode="auto">
            <a:xfrm>
              <a:off x="364" y="1891"/>
              <a:ext cx="34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60</a:t>
              </a:r>
            </a:p>
          </p:txBody>
        </p:sp>
        <p:sp>
          <p:nvSpPr>
            <p:cNvPr id="32806" name="Rectangle 38"/>
            <p:cNvSpPr>
              <a:spLocks noChangeArrowheads="1"/>
            </p:cNvSpPr>
            <p:nvPr/>
          </p:nvSpPr>
          <p:spPr bwMode="auto">
            <a:xfrm>
              <a:off x="364" y="1494"/>
              <a:ext cx="34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80</a:t>
              </a:r>
            </a:p>
          </p:txBody>
        </p:sp>
        <p:sp>
          <p:nvSpPr>
            <p:cNvPr id="32807" name="Rectangle 39"/>
            <p:cNvSpPr>
              <a:spLocks noChangeArrowheads="1"/>
            </p:cNvSpPr>
            <p:nvPr/>
          </p:nvSpPr>
          <p:spPr bwMode="auto">
            <a:xfrm>
              <a:off x="252" y="1098"/>
              <a:ext cx="46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100</a:t>
              </a:r>
            </a:p>
          </p:txBody>
        </p:sp>
        <p:sp>
          <p:nvSpPr>
            <p:cNvPr id="32808" name="Rectangle 40"/>
            <p:cNvSpPr>
              <a:spLocks noChangeArrowheads="1"/>
            </p:cNvSpPr>
            <p:nvPr/>
          </p:nvSpPr>
          <p:spPr bwMode="auto">
            <a:xfrm>
              <a:off x="252" y="701"/>
              <a:ext cx="46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120</a:t>
              </a:r>
            </a:p>
          </p:txBody>
        </p:sp>
        <p:sp>
          <p:nvSpPr>
            <p:cNvPr id="32809" name="Rectangle 41"/>
            <p:cNvSpPr>
              <a:spLocks noChangeArrowheads="1"/>
            </p:cNvSpPr>
            <p:nvPr/>
          </p:nvSpPr>
          <p:spPr bwMode="auto">
            <a:xfrm>
              <a:off x="658" y="3743"/>
              <a:ext cx="23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32810" name="Line 42"/>
            <p:cNvSpPr>
              <a:spLocks noChangeShapeType="1"/>
            </p:cNvSpPr>
            <p:nvPr/>
          </p:nvSpPr>
          <p:spPr bwMode="auto">
            <a:xfrm flipV="1">
              <a:off x="1245" y="836"/>
              <a:ext cx="0" cy="277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1" name="Line 43"/>
            <p:cNvSpPr>
              <a:spLocks noChangeShapeType="1"/>
            </p:cNvSpPr>
            <p:nvPr/>
          </p:nvSpPr>
          <p:spPr bwMode="auto">
            <a:xfrm flipV="1">
              <a:off x="1245" y="3572"/>
              <a:ext cx="0" cy="79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2" name="Freeform 44"/>
            <p:cNvSpPr>
              <a:spLocks/>
            </p:cNvSpPr>
            <p:nvPr/>
          </p:nvSpPr>
          <p:spPr bwMode="auto">
            <a:xfrm>
              <a:off x="1206" y="3177"/>
              <a:ext cx="82" cy="81"/>
            </a:xfrm>
            <a:custGeom>
              <a:avLst/>
              <a:gdLst/>
              <a:ahLst/>
              <a:cxnLst>
                <a:cxn ang="0">
                  <a:pos x="40" y="80"/>
                </a:cxn>
                <a:cxn ang="0">
                  <a:pos x="81" y="40"/>
                </a:cxn>
                <a:cxn ang="0">
                  <a:pos x="40" y="0"/>
                </a:cxn>
                <a:cxn ang="0">
                  <a:pos x="0" y="40"/>
                </a:cxn>
                <a:cxn ang="0">
                  <a:pos x="40" y="80"/>
                </a:cxn>
              </a:cxnLst>
              <a:rect l="0" t="0" r="r" b="b"/>
              <a:pathLst>
                <a:path w="82" h="81">
                  <a:moveTo>
                    <a:pt x="40" y="80"/>
                  </a:moveTo>
                  <a:lnTo>
                    <a:pt x="81" y="40"/>
                  </a:lnTo>
                  <a:lnTo>
                    <a:pt x="40" y="0"/>
                  </a:lnTo>
                  <a:lnTo>
                    <a:pt x="0" y="40"/>
                  </a:lnTo>
                  <a:lnTo>
                    <a:pt x="40" y="80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13" name="Rectangle 45"/>
            <p:cNvSpPr>
              <a:spLocks noChangeArrowheads="1"/>
            </p:cNvSpPr>
            <p:nvPr/>
          </p:nvSpPr>
          <p:spPr bwMode="auto">
            <a:xfrm>
              <a:off x="1076" y="3731"/>
              <a:ext cx="34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40</a:t>
              </a:r>
            </a:p>
          </p:txBody>
        </p:sp>
        <p:sp>
          <p:nvSpPr>
            <p:cNvPr id="32814" name="Line 46"/>
            <p:cNvSpPr>
              <a:spLocks noChangeShapeType="1"/>
            </p:cNvSpPr>
            <p:nvPr/>
          </p:nvSpPr>
          <p:spPr bwMode="auto">
            <a:xfrm flipV="1">
              <a:off x="1779" y="836"/>
              <a:ext cx="0" cy="277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5" name="Line 47"/>
            <p:cNvSpPr>
              <a:spLocks noChangeShapeType="1"/>
            </p:cNvSpPr>
            <p:nvPr/>
          </p:nvSpPr>
          <p:spPr bwMode="auto">
            <a:xfrm flipV="1">
              <a:off x="1779" y="3572"/>
              <a:ext cx="0" cy="79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6" name="Freeform 48"/>
            <p:cNvSpPr>
              <a:spLocks/>
            </p:cNvSpPr>
            <p:nvPr/>
          </p:nvSpPr>
          <p:spPr bwMode="auto">
            <a:xfrm>
              <a:off x="1739" y="3177"/>
              <a:ext cx="81" cy="81"/>
            </a:xfrm>
            <a:custGeom>
              <a:avLst/>
              <a:gdLst/>
              <a:ahLst/>
              <a:cxnLst>
                <a:cxn ang="0">
                  <a:pos x="40" y="80"/>
                </a:cxn>
                <a:cxn ang="0">
                  <a:pos x="80" y="40"/>
                </a:cxn>
                <a:cxn ang="0">
                  <a:pos x="40" y="0"/>
                </a:cxn>
                <a:cxn ang="0">
                  <a:pos x="0" y="40"/>
                </a:cxn>
                <a:cxn ang="0">
                  <a:pos x="40" y="80"/>
                </a:cxn>
              </a:cxnLst>
              <a:rect l="0" t="0" r="r" b="b"/>
              <a:pathLst>
                <a:path w="81" h="81">
                  <a:moveTo>
                    <a:pt x="40" y="80"/>
                  </a:moveTo>
                  <a:lnTo>
                    <a:pt x="80" y="40"/>
                  </a:lnTo>
                  <a:lnTo>
                    <a:pt x="40" y="0"/>
                  </a:lnTo>
                  <a:lnTo>
                    <a:pt x="0" y="40"/>
                  </a:lnTo>
                  <a:lnTo>
                    <a:pt x="40" y="80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Rectangle 49"/>
            <p:cNvSpPr>
              <a:spLocks noChangeArrowheads="1"/>
            </p:cNvSpPr>
            <p:nvPr/>
          </p:nvSpPr>
          <p:spPr bwMode="auto">
            <a:xfrm>
              <a:off x="1553" y="3731"/>
              <a:ext cx="46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120</a:t>
              </a:r>
            </a:p>
          </p:txBody>
        </p:sp>
        <p:sp>
          <p:nvSpPr>
            <p:cNvPr id="32818" name="Line 50"/>
            <p:cNvSpPr>
              <a:spLocks noChangeShapeType="1"/>
            </p:cNvSpPr>
            <p:nvPr/>
          </p:nvSpPr>
          <p:spPr bwMode="auto">
            <a:xfrm flipV="1">
              <a:off x="2564" y="848"/>
              <a:ext cx="0" cy="277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9" name="Line 51"/>
            <p:cNvSpPr>
              <a:spLocks noChangeShapeType="1"/>
            </p:cNvSpPr>
            <p:nvPr/>
          </p:nvSpPr>
          <p:spPr bwMode="auto">
            <a:xfrm flipV="1">
              <a:off x="2564" y="3584"/>
              <a:ext cx="0" cy="79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0" name="Freeform 52"/>
            <p:cNvSpPr>
              <a:spLocks/>
            </p:cNvSpPr>
            <p:nvPr/>
          </p:nvSpPr>
          <p:spPr bwMode="auto">
            <a:xfrm>
              <a:off x="2524" y="1205"/>
              <a:ext cx="81" cy="81"/>
            </a:xfrm>
            <a:custGeom>
              <a:avLst/>
              <a:gdLst/>
              <a:ahLst/>
              <a:cxnLst>
                <a:cxn ang="0">
                  <a:pos x="40" y="80"/>
                </a:cxn>
                <a:cxn ang="0">
                  <a:pos x="80" y="40"/>
                </a:cxn>
                <a:cxn ang="0">
                  <a:pos x="40" y="0"/>
                </a:cxn>
                <a:cxn ang="0">
                  <a:pos x="0" y="40"/>
                </a:cxn>
                <a:cxn ang="0">
                  <a:pos x="40" y="80"/>
                </a:cxn>
              </a:cxnLst>
              <a:rect l="0" t="0" r="r" b="b"/>
              <a:pathLst>
                <a:path w="81" h="81">
                  <a:moveTo>
                    <a:pt x="40" y="80"/>
                  </a:moveTo>
                  <a:lnTo>
                    <a:pt x="80" y="40"/>
                  </a:lnTo>
                  <a:lnTo>
                    <a:pt x="40" y="0"/>
                  </a:lnTo>
                  <a:lnTo>
                    <a:pt x="0" y="40"/>
                  </a:lnTo>
                  <a:lnTo>
                    <a:pt x="40" y="80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21" name="Rectangle 53"/>
            <p:cNvSpPr>
              <a:spLocks noChangeArrowheads="1"/>
            </p:cNvSpPr>
            <p:nvPr/>
          </p:nvSpPr>
          <p:spPr bwMode="auto">
            <a:xfrm>
              <a:off x="2338" y="3743"/>
              <a:ext cx="46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220</a:t>
              </a:r>
            </a:p>
          </p:txBody>
        </p:sp>
        <p:sp>
          <p:nvSpPr>
            <p:cNvPr id="32822" name="Line 54"/>
            <p:cNvSpPr>
              <a:spLocks noChangeShapeType="1"/>
            </p:cNvSpPr>
            <p:nvPr/>
          </p:nvSpPr>
          <p:spPr bwMode="auto">
            <a:xfrm flipV="1">
              <a:off x="4681" y="848"/>
              <a:ext cx="0" cy="277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3" name="Freeform 55"/>
            <p:cNvSpPr>
              <a:spLocks/>
            </p:cNvSpPr>
            <p:nvPr/>
          </p:nvSpPr>
          <p:spPr bwMode="auto">
            <a:xfrm>
              <a:off x="4641" y="1205"/>
              <a:ext cx="81" cy="81"/>
            </a:xfrm>
            <a:custGeom>
              <a:avLst/>
              <a:gdLst/>
              <a:ahLst/>
              <a:cxnLst>
                <a:cxn ang="0">
                  <a:pos x="40" y="80"/>
                </a:cxn>
                <a:cxn ang="0">
                  <a:pos x="80" y="40"/>
                </a:cxn>
                <a:cxn ang="0">
                  <a:pos x="40" y="0"/>
                </a:cxn>
                <a:cxn ang="0">
                  <a:pos x="0" y="40"/>
                </a:cxn>
                <a:cxn ang="0">
                  <a:pos x="40" y="80"/>
                </a:cxn>
              </a:cxnLst>
              <a:rect l="0" t="0" r="r" b="b"/>
              <a:pathLst>
                <a:path w="81" h="81">
                  <a:moveTo>
                    <a:pt x="40" y="80"/>
                  </a:moveTo>
                  <a:lnTo>
                    <a:pt x="80" y="40"/>
                  </a:lnTo>
                  <a:lnTo>
                    <a:pt x="40" y="0"/>
                  </a:lnTo>
                  <a:lnTo>
                    <a:pt x="0" y="40"/>
                  </a:lnTo>
                  <a:lnTo>
                    <a:pt x="40" y="80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24" name="Rectangle 56"/>
            <p:cNvSpPr>
              <a:spLocks noChangeArrowheads="1"/>
            </p:cNvSpPr>
            <p:nvPr/>
          </p:nvSpPr>
          <p:spPr bwMode="auto">
            <a:xfrm>
              <a:off x="4456" y="3743"/>
              <a:ext cx="46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760</a:t>
              </a:r>
            </a:p>
          </p:txBody>
        </p:sp>
        <p:sp>
          <p:nvSpPr>
            <p:cNvPr id="32825" name="Rectangle 57"/>
            <p:cNvSpPr>
              <a:spLocks noChangeArrowheads="1"/>
            </p:cNvSpPr>
            <p:nvPr/>
          </p:nvSpPr>
          <p:spPr bwMode="auto">
            <a:xfrm>
              <a:off x="5013" y="3743"/>
              <a:ext cx="46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800</a:t>
              </a:r>
            </a:p>
          </p:txBody>
        </p:sp>
        <p:sp>
          <p:nvSpPr>
            <p:cNvPr id="32826" name="Rectangle 58"/>
            <p:cNvSpPr>
              <a:spLocks noChangeArrowheads="1"/>
            </p:cNvSpPr>
            <p:nvPr/>
          </p:nvSpPr>
          <p:spPr bwMode="auto">
            <a:xfrm>
              <a:off x="1236" y="564"/>
              <a:ext cx="40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AFD00"/>
                  </a:solidFill>
                </a:rPr>
                <a:t>Heating Curve for Water</a:t>
              </a:r>
            </a:p>
          </p:txBody>
        </p:sp>
        <p:sp>
          <p:nvSpPr>
            <p:cNvPr id="32827" name="Line 59"/>
            <p:cNvSpPr>
              <a:spLocks noChangeShapeType="1"/>
            </p:cNvSpPr>
            <p:nvPr/>
          </p:nvSpPr>
          <p:spPr bwMode="auto">
            <a:xfrm flipV="1">
              <a:off x="4681" y="3584"/>
              <a:ext cx="0" cy="79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829" name="Text Box 61"/>
          <p:cNvSpPr txBox="1">
            <a:spLocks noChangeArrowheads="1"/>
          </p:cNvSpPr>
          <p:nvPr/>
        </p:nvSpPr>
        <p:spPr bwMode="auto">
          <a:xfrm>
            <a:off x="4953000" y="24384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folHlink"/>
                </a:solidFill>
              </a:rPr>
              <a:t>Boiling  Point</a:t>
            </a:r>
          </a:p>
        </p:txBody>
      </p:sp>
      <p:sp>
        <p:nvSpPr>
          <p:cNvPr id="32831" name="Line 63"/>
          <p:cNvSpPr>
            <a:spLocks noChangeShapeType="1"/>
          </p:cNvSpPr>
          <p:nvPr/>
        </p:nvSpPr>
        <p:spPr bwMode="auto">
          <a:xfrm flipV="1">
            <a:off x="5943600" y="1981200"/>
            <a:ext cx="0" cy="533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832" name="Text Box 64"/>
          <p:cNvSpPr txBox="1">
            <a:spLocks noChangeArrowheads="1"/>
          </p:cNvSpPr>
          <p:nvPr/>
        </p:nvSpPr>
        <p:spPr bwMode="auto">
          <a:xfrm>
            <a:off x="2895600" y="33528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folHlink"/>
                </a:solidFill>
              </a:rPr>
              <a:t>Liquid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29" grpId="0" autoUpdateAnimBg="0"/>
      <p:bldP spid="32831" grpId="0" animBg="1"/>
      <p:bldP spid="3283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7848600" cy="4953000"/>
          </a:xfrm>
        </p:spPr>
        <p:txBody>
          <a:bodyPr/>
          <a:lstStyle/>
          <a:p>
            <a:r>
              <a:rPr lang="en-US"/>
              <a:t>After all liquid has evaporated only the gas phase remains and any heat added increases both temp and entropy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400050" y="895350"/>
            <a:ext cx="8401050" cy="5565775"/>
            <a:chOff x="252" y="564"/>
            <a:chExt cx="5292" cy="3506"/>
          </a:xfrm>
        </p:grpSpPr>
        <p:sp>
          <p:nvSpPr>
            <p:cNvPr id="35843" name="Rectangle 3"/>
            <p:cNvSpPr>
              <a:spLocks noChangeArrowheads="1"/>
            </p:cNvSpPr>
            <p:nvPr/>
          </p:nvSpPr>
          <p:spPr bwMode="auto">
            <a:xfrm>
              <a:off x="2724" y="2280"/>
              <a:ext cx="1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Water</a:t>
              </a:r>
            </a:p>
          </p:txBody>
        </p:sp>
        <p:sp>
          <p:nvSpPr>
            <p:cNvPr id="35844" name="Rectangle 4"/>
            <p:cNvSpPr>
              <a:spLocks noChangeArrowheads="1"/>
            </p:cNvSpPr>
            <p:nvPr/>
          </p:nvSpPr>
          <p:spPr bwMode="auto">
            <a:xfrm>
              <a:off x="1704" y="3036"/>
              <a:ext cx="972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Water</a:t>
              </a:r>
            </a:p>
            <a:p>
              <a:pPr algn="ctr" eaLnBrk="0" hangingPunct="0"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and Ice</a:t>
              </a:r>
            </a:p>
          </p:txBody>
        </p:sp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852" y="322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Ice</a:t>
              </a:r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3420" y="1080"/>
              <a:ext cx="10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Water and Steam</a:t>
              </a:r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4380" y="900"/>
              <a:ext cx="9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 Steam</a:t>
              </a:r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265" y="565"/>
              <a:ext cx="5279" cy="3505"/>
            </a:xfrm>
            <a:prstGeom prst="rect">
              <a:avLst/>
            </a:prstGeom>
            <a:solidFill>
              <a:srgbClr val="00279F"/>
            </a:solidFill>
            <a:ln w="12700">
              <a:solidFill>
                <a:srgbClr val="CF0E3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9" name="Freeform 9"/>
            <p:cNvSpPr>
              <a:spLocks/>
            </p:cNvSpPr>
            <p:nvPr/>
          </p:nvSpPr>
          <p:spPr bwMode="auto">
            <a:xfrm>
              <a:off x="772" y="848"/>
              <a:ext cx="4461" cy="27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60" y="0"/>
                </a:cxn>
                <a:cxn ang="0">
                  <a:pos x="4460" y="2770"/>
                </a:cxn>
                <a:cxn ang="0">
                  <a:pos x="0" y="2770"/>
                </a:cxn>
                <a:cxn ang="0">
                  <a:pos x="0" y="0"/>
                </a:cxn>
              </a:cxnLst>
              <a:rect l="0" t="0" r="r" b="b"/>
              <a:pathLst>
                <a:path w="4461" h="2771">
                  <a:moveTo>
                    <a:pt x="0" y="0"/>
                  </a:moveTo>
                  <a:lnTo>
                    <a:pt x="4460" y="0"/>
                  </a:lnTo>
                  <a:lnTo>
                    <a:pt x="4460" y="2770"/>
                  </a:lnTo>
                  <a:lnTo>
                    <a:pt x="0" y="2770"/>
                  </a:lnTo>
                  <a:lnTo>
                    <a:pt x="0" y="0"/>
                  </a:lnTo>
                </a:path>
              </a:pathLst>
            </a:custGeom>
            <a:solidFill>
              <a:srgbClr val="FAFD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0" name="Line 10"/>
            <p:cNvSpPr>
              <a:spLocks noChangeShapeType="1"/>
            </p:cNvSpPr>
            <p:nvPr/>
          </p:nvSpPr>
          <p:spPr bwMode="auto">
            <a:xfrm>
              <a:off x="772" y="3228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Line 11"/>
            <p:cNvSpPr>
              <a:spLocks noChangeShapeType="1"/>
            </p:cNvSpPr>
            <p:nvPr/>
          </p:nvSpPr>
          <p:spPr bwMode="auto">
            <a:xfrm>
              <a:off x="772" y="2831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Line 12"/>
            <p:cNvSpPr>
              <a:spLocks noChangeShapeType="1"/>
            </p:cNvSpPr>
            <p:nvPr/>
          </p:nvSpPr>
          <p:spPr bwMode="auto">
            <a:xfrm>
              <a:off x="772" y="2434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3" name="Line 13"/>
            <p:cNvSpPr>
              <a:spLocks noChangeShapeType="1"/>
            </p:cNvSpPr>
            <p:nvPr/>
          </p:nvSpPr>
          <p:spPr bwMode="auto">
            <a:xfrm>
              <a:off x="772" y="2038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4" name="Line 14"/>
            <p:cNvSpPr>
              <a:spLocks noChangeShapeType="1"/>
            </p:cNvSpPr>
            <p:nvPr/>
          </p:nvSpPr>
          <p:spPr bwMode="auto">
            <a:xfrm>
              <a:off x="772" y="1641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>
              <a:off x="772" y="1245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>
              <a:off x="772" y="848"/>
              <a:ext cx="44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7" name="Line 17"/>
            <p:cNvSpPr>
              <a:spLocks noChangeShapeType="1"/>
            </p:cNvSpPr>
            <p:nvPr/>
          </p:nvSpPr>
          <p:spPr bwMode="auto">
            <a:xfrm flipV="1">
              <a:off x="5238" y="848"/>
              <a:ext cx="0" cy="277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8" name="Line 18"/>
            <p:cNvSpPr>
              <a:spLocks noChangeShapeType="1"/>
            </p:cNvSpPr>
            <p:nvPr/>
          </p:nvSpPr>
          <p:spPr bwMode="auto">
            <a:xfrm flipV="1">
              <a:off x="748" y="860"/>
              <a:ext cx="0" cy="2776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Line 19"/>
            <p:cNvSpPr>
              <a:spLocks noChangeShapeType="1"/>
            </p:cNvSpPr>
            <p:nvPr/>
          </p:nvSpPr>
          <p:spPr bwMode="auto">
            <a:xfrm>
              <a:off x="732" y="3624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>
              <a:off x="732" y="3228"/>
              <a:ext cx="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1" name="Line 21"/>
            <p:cNvSpPr>
              <a:spLocks noChangeShapeType="1"/>
            </p:cNvSpPr>
            <p:nvPr/>
          </p:nvSpPr>
          <p:spPr bwMode="auto">
            <a:xfrm>
              <a:off x="732" y="2831"/>
              <a:ext cx="80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2" name="Line 22"/>
            <p:cNvSpPr>
              <a:spLocks noChangeShapeType="1"/>
            </p:cNvSpPr>
            <p:nvPr/>
          </p:nvSpPr>
          <p:spPr bwMode="auto">
            <a:xfrm>
              <a:off x="732" y="2434"/>
              <a:ext cx="80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3" name="Line 23"/>
            <p:cNvSpPr>
              <a:spLocks noChangeShapeType="1"/>
            </p:cNvSpPr>
            <p:nvPr/>
          </p:nvSpPr>
          <p:spPr bwMode="auto">
            <a:xfrm>
              <a:off x="732" y="2038"/>
              <a:ext cx="80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4" name="Line 24"/>
            <p:cNvSpPr>
              <a:spLocks noChangeShapeType="1"/>
            </p:cNvSpPr>
            <p:nvPr/>
          </p:nvSpPr>
          <p:spPr bwMode="auto">
            <a:xfrm>
              <a:off x="732" y="1641"/>
              <a:ext cx="80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5" name="Line 25"/>
            <p:cNvSpPr>
              <a:spLocks noChangeShapeType="1"/>
            </p:cNvSpPr>
            <p:nvPr/>
          </p:nvSpPr>
          <p:spPr bwMode="auto">
            <a:xfrm>
              <a:off x="732" y="1245"/>
              <a:ext cx="80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6" name="Line 26"/>
            <p:cNvSpPr>
              <a:spLocks noChangeShapeType="1"/>
            </p:cNvSpPr>
            <p:nvPr/>
          </p:nvSpPr>
          <p:spPr bwMode="auto">
            <a:xfrm>
              <a:off x="732" y="848"/>
              <a:ext cx="80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7" name="Line 27"/>
            <p:cNvSpPr>
              <a:spLocks noChangeShapeType="1"/>
            </p:cNvSpPr>
            <p:nvPr/>
          </p:nvSpPr>
          <p:spPr bwMode="auto">
            <a:xfrm>
              <a:off x="772" y="3624"/>
              <a:ext cx="4466" cy="0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8" name="Line 28"/>
            <p:cNvSpPr>
              <a:spLocks noChangeShapeType="1"/>
            </p:cNvSpPr>
            <p:nvPr/>
          </p:nvSpPr>
          <p:spPr bwMode="auto">
            <a:xfrm flipV="1">
              <a:off x="772" y="3584"/>
              <a:ext cx="0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9" name="Line 29"/>
            <p:cNvSpPr>
              <a:spLocks noChangeShapeType="1"/>
            </p:cNvSpPr>
            <p:nvPr/>
          </p:nvSpPr>
          <p:spPr bwMode="auto">
            <a:xfrm flipV="1">
              <a:off x="5238" y="3584"/>
              <a:ext cx="0" cy="79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0" name="Freeform 30"/>
            <p:cNvSpPr>
              <a:spLocks/>
            </p:cNvSpPr>
            <p:nvPr/>
          </p:nvSpPr>
          <p:spPr bwMode="auto">
            <a:xfrm>
              <a:off x="784" y="848"/>
              <a:ext cx="4467" cy="2777"/>
            </a:xfrm>
            <a:custGeom>
              <a:avLst/>
              <a:gdLst/>
              <a:ahLst/>
              <a:cxnLst>
                <a:cxn ang="0">
                  <a:pos x="0" y="2776"/>
                </a:cxn>
                <a:cxn ang="0">
                  <a:pos x="461" y="2368"/>
                </a:cxn>
                <a:cxn ang="0">
                  <a:pos x="1031" y="2368"/>
                </a:cxn>
                <a:cxn ang="0">
                  <a:pos x="1792" y="397"/>
                </a:cxn>
                <a:cxn ang="0">
                  <a:pos x="3909" y="397"/>
                </a:cxn>
                <a:cxn ang="0">
                  <a:pos x="4466" y="0"/>
                </a:cxn>
              </a:cxnLst>
              <a:rect l="0" t="0" r="r" b="b"/>
              <a:pathLst>
                <a:path w="4467" h="2777">
                  <a:moveTo>
                    <a:pt x="0" y="2776"/>
                  </a:moveTo>
                  <a:lnTo>
                    <a:pt x="461" y="2368"/>
                  </a:lnTo>
                  <a:lnTo>
                    <a:pt x="1031" y="2368"/>
                  </a:lnTo>
                  <a:lnTo>
                    <a:pt x="1792" y="397"/>
                  </a:lnTo>
                  <a:lnTo>
                    <a:pt x="3909" y="397"/>
                  </a:lnTo>
                  <a:lnTo>
                    <a:pt x="4466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71" name="Freeform 31"/>
            <p:cNvSpPr>
              <a:spLocks/>
            </p:cNvSpPr>
            <p:nvPr/>
          </p:nvSpPr>
          <p:spPr bwMode="auto">
            <a:xfrm>
              <a:off x="731" y="3583"/>
              <a:ext cx="82" cy="82"/>
            </a:xfrm>
            <a:custGeom>
              <a:avLst/>
              <a:gdLst/>
              <a:ahLst/>
              <a:cxnLst>
                <a:cxn ang="0">
                  <a:pos x="40" y="81"/>
                </a:cxn>
                <a:cxn ang="0">
                  <a:pos x="81" y="41"/>
                </a:cxn>
                <a:cxn ang="0">
                  <a:pos x="40" y="0"/>
                </a:cxn>
                <a:cxn ang="0">
                  <a:pos x="0" y="41"/>
                </a:cxn>
                <a:cxn ang="0">
                  <a:pos x="40" y="81"/>
                </a:cxn>
              </a:cxnLst>
              <a:rect l="0" t="0" r="r" b="b"/>
              <a:pathLst>
                <a:path w="82" h="82">
                  <a:moveTo>
                    <a:pt x="40" y="81"/>
                  </a:moveTo>
                  <a:lnTo>
                    <a:pt x="81" y="41"/>
                  </a:lnTo>
                  <a:lnTo>
                    <a:pt x="40" y="0"/>
                  </a:lnTo>
                  <a:lnTo>
                    <a:pt x="0" y="41"/>
                  </a:lnTo>
                  <a:lnTo>
                    <a:pt x="40" y="81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72" name="Freeform 32"/>
            <p:cNvSpPr>
              <a:spLocks/>
            </p:cNvSpPr>
            <p:nvPr/>
          </p:nvSpPr>
          <p:spPr bwMode="auto">
            <a:xfrm>
              <a:off x="5198" y="808"/>
              <a:ext cx="81" cy="81"/>
            </a:xfrm>
            <a:custGeom>
              <a:avLst/>
              <a:gdLst/>
              <a:ahLst/>
              <a:cxnLst>
                <a:cxn ang="0">
                  <a:pos x="40" y="80"/>
                </a:cxn>
                <a:cxn ang="0">
                  <a:pos x="80" y="40"/>
                </a:cxn>
                <a:cxn ang="0">
                  <a:pos x="40" y="0"/>
                </a:cxn>
                <a:cxn ang="0">
                  <a:pos x="0" y="40"/>
                </a:cxn>
                <a:cxn ang="0">
                  <a:pos x="40" y="80"/>
                </a:cxn>
              </a:cxnLst>
              <a:rect l="0" t="0" r="r" b="b"/>
              <a:pathLst>
                <a:path w="81" h="81">
                  <a:moveTo>
                    <a:pt x="40" y="80"/>
                  </a:moveTo>
                  <a:lnTo>
                    <a:pt x="80" y="40"/>
                  </a:lnTo>
                  <a:lnTo>
                    <a:pt x="40" y="0"/>
                  </a:lnTo>
                  <a:lnTo>
                    <a:pt x="0" y="40"/>
                  </a:lnTo>
                  <a:lnTo>
                    <a:pt x="40" y="80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73" name="Rectangle 33"/>
            <p:cNvSpPr>
              <a:spLocks noChangeArrowheads="1"/>
            </p:cNvSpPr>
            <p:nvPr/>
          </p:nvSpPr>
          <p:spPr bwMode="auto">
            <a:xfrm>
              <a:off x="297" y="3477"/>
              <a:ext cx="41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-20</a:t>
              </a:r>
            </a:p>
          </p:txBody>
        </p:sp>
        <p:sp>
          <p:nvSpPr>
            <p:cNvPr id="35874" name="Rectangle 34"/>
            <p:cNvSpPr>
              <a:spLocks noChangeArrowheads="1"/>
            </p:cNvSpPr>
            <p:nvPr/>
          </p:nvSpPr>
          <p:spPr bwMode="auto">
            <a:xfrm>
              <a:off x="475" y="3081"/>
              <a:ext cx="23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35875" name="Rectangle 35"/>
            <p:cNvSpPr>
              <a:spLocks noChangeArrowheads="1"/>
            </p:cNvSpPr>
            <p:nvPr/>
          </p:nvSpPr>
          <p:spPr bwMode="auto">
            <a:xfrm>
              <a:off x="364" y="2684"/>
              <a:ext cx="34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35876" name="Rectangle 36"/>
            <p:cNvSpPr>
              <a:spLocks noChangeArrowheads="1"/>
            </p:cNvSpPr>
            <p:nvPr/>
          </p:nvSpPr>
          <p:spPr bwMode="auto">
            <a:xfrm>
              <a:off x="364" y="2287"/>
              <a:ext cx="34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40</a:t>
              </a:r>
            </a:p>
          </p:txBody>
        </p:sp>
        <p:sp>
          <p:nvSpPr>
            <p:cNvPr id="35877" name="Rectangle 37"/>
            <p:cNvSpPr>
              <a:spLocks noChangeArrowheads="1"/>
            </p:cNvSpPr>
            <p:nvPr/>
          </p:nvSpPr>
          <p:spPr bwMode="auto">
            <a:xfrm>
              <a:off x="364" y="1891"/>
              <a:ext cx="34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60</a:t>
              </a:r>
            </a:p>
          </p:txBody>
        </p:sp>
        <p:sp>
          <p:nvSpPr>
            <p:cNvPr id="35878" name="Rectangle 38"/>
            <p:cNvSpPr>
              <a:spLocks noChangeArrowheads="1"/>
            </p:cNvSpPr>
            <p:nvPr/>
          </p:nvSpPr>
          <p:spPr bwMode="auto">
            <a:xfrm>
              <a:off x="364" y="1494"/>
              <a:ext cx="34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80</a:t>
              </a:r>
            </a:p>
          </p:txBody>
        </p:sp>
        <p:sp>
          <p:nvSpPr>
            <p:cNvPr id="35879" name="Rectangle 39"/>
            <p:cNvSpPr>
              <a:spLocks noChangeArrowheads="1"/>
            </p:cNvSpPr>
            <p:nvPr/>
          </p:nvSpPr>
          <p:spPr bwMode="auto">
            <a:xfrm>
              <a:off x="252" y="1098"/>
              <a:ext cx="46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100</a:t>
              </a:r>
            </a:p>
          </p:txBody>
        </p:sp>
        <p:sp>
          <p:nvSpPr>
            <p:cNvPr id="35880" name="Rectangle 40"/>
            <p:cNvSpPr>
              <a:spLocks noChangeArrowheads="1"/>
            </p:cNvSpPr>
            <p:nvPr/>
          </p:nvSpPr>
          <p:spPr bwMode="auto">
            <a:xfrm>
              <a:off x="252" y="701"/>
              <a:ext cx="46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120</a:t>
              </a:r>
            </a:p>
          </p:txBody>
        </p:sp>
        <p:sp>
          <p:nvSpPr>
            <p:cNvPr id="35881" name="Rectangle 41"/>
            <p:cNvSpPr>
              <a:spLocks noChangeArrowheads="1"/>
            </p:cNvSpPr>
            <p:nvPr/>
          </p:nvSpPr>
          <p:spPr bwMode="auto">
            <a:xfrm>
              <a:off x="658" y="3743"/>
              <a:ext cx="23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35882" name="Line 42"/>
            <p:cNvSpPr>
              <a:spLocks noChangeShapeType="1"/>
            </p:cNvSpPr>
            <p:nvPr/>
          </p:nvSpPr>
          <p:spPr bwMode="auto">
            <a:xfrm flipV="1">
              <a:off x="1245" y="836"/>
              <a:ext cx="0" cy="277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3" name="Line 43"/>
            <p:cNvSpPr>
              <a:spLocks noChangeShapeType="1"/>
            </p:cNvSpPr>
            <p:nvPr/>
          </p:nvSpPr>
          <p:spPr bwMode="auto">
            <a:xfrm flipV="1">
              <a:off x="1245" y="3572"/>
              <a:ext cx="0" cy="79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4" name="Freeform 44"/>
            <p:cNvSpPr>
              <a:spLocks/>
            </p:cNvSpPr>
            <p:nvPr/>
          </p:nvSpPr>
          <p:spPr bwMode="auto">
            <a:xfrm>
              <a:off x="1206" y="3177"/>
              <a:ext cx="82" cy="81"/>
            </a:xfrm>
            <a:custGeom>
              <a:avLst/>
              <a:gdLst/>
              <a:ahLst/>
              <a:cxnLst>
                <a:cxn ang="0">
                  <a:pos x="40" y="80"/>
                </a:cxn>
                <a:cxn ang="0">
                  <a:pos x="81" y="40"/>
                </a:cxn>
                <a:cxn ang="0">
                  <a:pos x="40" y="0"/>
                </a:cxn>
                <a:cxn ang="0">
                  <a:pos x="0" y="40"/>
                </a:cxn>
                <a:cxn ang="0">
                  <a:pos x="40" y="80"/>
                </a:cxn>
              </a:cxnLst>
              <a:rect l="0" t="0" r="r" b="b"/>
              <a:pathLst>
                <a:path w="82" h="81">
                  <a:moveTo>
                    <a:pt x="40" y="80"/>
                  </a:moveTo>
                  <a:lnTo>
                    <a:pt x="81" y="40"/>
                  </a:lnTo>
                  <a:lnTo>
                    <a:pt x="40" y="0"/>
                  </a:lnTo>
                  <a:lnTo>
                    <a:pt x="0" y="40"/>
                  </a:lnTo>
                  <a:lnTo>
                    <a:pt x="40" y="80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5" name="Rectangle 45"/>
            <p:cNvSpPr>
              <a:spLocks noChangeArrowheads="1"/>
            </p:cNvSpPr>
            <p:nvPr/>
          </p:nvSpPr>
          <p:spPr bwMode="auto">
            <a:xfrm>
              <a:off x="1076" y="3731"/>
              <a:ext cx="34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40</a:t>
              </a:r>
            </a:p>
          </p:txBody>
        </p:sp>
        <p:sp>
          <p:nvSpPr>
            <p:cNvPr id="35886" name="Line 46"/>
            <p:cNvSpPr>
              <a:spLocks noChangeShapeType="1"/>
            </p:cNvSpPr>
            <p:nvPr/>
          </p:nvSpPr>
          <p:spPr bwMode="auto">
            <a:xfrm flipV="1">
              <a:off x="1779" y="836"/>
              <a:ext cx="0" cy="277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7" name="Line 47"/>
            <p:cNvSpPr>
              <a:spLocks noChangeShapeType="1"/>
            </p:cNvSpPr>
            <p:nvPr/>
          </p:nvSpPr>
          <p:spPr bwMode="auto">
            <a:xfrm flipV="1">
              <a:off x="1779" y="3572"/>
              <a:ext cx="0" cy="79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8" name="Freeform 48"/>
            <p:cNvSpPr>
              <a:spLocks/>
            </p:cNvSpPr>
            <p:nvPr/>
          </p:nvSpPr>
          <p:spPr bwMode="auto">
            <a:xfrm>
              <a:off x="1739" y="3177"/>
              <a:ext cx="81" cy="81"/>
            </a:xfrm>
            <a:custGeom>
              <a:avLst/>
              <a:gdLst/>
              <a:ahLst/>
              <a:cxnLst>
                <a:cxn ang="0">
                  <a:pos x="40" y="80"/>
                </a:cxn>
                <a:cxn ang="0">
                  <a:pos x="80" y="40"/>
                </a:cxn>
                <a:cxn ang="0">
                  <a:pos x="40" y="0"/>
                </a:cxn>
                <a:cxn ang="0">
                  <a:pos x="0" y="40"/>
                </a:cxn>
                <a:cxn ang="0">
                  <a:pos x="40" y="80"/>
                </a:cxn>
              </a:cxnLst>
              <a:rect l="0" t="0" r="r" b="b"/>
              <a:pathLst>
                <a:path w="81" h="81">
                  <a:moveTo>
                    <a:pt x="40" y="80"/>
                  </a:moveTo>
                  <a:lnTo>
                    <a:pt x="80" y="40"/>
                  </a:lnTo>
                  <a:lnTo>
                    <a:pt x="40" y="0"/>
                  </a:lnTo>
                  <a:lnTo>
                    <a:pt x="0" y="40"/>
                  </a:lnTo>
                  <a:lnTo>
                    <a:pt x="40" y="80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Rectangle 49"/>
            <p:cNvSpPr>
              <a:spLocks noChangeArrowheads="1"/>
            </p:cNvSpPr>
            <p:nvPr/>
          </p:nvSpPr>
          <p:spPr bwMode="auto">
            <a:xfrm>
              <a:off x="1553" y="3731"/>
              <a:ext cx="46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120</a:t>
              </a:r>
            </a:p>
          </p:txBody>
        </p:sp>
        <p:sp>
          <p:nvSpPr>
            <p:cNvPr id="35890" name="Line 50"/>
            <p:cNvSpPr>
              <a:spLocks noChangeShapeType="1"/>
            </p:cNvSpPr>
            <p:nvPr/>
          </p:nvSpPr>
          <p:spPr bwMode="auto">
            <a:xfrm flipV="1">
              <a:off x="2564" y="848"/>
              <a:ext cx="0" cy="277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 flipV="1">
              <a:off x="2564" y="3584"/>
              <a:ext cx="0" cy="79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2" name="Freeform 52"/>
            <p:cNvSpPr>
              <a:spLocks/>
            </p:cNvSpPr>
            <p:nvPr/>
          </p:nvSpPr>
          <p:spPr bwMode="auto">
            <a:xfrm>
              <a:off x="2524" y="1205"/>
              <a:ext cx="81" cy="81"/>
            </a:xfrm>
            <a:custGeom>
              <a:avLst/>
              <a:gdLst/>
              <a:ahLst/>
              <a:cxnLst>
                <a:cxn ang="0">
                  <a:pos x="40" y="80"/>
                </a:cxn>
                <a:cxn ang="0">
                  <a:pos x="80" y="40"/>
                </a:cxn>
                <a:cxn ang="0">
                  <a:pos x="40" y="0"/>
                </a:cxn>
                <a:cxn ang="0">
                  <a:pos x="0" y="40"/>
                </a:cxn>
                <a:cxn ang="0">
                  <a:pos x="40" y="80"/>
                </a:cxn>
              </a:cxnLst>
              <a:rect l="0" t="0" r="r" b="b"/>
              <a:pathLst>
                <a:path w="81" h="81">
                  <a:moveTo>
                    <a:pt x="40" y="80"/>
                  </a:moveTo>
                  <a:lnTo>
                    <a:pt x="80" y="40"/>
                  </a:lnTo>
                  <a:lnTo>
                    <a:pt x="40" y="0"/>
                  </a:lnTo>
                  <a:lnTo>
                    <a:pt x="0" y="40"/>
                  </a:lnTo>
                  <a:lnTo>
                    <a:pt x="40" y="80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3" name="Rectangle 53"/>
            <p:cNvSpPr>
              <a:spLocks noChangeArrowheads="1"/>
            </p:cNvSpPr>
            <p:nvPr/>
          </p:nvSpPr>
          <p:spPr bwMode="auto">
            <a:xfrm>
              <a:off x="2338" y="3743"/>
              <a:ext cx="46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220</a:t>
              </a:r>
            </a:p>
          </p:txBody>
        </p:sp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 flipV="1">
              <a:off x="4681" y="848"/>
              <a:ext cx="0" cy="277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5" name="Freeform 55"/>
            <p:cNvSpPr>
              <a:spLocks/>
            </p:cNvSpPr>
            <p:nvPr/>
          </p:nvSpPr>
          <p:spPr bwMode="auto">
            <a:xfrm>
              <a:off x="4641" y="1205"/>
              <a:ext cx="81" cy="81"/>
            </a:xfrm>
            <a:custGeom>
              <a:avLst/>
              <a:gdLst/>
              <a:ahLst/>
              <a:cxnLst>
                <a:cxn ang="0">
                  <a:pos x="40" y="80"/>
                </a:cxn>
                <a:cxn ang="0">
                  <a:pos x="80" y="40"/>
                </a:cxn>
                <a:cxn ang="0">
                  <a:pos x="40" y="0"/>
                </a:cxn>
                <a:cxn ang="0">
                  <a:pos x="0" y="40"/>
                </a:cxn>
                <a:cxn ang="0">
                  <a:pos x="40" y="80"/>
                </a:cxn>
              </a:cxnLst>
              <a:rect l="0" t="0" r="r" b="b"/>
              <a:pathLst>
                <a:path w="81" h="81">
                  <a:moveTo>
                    <a:pt x="40" y="80"/>
                  </a:moveTo>
                  <a:lnTo>
                    <a:pt x="80" y="40"/>
                  </a:lnTo>
                  <a:lnTo>
                    <a:pt x="40" y="0"/>
                  </a:lnTo>
                  <a:lnTo>
                    <a:pt x="0" y="40"/>
                  </a:lnTo>
                  <a:lnTo>
                    <a:pt x="40" y="80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6" name="Rectangle 56"/>
            <p:cNvSpPr>
              <a:spLocks noChangeArrowheads="1"/>
            </p:cNvSpPr>
            <p:nvPr/>
          </p:nvSpPr>
          <p:spPr bwMode="auto">
            <a:xfrm>
              <a:off x="4456" y="3743"/>
              <a:ext cx="46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760</a:t>
              </a:r>
            </a:p>
          </p:txBody>
        </p:sp>
        <p:sp>
          <p:nvSpPr>
            <p:cNvPr id="35897" name="Rectangle 57"/>
            <p:cNvSpPr>
              <a:spLocks noChangeArrowheads="1"/>
            </p:cNvSpPr>
            <p:nvPr/>
          </p:nvSpPr>
          <p:spPr bwMode="auto">
            <a:xfrm>
              <a:off x="5013" y="3743"/>
              <a:ext cx="46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2600" b="1">
                  <a:solidFill>
                    <a:srgbClr val="FAFD00"/>
                  </a:solidFill>
                  <a:latin typeface="Arial" charset="0"/>
                </a:rPr>
                <a:t>800</a:t>
              </a:r>
            </a:p>
          </p:txBody>
        </p:sp>
        <p:sp>
          <p:nvSpPr>
            <p:cNvPr id="35898" name="Rectangle 58"/>
            <p:cNvSpPr>
              <a:spLocks noChangeArrowheads="1"/>
            </p:cNvSpPr>
            <p:nvPr/>
          </p:nvSpPr>
          <p:spPr bwMode="auto">
            <a:xfrm>
              <a:off x="1236" y="564"/>
              <a:ext cx="40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FAFD00"/>
                  </a:solidFill>
                </a:rPr>
                <a:t>Heating Curve for Water</a:t>
              </a:r>
            </a:p>
          </p:txBody>
        </p:sp>
        <p:sp>
          <p:nvSpPr>
            <p:cNvPr id="35899" name="Line 59"/>
            <p:cNvSpPr>
              <a:spLocks noChangeShapeType="1"/>
            </p:cNvSpPr>
            <p:nvPr/>
          </p:nvSpPr>
          <p:spPr bwMode="auto">
            <a:xfrm flipV="1">
              <a:off x="4681" y="3584"/>
              <a:ext cx="0" cy="79"/>
            </a:xfrm>
            <a:prstGeom prst="line">
              <a:avLst/>
            </a:prstGeom>
            <a:noFill/>
            <a:ln w="508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902" name="Text Box 62"/>
          <p:cNvSpPr txBox="1">
            <a:spLocks noChangeArrowheads="1"/>
          </p:cNvSpPr>
          <p:nvPr/>
        </p:nvSpPr>
        <p:spPr bwMode="auto">
          <a:xfrm>
            <a:off x="7315200" y="12954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folHlink"/>
                </a:solidFill>
              </a:rPr>
              <a:t>Gas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7772400" cy="4114800"/>
          </a:xfrm>
        </p:spPr>
        <p:txBody>
          <a:bodyPr/>
          <a:lstStyle/>
          <a:p>
            <a:r>
              <a:rPr lang="en-US"/>
              <a:t>Draw a cooling curve and describe the changes that occur during each phase change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502</TotalTime>
  <Words>251</Words>
  <Application>Microsoft Office PowerPoint</Application>
  <PresentationFormat>On-screen Show (4:3)</PresentationFormat>
  <Paragraphs>84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Arial Black</vt:lpstr>
      <vt:lpstr>Arial</vt:lpstr>
      <vt:lpstr>Wingdings</vt:lpstr>
      <vt:lpstr>Book Antiqua</vt:lpstr>
      <vt:lpstr>Urban</vt:lpstr>
      <vt:lpstr>Heating Curves</vt:lpstr>
      <vt:lpstr>Energy and Phase Change</vt:lpstr>
      <vt:lpstr>Slide 3</vt:lpstr>
      <vt:lpstr>Evaporation</vt:lpstr>
      <vt:lpstr>Slide 5</vt:lpstr>
      <vt:lpstr>Slide 6</vt:lpstr>
      <vt:lpstr>Slide 7</vt:lpstr>
      <vt:lpstr>Slide 8</vt:lpstr>
    </vt:vector>
  </TitlesOfParts>
  <Company>cabrillo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Changes</dc:title>
  <dc:creator>tracy phillips</dc:creator>
  <cp:lastModifiedBy>phillips.tracy</cp:lastModifiedBy>
  <cp:revision>6</cp:revision>
  <dcterms:created xsi:type="dcterms:W3CDTF">2003-03-10T21:18:19Z</dcterms:created>
  <dcterms:modified xsi:type="dcterms:W3CDTF">2012-08-08T22:31:34Z</dcterms:modified>
</cp:coreProperties>
</file>