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ags/tag6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57" r:id="rId3"/>
    <p:sldId id="259" r:id="rId4"/>
    <p:sldId id="264" r:id="rId5"/>
    <p:sldId id="262" r:id="rId6"/>
    <p:sldId id="265" r:id="rId7"/>
    <p:sldId id="266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809" autoAdjust="0"/>
    <p:restoredTop sz="90878" autoAdjust="0"/>
  </p:normalViewPr>
  <p:slideViewPr>
    <p:cSldViewPr>
      <p:cViewPr varScale="1">
        <p:scale>
          <a:sx n="72" d="100"/>
          <a:sy n="72" d="100"/>
        </p:scale>
        <p:origin x="-8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0"/>
            <a:ext cx="4572000" cy="68580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en-US"/>
          </a:p>
        </p:txBody>
      </p:sp>
      <p:sp>
        <p:nvSpPr>
          <p:cNvPr id="4099" name="AutoShape 3"/>
          <p:cNvSpPr>
            <a:spLocks noChangeArrowheads="1"/>
          </p:cNvSpPr>
          <p:nvPr/>
        </p:nvSpPr>
        <p:spPr bwMode="auto">
          <a:xfrm>
            <a:off x="685800" y="990600"/>
            <a:ext cx="5181600" cy="1905000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4673600" y="2927350"/>
            <a:ext cx="3657600" cy="1822450"/>
          </a:xfrm>
        </p:spPr>
        <p:txBody>
          <a:bodyPr anchor="b"/>
          <a:lstStyle>
            <a:lvl1pPr marL="0" indent="0">
              <a:buFont typeface="Wingdings" pitchFamily="2" charset="2"/>
              <a:buNone/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grpSp>
        <p:nvGrpSpPr>
          <p:cNvPr id="4101" name="Group 5"/>
          <p:cNvGrpSpPr>
            <a:grpSpLocks/>
          </p:cNvGrpSpPr>
          <p:nvPr/>
        </p:nvGrpSpPr>
        <p:grpSpPr bwMode="auto">
          <a:xfrm>
            <a:off x="3632200" y="4889500"/>
            <a:ext cx="4876800" cy="319088"/>
            <a:chOff x="2288" y="3080"/>
            <a:chExt cx="3072" cy="201"/>
          </a:xfrm>
        </p:grpSpPr>
        <p:sp>
          <p:nvSpPr>
            <p:cNvPr id="4102" name="AutoShape 6"/>
            <p:cNvSpPr>
              <a:spLocks noChangeArrowheads="1"/>
            </p:cNvSpPr>
            <p:nvPr/>
          </p:nvSpPr>
          <p:spPr bwMode="auto">
            <a:xfrm flipH="1">
              <a:off x="2288" y="3080"/>
              <a:ext cx="2914" cy="200"/>
            </a:xfrm>
            <a:prstGeom prst="roundRect">
              <a:avLst>
                <a:gd name="adj" fmla="val 0"/>
              </a:avLst>
            </a:prstGeom>
            <a:solidFill>
              <a:schemeClr val="bg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3" name="AutoShape 7"/>
            <p:cNvSpPr>
              <a:spLocks noChangeArrowheads="1"/>
            </p:cNvSpPr>
            <p:nvPr/>
          </p:nvSpPr>
          <p:spPr bwMode="auto">
            <a:xfrm>
              <a:off x="5196" y="3080"/>
              <a:ext cx="164" cy="201"/>
            </a:xfrm>
            <a:prstGeom prst="flowChartDelay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104" name="Rectangle 8"/>
          <p:cNvSpPr>
            <a:spLocks noGrp="1" noChangeArrowheads="1"/>
          </p:cNvSpPr>
          <p:nvPr>
            <p:ph type="dt" sz="quarter" idx="2"/>
          </p:nvPr>
        </p:nvSpPr>
        <p:spPr>
          <a:xfrm>
            <a:off x="2667000" y="6553200"/>
            <a:ext cx="1905000" cy="3048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4105" name="Rectangle 9"/>
          <p:cNvSpPr>
            <a:spLocks noGrp="1" noChangeArrowheads="1"/>
          </p:cNvSpPr>
          <p:nvPr>
            <p:ph type="ftr" sz="quarter" idx="3"/>
          </p:nvPr>
        </p:nvSpPr>
        <p:spPr>
          <a:xfrm>
            <a:off x="5195888" y="6553200"/>
            <a:ext cx="3279775" cy="304800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4106" name="Rectangle 10"/>
          <p:cNvSpPr>
            <a:spLocks noGrp="1" noChangeArrowheads="1"/>
          </p:cNvSpPr>
          <p:nvPr>
            <p:ph type="sldNum" sz="quarter" idx="4"/>
          </p:nvPr>
        </p:nvSpPr>
        <p:spPr>
          <a:xfrm>
            <a:off x="9525" y="6359525"/>
            <a:ext cx="587375" cy="488950"/>
          </a:xfrm>
        </p:spPr>
        <p:txBody>
          <a:bodyPr anchorCtr="0"/>
          <a:lstStyle>
            <a:lvl1pPr>
              <a:defRPr/>
            </a:lvl1pPr>
          </a:lstStyle>
          <a:p>
            <a:fld id="{6770E6C6-89FD-4043-AFBF-3096E428188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107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936625" y="1425575"/>
            <a:ext cx="7772400" cy="1143000"/>
          </a:xfr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  <p:transition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61FFF1-2238-4FFB-BCDD-530F325E343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15150" y="762000"/>
            <a:ext cx="2000250" cy="5334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762000"/>
            <a:ext cx="5848350" cy="5334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29CA3F-BE17-45CA-8EC8-EDDEA4CF5DD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38450A-BA41-47B6-9DD1-D0431A14F2B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2C7927-E237-43A2-9741-2FE18D593B3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2362200"/>
            <a:ext cx="3924300" cy="3733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91100" y="2362200"/>
            <a:ext cx="3924300" cy="3733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240978-9475-4155-9F2A-243BD589877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730776-A6DF-462B-80C8-8D17FCBAFC5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45970E-A178-42D9-B508-1A02D3E3E63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DD3D0E-95C0-4F79-ADE2-CF2E3BE7642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5B6877-6B72-4E46-A2AD-1D50BF49EF4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98F1BB-6EB7-4234-B9B8-C45B1869562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0" y="0"/>
            <a:ext cx="3200400" cy="6858000"/>
            <a:chOff x="0" y="0"/>
            <a:chExt cx="2016" cy="4320"/>
          </a:xfrm>
        </p:grpSpPr>
        <p:sp>
          <p:nvSpPr>
            <p:cNvPr id="307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480" cy="4320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6" name="Rectangle 4"/>
            <p:cNvSpPr>
              <a:spLocks noChangeArrowheads="1"/>
            </p:cNvSpPr>
            <p:nvPr/>
          </p:nvSpPr>
          <p:spPr bwMode="auto">
            <a:xfrm>
              <a:off x="432" y="0"/>
              <a:ext cx="1584" cy="6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077" name="AutoShape 5"/>
          <p:cNvSpPr>
            <a:spLocks noChangeArrowheads="1"/>
          </p:cNvSpPr>
          <p:nvPr/>
        </p:nvSpPr>
        <p:spPr bwMode="auto">
          <a:xfrm>
            <a:off x="762000" y="762000"/>
            <a:ext cx="5105400" cy="609600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762000"/>
            <a:ext cx="8001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2362200"/>
            <a:ext cx="8001000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010400" y="65532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>
            <a:lvl1pPr algn="r"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3081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936875" y="6529388"/>
            <a:ext cx="2895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3082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138" y="63436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  <a:spAutoFit/>
          </a:bodyPr>
          <a:lstStyle>
            <a:lvl1pPr>
              <a:defRPr sz="2600" b="1">
                <a:solidFill>
                  <a:schemeClr val="bg1"/>
                </a:solidFill>
                <a:latin typeface="+mn-lt"/>
              </a:defRPr>
            </a:lvl1pPr>
          </a:lstStyle>
          <a:p>
            <a:fld id="{CE6D75AC-982E-49C3-94DA-682F5DCC9E6C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3083" name="Group 11"/>
          <p:cNvGrpSpPr>
            <a:grpSpLocks/>
          </p:cNvGrpSpPr>
          <p:nvPr/>
        </p:nvGrpSpPr>
        <p:grpSpPr bwMode="auto">
          <a:xfrm>
            <a:off x="228600" y="1981200"/>
            <a:ext cx="7391400" cy="319088"/>
            <a:chOff x="144" y="1248"/>
            <a:chExt cx="4656" cy="201"/>
          </a:xfrm>
        </p:grpSpPr>
        <p:sp>
          <p:nvSpPr>
            <p:cNvPr id="3084" name="AutoShape 12"/>
            <p:cNvSpPr>
              <a:spLocks noChangeArrowheads="1"/>
            </p:cNvSpPr>
            <p:nvPr/>
          </p:nvSpPr>
          <p:spPr bwMode="auto">
            <a:xfrm>
              <a:off x="384" y="1248"/>
              <a:ext cx="4416" cy="200"/>
            </a:xfrm>
            <a:prstGeom prst="roundRect">
              <a:avLst>
                <a:gd name="adj" fmla="val 0"/>
              </a:avLst>
            </a:prstGeom>
            <a:solidFill>
              <a:schemeClr val="bg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5" name="AutoShape 13"/>
            <p:cNvSpPr>
              <a:spLocks noChangeArrowheads="1"/>
            </p:cNvSpPr>
            <p:nvPr/>
          </p:nvSpPr>
          <p:spPr bwMode="auto">
            <a:xfrm flipH="1">
              <a:off x="144" y="1248"/>
              <a:ext cx="248" cy="201"/>
            </a:xfrm>
            <a:prstGeom prst="flowChartDelay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>
    <p:random/>
  </p:transition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Calculating Heat of Reactions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custDataLst>
      <p:tags r:id="rId1"/>
    </p:custData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Calorimetry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Process used for collecting heat data</a:t>
            </a:r>
          </a:p>
          <a:p>
            <a:pPr>
              <a:lnSpc>
                <a:spcPct val="90000"/>
              </a:lnSpc>
            </a:pPr>
            <a:r>
              <a:rPr lang="en-US"/>
              <a:t>Calorimeter – device used </a:t>
            </a:r>
          </a:p>
          <a:p>
            <a:pPr>
              <a:lnSpc>
                <a:spcPct val="90000"/>
              </a:lnSpc>
            </a:pPr>
            <a:r>
              <a:rPr lang="en-US"/>
              <a:t>Insulated cup containing water</a:t>
            </a:r>
          </a:p>
          <a:p>
            <a:pPr>
              <a:lnSpc>
                <a:spcPct val="90000"/>
              </a:lnSpc>
            </a:pPr>
            <a:r>
              <a:rPr lang="en-US"/>
              <a:t>Reaction takes place in the water</a:t>
            </a:r>
          </a:p>
          <a:p>
            <a:pPr>
              <a:lnSpc>
                <a:spcPct val="90000"/>
              </a:lnSpc>
            </a:pPr>
            <a:r>
              <a:rPr lang="en-US"/>
              <a:t>Heat released in exothermic reaction raises the water’s temp</a:t>
            </a:r>
          </a:p>
          <a:p>
            <a:pPr>
              <a:lnSpc>
                <a:spcPct val="90000"/>
              </a:lnSpc>
            </a:pPr>
            <a:r>
              <a:rPr lang="en-US"/>
              <a:t>Heat absorbed in endothermic reaction lowers the water’s temp</a:t>
            </a:r>
          </a:p>
        </p:txBody>
      </p:sp>
    </p:spTree>
    <p:custDataLst>
      <p:tags r:id="rId1"/>
    </p:custData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Calculating Heat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2362200"/>
            <a:ext cx="8001000" cy="4267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Heat released to or absorbed by the water in  any reaction can be calculated by multiplying three factors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/>
              <a:t>      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/>
              <a:t>			Q = c x m x </a:t>
            </a:r>
            <a:r>
              <a:rPr lang="en-US">
                <a:cs typeface="Arial" charset="0"/>
              </a:rPr>
              <a:t>Δt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>
              <a:cs typeface="Arial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>
                <a:cs typeface="Arial" charset="0"/>
              </a:rPr>
              <a:t>Since it is water that is gaining or losing the heat in the calorimeter, c is the specific heat of water (4.18 J/g</a:t>
            </a:r>
            <a:r>
              <a:rPr lang="en-US" baseline="30000">
                <a:cs typeface="Arial" charset="0"/>
              </a:rPr>
              <a:t>o</a:t>
            </a:r>
            <a:r>
              <a:rPr lang="en-US">
                <a:cs typeface="Arial" charset="0"/>
              </a:rPr>
              <a:t>C)</a:t>
            </a:r>
            <a:endParaRPr lang="en-US"/>
          </a:p>
        </p:txBody>
      </p:sp>
    </p:spTree>
    <p:custDataLst>
      <p:tags r:id="rId1"/>
    </p:custData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Arial" charset="0"/>
              </a:rPr>
              <a:t>Heat (ΔH) of a Reaction </a:t>
            </a:r>
            <a:endParaRPr lang="en-US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cs typeface="Arial" charset="0"/>
              </a:rPr>
              <a:t>ΔH is always the J given off per mole of reactant (J/mol)</a:t>
            </a:r>
          </a:p>
          <a:p>
            <a:r>
              <a:rPr lang="en-US">
                <a:cs typeface="Arial" charset="0"/>
              </a:rPr>
              <a:t>ΔH is Q divided by the number of moles that reacts</a:t>
            </a:r>
          </a:p>
          <a:p>
            <a:r>
              <a:rPr lang="en-US">
                <a:cs typeface="Arial" charset="0"/>
              </a:rPr>
              <a:t>For exothermic reactions, ΔH is negative</a:t>
            </a:r>
          </a:p>
          <a:p>
            <a:r>
              <a:rPr lang="en-US">
                <a:cs typeface="Arial" charset="0"/>
              </a:rPr>
              <a:t>For endothermic reactions, ΔH is positive</a:t>
            </a:r>
          </a:p>
          <a:p>
            <a:pPr>
              <a:buFont typeface="Wingdings" pitchFamily="2" charset="2"/>
              <a:buNone/>
            </a:pPr>
            <a:endParaRPr lang="en-US">
              <a:cs typeface="Arial" charset="0"/>
            </a:endParaRPr>
          </a:p>
        </p:txBody>
      </p:sp>
    </p:spTree>
    <p:custDataLst>
      <p:tags r:id="rId1"/>
    </p:custData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 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In a calorimeter containing 100 g of water at 21</a:t>
            </a:r>
            <a:r>
              <a:rPr lang="en-US">
                <a:cs typeface="Arial" charset="0"/>
              </a:rPr>
              <a:t>ºC, a reaction is carried out in which 3.5 g of NH</a:t>
            </a:r>
            <a:r>
              <a:rPr lang="en-US" baseline="-25000">
                <a:cs typeface="Arial" charset="0"/>
              </a:rPr>
              <a:t>4</a:t>
            </a:r>
            <a:r>
              <a:rPr lang="en-US">
                <a:cs typeface="Arial" charset="0"/>
              </a:rPr>
              <a:t>NO</a:t>
            </a:r>
            <a:r>
              <a:rPr lang="en-US" baseline="-25000">
                <a:cs typeface="Arial" charset="0"/>
              </a:rPr>
              <a:t>3</a:t>
            </a:r>
            <a:r>
              <a:rPr lang="en-US">
                <a:cs typeface="Arial" charset="0"/>
              </a:rPr>
              <a:t> decomposes into N</a:t>
            </a:r>
            <a:r>
              <a:rPr lang="en-US" baseline="-25000">
                <a:cs typeface="Arial" charset="0"/>
              </a:rPr>
              <a:t>2</a:t>
            </a:r>
            <a:r>
              <a:rPr lang="en-US">
                <a:cs typeface="Arial" charset="0"/>
              </a:rPr>
              <a:t>O and H</a:t>
            </a:r>
            <a:r>
              <a:rPr lang="en-US" baseline="-25000">
                <a:cs typeface="Arial" charset="0"/>
              </a:rPr>
              <a:t>2</a:t>
            </a:r>
            <a:r>
              <a:rPr lang="en-US">
                <a:cs typeface="Arial" charset="0"/>
              </a:rPr>
              <a:t>O.  The temperature raises to 25ºC. Find the heat of reaction.</a:t>
            </a:r>
            <a:endParaRPr lang="en-US"/>
          </a:p>
          <a:p>
            <a:endParaRPr lang="en-US">
              <a:cs typeface="Arial" charset="0"/>
            </a:endParaRPr>
          </a:p>
        </p:txBody>
      </p:sp>
    </p:spTree>
    <p:custDataLst>
      <p:tags r:id="rId1"/>
    </p:custData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The reaction below is carried out in a calorimeter</a:t>
            </a:r>
          </a:p>
          <a:p>
            <a:pPr>
              <a:buFont typeface="Wingdings" pitchFamily="2" charset="2"/>
              <a:buNone/>
            </a:pPr>
            <a:r>
              <a:rPr lang="en-US"/>
              <a:t>	HCl  +   NaOH   </a:t>
            </a:r>
            <a:r>
              <a:rPr lang="en-US">
                <a:cs typeface="Arial" charset="0"/>
              </a:rPr>
              <a:t>→   NaCl   +   H</a:t>
            </a:r>
            <a:r>
              <a:rPr lang="en-US" baseline="-25000">
                <a:cs typeface="Arial" charset="0"/>
              </a:rPr>
              <a:t>2</a:t>
            </a:r>
            <a:r>
              <a:rPr lang="en-US">
                <a:cs typeface="Arial" charset="0"/>
              </a:rPr>
              <a:t>O</a:t>
            </a:r>
          </a:p>
          <a:p>
            <a:pPr>
              <a:buFont typeface="Wingdings" pitchFamily="2" charset="2"/>
              <a:buNone/>
            </a:pPr>
            <a:r>
              <a:rPr lang="en-US">
                <a:cs typeface="Arial" charset="0"/>
              </a:rPr>
              <a:t>   2.5g of NaOH reacts with excess HCl. The calorimeter contains 150g of water at 19</a:t>
            </a:r>
            <a:r>
              <a:rPr lang="en-US" baseline="30000">
                <a:cs typeface="Arial" charset="0"/>
              </a:rPr>
              <a:t>o</a:t>
            </a:r>
            <a:r>
              <a:rPr lang="en-US">
                <a:cs typeface="Arial" charset="0"/>
              </a:rPr>
              <a:t>C initially and the temperature rises to 24</a:t>
            </a:r>
            <a:r>
              <a:rPr lang="en-US" baseline="30000">
                <a:cs typeface="Arial" charset="0"/>
              </a:rPr>
              <a:t>o</a:t>
            </a:r>
            <a:r>
              <a:rPr lang="en-US">
                <a:cs typeface="Arial" charset="0"/>
              </a:rPr>
              <a:t>C during the reaction. Calculate the heat of the reaction.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Practice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/>
              <a:t>1.5g of Na reacts with excess water according to the reaction below.</a:t>
            </a:r>
          </a:p>
          <a:p>
            <a:pPr>
              <a:buFont typeface="Wingdings" pitchFamily="2" charset="2"/>
              <a:buNone/>
            </a:pPr>
            <a:r>
              <a:rPr lang="en-US"/>
              <a:t>	2Na  +   2H</a:t>
            </a:r>
            <a:r>
              <a:rPr lang="en-US" baseline="-25000"/>
              <a:t>2</a:t>
            </a:r>
            <a:r>
              <a:rPr lang="en-US"/>
              <a:t>O  </a:t>
            </a:r>
            <a:r>
              <a:rPr lang="en-US">
                <a:cs typeface="Arial" charset="0"/>
              </a:rPr>
              <a:t>→  2NaOH  +  H</a:t>
            </a:r>
            <a:r>
              <a:rPr lang="en-US" baseline="-25000">
                <a:cs typeface="Arial" charset="0"/>
              </a:rPr>
              <a:t>2</a:t>
            </a:r>
          </a:p>
          <a:p>
            <a:pPr>
              <a:buFont typeface="Wingdings" pitchFamily="2" charset="2"/>
              <a:buNone/>
            </a:pPr>
            <a:r>
              <a:rPr lang="en-US" baseline="-25000">
                <a:cs typeface="Arial" charset="0"/>
              </a:rPr>
              <a:t> </a:t>
            </a:r>
            <a:r>
              <a:rPr lang="en-US">
                <a:cs typeface="Arial" charset="0"/>
              </a:rPr>
              <a:t>When the reaction is carried out in a calorimeter containing 125g of water at 18</a:t>
            </a:r>
            <a:r>
              <a:rPr lang="en-US" baseline="30000">
                <a:cs typeface="Arial" charset="0"/>
              </a:rPr>
              <a:t>o</a:t>
            </a:r>
            <a:r>
              <a:rPr lang="en-US">
                <a:cs typeface="Arial" charset="0"/>
              </a:rPr>
              <a:t>C, the temperature rises to 28</a:t>
            </a:r>
            <a:r>
              <a:rPr lang="en-US" baseline="30000">
                <a:cs typeface="Arial" charset="0"/>
              </a:rPr>
              <a:t>o</a:t>
            </a:r>
            <a:r>
              <a:rPr lang="en-US">
                <a:cs typeface="Arial" charset="0"/>
              </a:rPr>
              <a:t>C. Calculate the heat of the reaction.</a:t>
            </a:r>
          </a:p>
        </p:txBody>
      </p:sp>
    </p:spTree>
    <p:custDataLst>
      <p:tags r:id="rId1"/>
    </p:custData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heme/theme1.xml><?xml version="1.0" encoding="utf-8"?>
<a:theme xmlns:a="http://schemas.openxmlformats.org/drawingml/2006/main" name="Capsules">
  <a:themeElements>
    <a:clrScheme name="Capsules 2">
      <a:dk1>
        <a:srgbClr val="003366"/>
      </a:dk1>
      <a:lt1>
        <a:srgbClr val="FFFFFF"/>
      </a:lt1>
      <a:dk2>
        <a:srgbClr val="006666"/>
      </a:dk2>
      <a:lt2>
        <a:srgbClr val="003366"/>
      </a:lt2>
      <a:accent1>
        <a:srgbClr val="99CC99"/>
      </a:accent1>
      <a:accent2>
        <a:srgbClr val="33CCCC"/>
      </a:accent2>
      <a:accent3>
        <a:srgbClr val="FFFFFF"/>
      </a:accent3>
      <a:accent4>
        <a:srgbClr val="002A56"/>
      </a:accent4>
      <a:accent5>
        <a:srgbClr val="CAE2CA"/>
      </a:accent5>
      <a:accent6>
        <a:srgbClr val="2DB9B9"/>
      </a:accent6>
      <a:hlink>
        <a:srgbClr val="666699"/>
      </a:hlink>
      <a:folHlink>
        <a:srgbClr val="CC99FF"/>
      </a:folHlink>
    </a:clrScheme>
    <a:fontScheme name="Capsul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Capsules 1">
        <a:dk1>
          <a:srgbClr val="000066"/>
        </a:dk1>
        <a:lt1>
          <a:srgbClr val="FFFFEB"/>
        </a:lt1>
        <a:dk2>
          <a:srgbClr val="336699"/>
        </a:dk2>
        <a:lt2>
          <a:srgbClr val="FFFFEB"/>
        </a:lt2>
        <a:accent1>
          <a:srgbClr val="666699"/>
        </a:accent1>
        <a:accent2>
          <a:srgbClr val="99CCFF"/>
        </a:accent2>
        <a:accent3>
          <a:srgbClr val="ADB8CA"/>
        </a:accent3>
        <a:accent4>
          <a:srgbClr val="DADAC9"/>
        </a:accent4>
        <a:accent5>
          <a:srgbClr val="B8B8CA"/>
        </a:accent5>
        <a:accent6>
          <a:srgbClr val="8AB9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2">
        <a:dk1>
          <a:srgbClr val="003366"/>
        </a:dk1>
        <a:lt1>
          <a:srgbClr val="FFFFFF"/>
        </a:lt1>
        <a:dk2>
          <a:srgbClr val="006666"/>
        </a:dk2>
        <a:lt2>
          <a:srgbClr val="003366"/>
        </a:lt2>
        <a:accent1>
          <a:srgbClr val="99CC99"/>
        </a:accent1>
        <a:accent2>
          <a:srgbClr val="33CCCC"/>
        </a:accent2>
        <a:accent3>
          <a:srgbClr val="FFFFFF"/>
        </a:accent3>
        <a:accent4>
          <a:srgbClr val="002A56"/>
        </a:accent4>
        <a:accent5>
          <a:srgbClr val="CAE2CA"/>
        </a:accent5>
        <a:accent6>
          <a:srgbClr val="2DB9B9"/>
        </a:accent6>
        <a:hlink>
          <a:srgbClr val="666699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C0C0C0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737373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4">
        <a:dk1>
          <a:srgbClr val="000000"/>
        </a:dk1>
        <a:lt1>
          <a:srgbClr val="FFFFFF"/>
        </a:lt1>
        <a:dk2>
          <a:srgbClr val="9900CC"/>
        </a:dk2>
        <a:lt2>
          <a:srgbClr val="0033CC"/>
        </a:lt2>
        <a:accent1>
          <a:srgbClr val="FFCC66"/>
        </a:accent1>
        <a:accent2>
          <a:srgbClr val="33CC33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2DB92D"/>
        </a:accent6>
        <a:hlink>
          <a:srgbClr val="9900CC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Designs\Capsules.pot</Template>
  <TotalTime>365</TotalTime>
  <Words>175</Words>
  <Application>Microsoft Office PowerPoint</Application>
  <PresentationFormat>On-screen Show (4:3)</PresentationFormat>
  <Paragraphs>29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Times New Roman</vt:lpstr>
      <vt:lpstr>Arial</vt:lpstr>
      <vt:lpstr>Wingdings</vt:lpstr>
      <vt:lpstr>Capsules</vt:lpstr>
      <vt:lpstr>Calculating Heat of Reactions</vt:lpstr>
      <vt:lpstr>Calorimetry</vt:lpstr>
      <vt:lpstr>Calculating Heat</vt:lpstr>
      <vt:lpstr>Heat (ΔH) of a Reaction </vt:lpstr>
      <vt:lpstr>Example </vt:lpstr>
      <vt:lpstr>Example</vt:lpstr>
      <vt:lpstr>Practice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Calculating Heat</dc:title>
  <dc:creator>Cabrillo High School</dc:creator>
  <cp:lastModifiedBy>phillips.tracy</cp:lastModifiedBy>
  <cp:revision>6</cp:revision>
  <dcterms:created xsi:type="dcterms:W3CDTF">2000-09-08T18:46:36Z</dcterms:created>
  <dcterms:modified xsi:type="dcterms:W3CDTF">2012-08-08T22:48:33Z</dcterms:modified>
</cp:coreProperties>
</file>