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66" r:id="rId1"/>
  </p:sldMasterIdLst>
  <p:notesMasterIdLst>
    <p:notesMasterId r:id="rId7"/>
  </p:notesMasterIdLst>
  <p:handoutMasterIdLst>
    <p:handoutMasterId r:id="rId8"/>
  </p:handoutMasterIdLst>
  <p:sldIdLst>
    <p:sldId id="271" r:id="rId2"/>
    <p:sldId id="317" r:id="rId3"/>
    <p:sldId id="320" r:id="rId4"/>
    <p:sldId id="318" r:id="rId5"/>
    <p:sldId id="322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73" d="100"/>
          <a:sy n="73" d="100"/>
        </p:scale>
        <p:origin x="148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053" y="0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>
            <a:lvl1pPr algn="r"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8465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053" y="8828465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5" tIns="46578" rIns="93155" bIns="46578" numCol="1" anchor="b" anchorCtr="0" compatLnSpc="1">
            <a:prstTxWarp prst="textNoShape">
              <a:avLst/>
            </a:prstTxWarp>
          </a:bodyPr>
          <a:lstStyle>
            <a:lvl1pPr algn="r" defTabSz="93020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B1D8A709-3C2E-4384-971A-6933C1BEA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053" y="0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0" y="4415830"/>
            <a:ext cx="5608640" cy="418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8465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053" y="8828465"/>
            <a:ext cx="3038746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DAA4DF7A-EF9C-4711-AD7C-121DD6538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05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FE29F0-B802-40D8-8DD9-FB1B0E8A7856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83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017915-8DC2-4399-BDCB-04F253993147}" type="slidenum">
              <a:rPr lang="en-US" altLang="en-US" smtClean="0">
                <a:latin typeface="Times New Roman" pitchFamily="18" charset="0"/>
              </a:rPr>
              <a:pPr/>
              <a:t>2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8623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E188E5-47F1-411A-8C76-813848E90BDB}" type="slidenum">
              <a:rPr lang="en-US" altLang="en-US" smtClean="0">
                <a:latin typeface="Times New Roman" pitchFamily="18" charset="0"/>
              </a:rPr>
              <a:pPr/>
              <a:t>3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907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CF1D03-DE89-4578-94DD-6E208C845562}" type="slidenum">
              <a:rPr lang="en-US" altLang="en-US" smtClean="0">
                <a:latin typeface="Times New Roman" pitchFamily="18" charset="0"/>
              </a:rPr>
              <a:pPr/>
              <a:t>4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182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8002" indent="-287693">
              <a:defRPr>
                <a:solidFill>
                  <a:schemeClr val="tx1"/>
                </a:solidFill>
                <a:latin typeface="Arial" charset="0"/>
              </a:defRPr>
            </a:lvl2pPr>
            <a:lvl3pPr marL="1150772" indent="-230154">
              <a:defRPr>
                <a:solidFill>
                  <a:schemeClr val="tx1"/>
                </a:solidFill>
                <a:latin typeface="Arial" charset="0"/>
              </a:defRPr>
            </a:lvl3pPr>
            <a:lvl4pPr marL="1611081" indent="-230154">
              <a:defRPr>
                <a:solidFill>
                  <a:schemeClr val="tx1"/>
                </a:solidFill>
                <a:latin typeface="Arial" charset="0"/>
              </a:defRPr>
            </a:lvl4pPr>
            <a:lvl5pPr marL="2071390" indent="-230154">
              <a:defRPr>
                <a:solidFill>
                  <a:schemeClr val="tx1"/>
                </a:solidFill>
                <a:latin typeface="Arial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DB82BF-4B33-4C30-BC70-08657B5AEDD2}" type="slidenum">
              <a:rPr lang="en-US" altLang="en-US" smtClean="0">
                <a:latin typeface="Times New Roman" pitchFamily="18" charset="0"/>
              </a:rPr>
              <a:pPr/>
              <a:t>5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4107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5" name="グループ化 90"/>
          <p:cNvGrpSpPr>
            <a:grpSpLocks/>
          </p:cNvGrpSpPr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6" name="図形 91"/>
            <p:cNvSpPr>
              <a:spLocks/>
            </p:cNvSpPr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図形 92"/>
            <p:cNvSpPr>
              <a:spLocks/>
            </p:cNvSpPr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" name="図形 93"/>
            <p:cNvSpPr>
              <a:spLocks/>
            </p:cNvSpPr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図形 94"/>
            <p:cNvSpPr>
              <a:spLocks/>
            </p:cNvSpPr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図形 95"/>
            <p:cNvSpPr>
              <a:spLocks/>
            </p:cNvSpPr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図形 97"/>
            <p:cNvSpPr>
              <a:spLocks/>
            </p:cNvSpPr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98"/>
            <p:cNvSpPr>
              <a:spLocks/>
            </p:cNvSpPr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99"/>
            <p:cNvSpPr>
              <a:spLocks/>
            </p:cNvSpPr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100"/>
            <p:cNvSpPr>
              <a:spLocks/>
            </p:cNvSpPr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101"/>
            <p:cNvSpPr>
              <a:spLocks/>
            </p:cNvSpPr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図形 102"/>
            <p:cNvSpPr>
              <a:spLocks/>
            </p:cNvSpPr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103"/>
            <p:cNvSpPr>
              <a:spLocks/>
            </p:cNvSpPr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104"/>
            <p:cNvSpPr>
              <a:spLocks/>
            </p:cNvSpPr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105"/>
            <p:cNvSpPr>
              <a:spLocks/>
            </p:cNvSpPr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図形 106"/>
            <p:cNvSpPr>
              <a:spLocks/>
            </p:cNvSpPr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107"/>
            <p:cNvSpPr>
              <a:spLocks/>
            </p:cNvSpPr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108"/>
            <p:cNvSpPr>
              <a:spLocks/>
            </p:cNvSpPr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109"/>
            <p:cNvSpPr>
              <a:spLocks/>
            </p:cNvSpPr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110"/>
            <p:cNvSpPr>
              <a:spLocks/>
            </p:cNvSpPr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111"/>
            <p:cNvSpPr>
              <a:spLocks/>
            </p:cNvSpPr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112"/>
            <p:cNvSpPr>
              <a:spLocks/>
            </p:cNvSpPr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図形 113"/>
            <p:cNvSpPr>
              <a:spLocks/>
            </p:cNvSpPr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114"/>
            <p:cNvSpPr>
              <a:spLocks/>
            </p:cNvSpPr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115"/>
            <p:cNvSpPr>
              <a:spLocks/>
            </p:cNvSpPr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116"/>
            <p:cNvSpPr>
              <a:spLocks/>
            </p:cNvSpPr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117"/>
            <p:cNvSpPr>
              <a:spLocks/>
            </p:cNvSpPr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118"/>
            <p:cNvSpPr>
              <a:spLocks/>
            </p:cNvSpPr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119"/>
            <p:cNvSpPr>
              <a:spLocks/>
            </p:cNvSpPr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120"/>
            <p:cNvSpPr>
              <a:spLocks/>
            </p:cNvSpPr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121"/>
            <p:cNvSpPr>
              <a:spLocks/>
            </p:cNvSpPr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122"/>
            <p:cNvSpPr>
              <a:spLocks/>
            </p:cNvSpPr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123"/>
            <p:cNvSpPr>
              <a:spLocks/>
            </p:cNvSpPr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124"/>
            <p:cNvSpPr>
              <a:spLocks/>
            </p:cNvSpPr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125"/>
            <p:cNvSpPr>
              <a:spLocks/>
            </p:cNvSpPr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126"/>
            <p:cNvSpPr>
              <a:spLocks/>
            </p:cNvSpPr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127"/>
            <p:cNvSpPr>
              <a:spLocks/>
            </p:cNvSpPr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128"/>
            <p:cNvSpPr>
              <a:spLocks/>
            </p:cNvSpPr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129"/>
            <p:cNvSpPr>
              <a:spLocks/>
            </p:cNvSpPr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130"/>
            <p:cNvSpPr>
              <a:spLocks/>
            </p:cNvSpPr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131"/>
            <p:cNvSpPr>
              <a:spLocks/>
            </p:cNvSpPr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132"/>
            <p:cNvSpPr>
              <a:spLocks/>
            </p:cNvSpPr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133"/>
            <p:cNvSpPr>
              <a:spLocks/>
            </p:cNvSpPr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134"/>
            <p:cNvSpPr>
              <a:spLocks/>
            </p:cNvSpPr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135"/>
            <p:cNvSpPr>
              <a:spLocks/>
            </p:cNvSpPr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136"/>
            <p:cNvSpPr>
              <a:spLocks/>
            </p:cNvSpPr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137"/>
            <p:cNvSpPr>
              <a:spLocks/>
            </p:cNvSpPr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138"/>
            <p:cNvSpPr>
              <a:spLocks/>
            </p:cNvSpPr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139"/>
            <p:cNvSpPr>
              <a:spLocks/>
            </p:cNvSpPr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140"/>
            <p:cNvSpPr>
              <a:spLocks/>
            </p:cNvSpPr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141"/>
            <p:cNvSpPr>
              <a:spLocks/>
            </p:cNvSpPr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142"/>
            <p:cNvSpPr>
              <a:spLocks/>
            </p:cNvSpPr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143"/>
            <p:cNvSpPr>
              <a:spLocks/>
            </p:cNvSpPr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144"/>
            <p:cNvSpPr>
              <a:spLocks/>
            </p:cNvSpPr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145"/>
            <p:cNvSpPr>
              <a:spLocks/>
            </p:cNvSpPr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146"/>
            <p:cNvSpPr>
              <a:spLocks/>
            </p:cNvSpPr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147"/>
            <p:cNvSpPr>
              <a:spLocks/>
            </p:cNvSpPr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148"/>
            <p:cNvSpPr>
              <a:spLocks/>
            </p:cNvSpPr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149"/>
            <p:cNvSpPr>
              <a:spLocks/>
            </p:cNvSpPr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150"/>
            <p:cNvSpPr>
              <a:spLocks/>
            </p:cNvSpPr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151"/>
            <p:cNvSpPr>
              <a:spLocks/>
            </p:cNvSpPr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152"/>
            <p:cNvSpPr>
              <a:spLocks/>
            </p:cNvSpPr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153"/>
            <p:cNvSpPr>
              <a:spLocks/>
            </p:cNvSpPr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154"/>
            <p:cNvSpPr>
              <a:spLocks/>
            </p:cNvSpPr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155"/>
            <p:cNvSpPr>
              <a:spLocks/>
            </p:cNvSpPr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156"/>
            <p:cNvSpPr>
              <a:spLocks/>
            </p:cNvSpPr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157"/>
            <p:cNvSpPr>
              <a:spLocks/>
            </p:cNvSpPr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158"/>
            <p:cNvSpPr>
              <a:spLocks/>
            </p:cNvSpPr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159"/>
            <p:cNvSpPr>
              <a:spLocks/>
            </p:cNvSpPr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160"/>
            <p:cNvSpPr>
              <a:spLocks/>
            </p:cNvSpPr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161"/>
            <p:cNvSpPr>
              <a:spLocks/>
            </p:cNvSpPr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162"/>
            <p:cNvSpPr>
              <a:spLocks/>
            </p:cNvSpPr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163"/>
            <p:cNvSpPr>
              <a:spLocks/>
            </p:cNvSpPr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164"/>
            <p:cNvSpPr>
              <a:spLocks/>
            </p:cNvSpPr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81" name="図形 9"/>
          <p:cNvSpPr>
            <a:spLocks/>
          </p:cNvSpPr>
          <p:nvPr/>
        </p:nvSpPr>
        <p:spPr bwMode="auto">
          <a:xfrm>
            <a:off x="3929063" y="0"/>
            <a:ext cx="5214937" cy="3382963"/>
          </a:xfrm>
          <a:custGeom>
            <a:avLst/>
            <a:gdLst>
              <a:gd name="T0" fmla="*/ 2147483647 w 3732"/>
              <a:gd name="T1" fmla="*/ 2147483647 h 2421"/>
              <a:gd name="T2" fmla="*/ 2147483647 w 3732"/>
              <a:gd name="T3" fmla="*/ 2147483647 h 2421"/>
              <a:gd name="T4" fmla="*/ 2147483647 w 3732"/>
              <a:gd name="T5" fmla="*/ 2147483647 h 2421"/>
              <a:gd name="T6" fmla="*/ 2147483647 w 3732"/>
              <a:gd name="T7" fmla="*/ 2147483647 h 2421"/>
              <a:gd name="T8" fmla="*/ 2147483647 w 3732"/>
              <a:gd name="T9" fmla="*/ 2147483647 h 2421"/>
              <a:gd name="T10" fmla="*/ 2147483647 w 3732"/>
              <a:gd name="T11" fmla="*/ 2147483647 h 2421"/>
              <a:gd name="T12" fmla="*/ 2147483647 w 3732"/>
              <a:gd name="T13" fmla="*/ 2147483647 h 2421"/>
              <a:gd name="T14" fmla="*/ 2147483647 w 3732"/>
              <a:gd name="T15" fmla="*/ 2147483647 h 2421"/>
              <a:gd name="T16" fmla="*/ 2147483647 w 3732"/>
              <a:gd name="T17" fmla="*/ 2147483647 h 2421"/>
              <a:gd name="T18" fmla="*/ 2147483647 w 3732"/>
              <a:gd name="T19" fmla="*/ 2147483647 h 2421"/>
              <a:gd name="T20" fmla="*/ 2147483647 w 3732"/>
              <a:gd name="T21" fmla="*/ 2147483647 h 2421"/>
              <a:gd name="T22" fmla="*/ 2147483647 w 3732"/>
              <a:gd name="T23" fmla="*/ 2147483647 h 2421"/>
              <a:gd name="T24" fmla="*/ 2147483647 w 3732"/>
              <a:gd name="T25" fmla="*/ 2147483647 h 2421"/>
              <a:gd name="T26" fmla="*/ 2147483647 w 3732"/>
              <a:gd name="T27" fmla="*/ 2147483647 h 2421"/>
              <a:gd name="T28" fmla="*/ 2147483647 w 3732"/>
              <a:gd name="T29" fmla="*/ 2147483647 h 2421"/>
              <a:gd name="T30" fmla="*/ 2147483647 w 3732"/>
              <a:gd name="T31" fmla="*/ 2147483647 h 2421"/>
              <a:gd name="T32" fmla="*/ 2147483647 w 3732"/>
              <a:gd name="T33" fmla="*/ 2147483647 h 2421"/>
              <a:gd name="T34" fmla="*/ 2147483647 w 3732"/>
              <a:gd name="T35" fmla="*/ 2147483647 h 2421"/>
              <a:gd name="T36" fmla="*/ 2147483647 w 3732"/>
              <a:gd name="T37" fmla="*/ 2147483647 h 2421"/>
              <a:gd name="T38" fmla="*/ 2147483647 w 3732"/>
              <a:gd name="T39" fmla="*/ 2147483647 h 2421"/>
              <a:gd name="T40" fmla="*/ 2147483647 w 3732"/>
              <a:gd name="T41" fmla="*/ 2147483647 h 2421"/>
              <a:gd name="T42" fmla="*/ 2147483647 w 3732"/>
              <a:gd name="T43" fmla="*/ 2147483647 h 2421"/>
              <a:gd name="T44" fmla="*/ 2147483647 w 3732"/>
              <a:gd name="T45" fmla="*/ 2147483647 h 2421"/>
              <a:gd name="T46" fmla="*/ 2147483647 w 3732"/>
              <a:gd name="T47" fmla="*/ 2147483647 h 2421"/>
              <a:gd name="T48" fmla="*/ 2147483647 w 3732"/>
              <a:gd name="T49" fmla="*/ 2147483647 h 2421"/>
              <a:gd name="T50" fmla="*/ 2147483647 w 3732"/>
              <a:gd name="T51" fmla="*/ 2147483647 h 2421"/>
              <a:gd name="T52" fmla="*/ 2147483647 w 3732"/>
              <a:gd name="T53" fmla="*/ 2147483647 h 2421"/>
              <a:gd name="T54" fmla="*/ 2147483647 w 3732"/>
              <a:gd name="T55" fmla="*/ 2147483647 h 2421"/>
              <a:gd name="T56" fmla="*/ 2147483647 w 3732"/>
              <a:gd name="T57" fmla="*/ 2147483647 h 2421"/>
              <a:gd name="T58" fmla="*/ 2147483647 w 3732"/>
              <a:gd name="T59" fmla="*/ 2147483647 h 2421"/>
              <a:gd name="T60" fmla="*/ 2147483647 w 3732"/>
              <a:gd name="T61" fmla="*/ 2147483647 h 2421"/>
              <a:gd name="T62" fmla="*/ 2147483647 w 3732"/>
              <a:gd name="T63" fmla="*/ 2147483647 h 2421"/>
              <a:gd name="T64" fmla="*/ 2147483647 w 3732"/>
              <a:gd name="T65" fmla="*/ 2147483647 h 2421"/>
              <a:gd name="T66" fmla="*/ 2147483647 w 3732"/>
              <a:gd name="T67" fmla="*/ 2147483647 h 2421"/>
              <a:gd name="T68" fmla="*/ 2147483647 w 3732"/>
              <a:gd name="T69" fmla="*/ 2147483647 h 2421"/>
              <a:gd name="T70" fmla="*/ 2147483647 w 3732"/>
              <a:gd name="T71" fmla="*/ 2147483647 h 2421"/>
              <a:gd name="T72" fmla="*/ 2147483647 w 3732"/>
              <a:gd name="T73" fmla="*/ 2147483647 h 2421"/>
              <a:gd name="T74" fmla="*/ 2147483647 w 3732"/>
              <a:gd name="T75" fmla="*/ 2147483647 h 2421"/>
              <a:gd name="T76" fmla="*/ 2147483647 w 3732"/>
              <a:gd name="T77" fmla="*/ 2147483647 h 2421"/>
              <a:gd name="T78" fmla="*/ 2147483647 w 3732"/>
              <a:gd name="T79" fmla="*/ 2147483647 h 2421"/>
              <a:gd name="T80" fmla="*/ 2147483647 w 3732"/>
              <a:gd name="T81" fmla="*/ 2147483647 h 2421"/>
              <a:gd name="T82" fmla="*/ 2147483647 w 3732"/>
              <a:gd name="T83" fmla="*/ 2147483647 h 2421"/>
              <a:gd name="T84" fmla="*/ 2147483647 w 3732"/>
              <a:gd name="T85" fmla="*/ 2147483647 h 2421"/>
              <a:gd name="T86" fmla="*/ 2147483647 w 3732"/>
              <a:gd name="T87" fmla="*/ 2147483647 h 2421"/>
              <a:gd name="T88" fmla="*/ 2147483647 w 3732"/>
              <a:gd name="T89" fmla="*/ 2147483647 h 2421"/>
              <a:gd name="T90" fmla="*/ 2147483647 w 3732"/>
              <a:gd name="T91" fmla="*/ 2147483647 h 2421"/>
              <a:gd name="T92" fmla="*/ 2147483647 w 3732"/>
              <a:gd name="T93" fmla="*/ 2147483647 h 2421"/>
              <a:gd name="T94" fmla="*/ 2147483647 w 3732"/>
              <a:gd name="T95" fmla="*/ 2147483647 h 2421"/>
              <a:gd name="T96" fmla="*/ 2147483647 w 3732"/>
              <a:gd name="T97" fmla="*/ 2147483647 h 2421"/>
              <a:gd name="T98" fmla="*/ 2147483647 w 3732"/>
              <a:gd name="T99" fmla="*/ 2147483647 h 2421"/>
              <a:gd name="T100" fmla="*/ 2147483647 w 3732"/>
              <a:gd name="T101" fmla="*/ 2147483647 h 2421"/>
              <a:gd name="T102" fmla="*/ 2147483647 w 3732"/>
              <a:gd name="T103" fmla="*/ 2147483647 h 2421"/>
              <a:gd name="T104" fmla="*/ 2147483647 w 3732"/>
              <a:gd name="T105" fmla="*/ 2147483647 h 2421"/>
              <a:gd name="T106" fmla="*/ 2147483647 w 3732"/>
              <a:gd name="T107" fmla="*/ 2147483647 h 2421"/>
              <a:gd name="T108" fmla="*/ 2147483647 w 3732"/>
              <a:gd name="T109" fmla="*/ 2147483647 h 2421"/>
              <a:gd name="T110" fmla="*/ 2147483647 w 3732"/>
              <a:gd name="T111" fmla="*/ 2147483647 h 2421"/>
              <a:gd name="T112" fmla="*/ 2147483647 w 3732"/>
              <a:gd name="T113" fmla="*/ 2147483647 h 2421"/>
              <a:gd name="T114" fmla="*/ 2147483647 w 3732"/>
              <a:gd name="T115" fmla="*/ 2147483647 h 2421"/>
              <a:gd name="T116" fmla="*/ 2147483647 w 3732"/>
              <a:gd name="T117" fmla="*/ 2147483647 h 2421"/>
              <a:gd name="T118" fmla="*/ 2147483647 w 3732"/>
              <a:gd name="T119" fmla="*/ 2147483647 h 2421"/>
              <a:gd name="T120" fmla="*/ 0 w 3732"/>
              <a:gd name="T121" fmla="*/ 2147483647 h 2421"/>
              <a:gd name="T122" fmla="*/ 2147483647 w 3732"/>
              <a:gd name="T123" fmla="*/ 0 h 242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2"/>
              <a:gd name="T187" fmla="*/ 0 h 2421"/>
              <a:gd name="T188" fmla="*/ 3732 w 3732"/>
              <a:gd name="T189" fmla="*/ 2421 h 242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2" name="グループ化 12"/>
          <p:cNvGrpSpPr>
            <a:grpSpLocks/>
          </p:cNvGrpSpPr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83" name="図形 13"/>
            <p:cNvSpPr>
              <a:spLocks/>
            </p:cNvSpPr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図形 16"/>
            <p:cNvSpPr>
              <a:spLocks/>
            </p:cNvSpPr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図形 22"/>
            <p:cNvSpPr>
              <a:spLocks/>
            </p:cNvSpPr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2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図形 24"/>
            <p:cNvSpPr>
              <a:spLocks/>
            </p:cNvSpPr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図形 25"/>
            <p:cNvSpPr>
              <a:spLocks/>
            </p:cNvSpPr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図形 27"/>
            <p:cNvSpPr>
              <a:spLocks/>
            </p:cNvSpPr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図形 28"/>
            <p:cNvSpPr>
              <a:spLocks/>
            </p:cNvSpPr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図形 29"/>
            <p:cNvSpPr>
              <a:spLocks/>
            </p:cNvSpPr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図形 31"/>
            <p:cNvSpPr>
              <a:spLocks/>
            </p:cNvSpPr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図形 32"/>
            <p:cNvSpPr>
              <a:spLocks/>
            </p:cNvSpPr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図形 33"/>
            <p:cNvSpPr>
              <a:spLocks/>
            </p:cNvSpPr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図形 38"/>
            <p:cNvSpPr>
              <a:spLocks/>
            </p:cNvSpPr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図形 39"/>
            <p:cNvSpPr>
              <a:spLocks/>
            </p:cNvSpPr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9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0" name="図形 41"/>
            <p:cNvSpPr>
              <a:spLocks/>
            </p:cNvSpPr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1" name="図形 42"/>
            <p:cNvSpPr>
              <a:spLocks/>
            </p:cNvSpPr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2" name="図形 43"/>
            <p:cNvSpPr>
              <a:spLocks/>
            </p:cNvSpPr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3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4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5" name="図形 46"/>
            <p:cNvSpPr>
              <a:spLocks/>
            </p:cNvSpPr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6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7" name="図形 48"/>
            <p:cNvSpPr>
              <a:spLocks/>
            </p:cNvSpPr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8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9" name="図形 50"/>
            <p:cNvSpPr>
              <a:spLocks/>
            </p:cNvSpPr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0" name="図形 51"/>
            <p:cNvSpPr>
              <a:spLocks/>
            </p:cNvSpPr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1" name="図形 52"/>
            <p:cNvSpPr>
              <a:spLocks/>
            </p:cNvSpPr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2" name="図形 53"/>
            <p:cNvSpPr>
              <a:spLocks/>
            </p:cNvSpPr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3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4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126" name="図形 57"/>
            <p:cNvSpPr>
              <a:spLocks/>
            </p:cNvSpPr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7" name="図形 58"/>
            <p:cNvSpPr>
              <a:spLocks/>
            </p:cNvSpPr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8" name="図形 59"/>
            <p:cNvSpPr>
              <a:spLocks/>
            </p:cNvSpPr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9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0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1" name="図形 62"/>
            <p:cNvSpPr>
              <a:spLocks/>
            </p:cNvSpPr>
            <p:nvPr/>
          </p:nvSpPr>
          <p:spPr bwMode="auto">
            <a:xfrm>
              <a:off x="3824" y="139"/>
              <a:ext cx="287" cy="279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2" name="図形 63"/>
            <p:cNvSpPr>
              <a:spLocks/>
            </p:cNvSpPr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4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5" name="図形 66"/>
            <p:cNvSpPr>
              <a:spLocks/>
            </p:cNvSpPr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6" name="図形 67"/>
            <p:cNvSpPr>
              <a:spLocks/>
            </p:cNvSpPr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7" name="図形 68"/>
            <p:cNvSpPr>
              <a:spLocks/>
            </p:cNvSpPr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8" name="図形 69"/>
            <p:cNvSpPr>
              <a:spLocks/>
            </p:cNvSpPr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9" name="図形 70"/>
            <p:cNvSpPr>
              <a:spLocks/>
            </p:cNvSpPr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0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1" name="図形 72"/>
            <p:cNvSpPr>
              <a:spLocks/>
            </p:cNvSpPr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図形 73"/>
            <p:cNvSpPr>
              <a:spLocks/>
            </p:cNvSpPr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" name="図形 74"/>
            <p:cNvSpPr>
              <a:spLocks/>
            </p:cNvSpPr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" name="図形 76"/>
            <p:cNvSpPr>
              <a:spLocks/>
            </p:cNvSpPr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6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7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8" name="図形 80"/>
            <p:cNvSpPr>
              <a:spLocks/>
            </p:cNvSpPr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図形 81"/>
            <p:cNvSpPr>
              <a:spLocks/>
            </p:cNvSpPr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図形 82"/>
            <p:cNvSpPr>
              <a:spLocks/>
            </p:cNvSpPr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図形 83"/>
            <p:cNvSpPr>
              <a:spLocks/>
            </p:cNvSpPr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2" name="図形 84"/>
            <p:cNvSpPr>
              <a:spLocks/>
            </p:cNvSpPr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" name="図形 85"/>
            <p:cNvSpPr>
              <a:spLocks/>
            </p:cNvSpPr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図形 88"/>
            <p:cNvSpPr>
              <a:spLocks/>
            </p:cNvSpPr>
            <p:nvPr/>
          </p:nvSpPr>
          <p:spPr bwMode="auto">
            <a:xfrm>
              <a:off x="5323" y="476"/>
              <a:ext cx="319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 dirty="0"/>
          </a:p>
        </p:txBody>
      </p:sp>
      <p:sp>
        <p:nvSpPr>
          <p:cNvPr id="157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8" name="図形 10"/>
          <p:cNvSpPr>
            <a:spLocks noGrp="1"/>
          </p:cNvSpPr>
          <p:nvPr>
            <p:ph type="ftr" sz="quarter" idx="11"/>
          </p:nvPr>
        </p:nvSpPr>
        <p:spPr>
          <a:xfrm>
            <a:off x="6048375" y="6492875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9" name="図形 17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EBFA9-66F1-4C67-9894-E81089CCB7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7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7A936-96F5-4921-A9DC-766A217A7A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8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F591-A92D-40F2-B15F-B6E4C505A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91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FF3D-3131-4602-9D9D-971BAF6596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5322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D223-71B9-4844-B481-9140CD698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7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F629F-D54F-4FA4-BA07-CDC38B6A4F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5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B951-FA9B-4854-B153-57D4BD333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8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8" name="グループ化 11"/>
          <p:cNvGrpSpPr>
            <a:grpSpLocks/>
          </p:cNvGrpSpPr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9" name="図形 14"/>
            <p:cNvSpPr>
              <a:spLocks/>
            </p:cNvSpPr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図形 15"/>
            <p:cNvSpPr>
              <a:spLocks/>
            </p:cNvSpPr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図形 16"/>
            <p:cNvSpPr>
              <a:spLocks/>
            </p:cNvSpPr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図形 17"/>
            <p:cNvSpPr>
              <a:spLocks/>
            </p:cNvSpPr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図形 18"/>
            <p:cNvSpPr>
              <a:spLocks/>
            </p:cNvSpPr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20"/>
            <p:cNvSpPr>
              <a:spLocks/>
            </p:cNvSpPr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21"/>
            <p:cNvSpPr>
              <a:spLocks/>
            </p:cNvSpPr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22"/>
            <p:cNvSpPr>
              <a:spLocks/>
            </p:cNvSpPr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図形 23"/>
            <p:cNvSpPr>
              <a:spLocks/>
            </p:cNvSpPr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24"/>
            <p:cNvSpPr>
              <a:spLocks/>
            </p:cNvSpPr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25"/>
            <p:cNvSpPr>
              <a:spLocks/>
            </p:cNvSpPr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26"/>
            <p:cNvSpPr>
              <a:spLocks/>
            </p:cNvSpPr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図形 27"/>
            <p:cNvSpPr>
              <a:spLocks/>
            </p:cNvSpPr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28"/>
            <p:cNvSpPr>
              <a:spLocks/>
            </p:cNvSpPr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29"/>
            <p:cNvSpPr>
              <a:spLocks/>
            </p:cNvSpPr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30"/>
            <p:cNvSpPr>
              <a:spLocks/>
            </p:cNvSpPr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31"/>
            <p:cNvSpPr>
              <a:spLocks/>
            </p:cNvSpPr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32"/>
            <p:cNvSpPr>
              <a:spLocks/>
            </p:cNvSpPr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33"/>
            <p:cNvSpPr>
              <a:spLocks/>
            </p:cNvSpPr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図形 34"/>
            <p:cNvSpPr>
              <a:spLocks/>
            </p:cNvSpPr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35"/>
            <p:cNvSpPr>
              <a:spLocks/>
            </p:cNvSpPr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36"/>
            <p:cNvSpPr>
              <a:spLocks/>
            </p:cNvSpPr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37"/>
            <p:cNvSpPr>
              <a:spLocks/>
            </p:cNvSpPr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38"/>
            <p:cNvSpPr>
              <a:spLocks/>
            </p:cNvSpPr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39"/>
            <p:cNvSpPr>
              <a:spLocks/>
            </p:cNvSpPr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40"/>
            <p:cNvSpPr>
              <a:spLocks/>
            </p:cNvSpPr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41"/>
            <p:cNvSpPr>
              <a:spLocks/>
            </p:cNvSpPr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42"/>
            <p:cNvSpPr>
              <a:spLocks/>
            </p:cNvSpPr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43"/>
            <p:cNvSpPr>
              <a:spLocks/>
            </p:cNvSpPr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44"/>
            <p:cNvSpPr>
              <a:spLocks/>
            </p:cNvSpPr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45"/>
            <p:cNvSpPr>
              <a:spLocks/>
            </p:cNvSpPr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46"/>
            <p:cNvSpPr>
              <a:spLocks/>
            </p:cNvSpPr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47"/>
            <p:cNvSpPr>
              <a:spLocks/>
            </p:cNvSpPr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48"/>
            <p:cNvSpPr>
              <a:spLocks/>
            </p:cNvSpPr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49"/>
            <p:cNvSpPr>
              <a:spLocks/>
            </p:cNvSpPr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50"/>
            <p:cNvSpPr>
              <a:spLocks/>
            </p:cNvSpPr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51"/>
            <p:cNvSpPr>
              <a:spLocks/>
            </p:cNvSpPr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52"/>
            <p:cNvSpPr>
              <a:spLocks/>
            </p:cNvSpPr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53"/>
            <p:cNvSpPr>
              <a:spLocks/>
            </p:cNvSpPr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54"/>
            <p:cNvSpPr>
              <a:spLocks/>
            </p:cNvSpPr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55"/>
            <p:cNvSpPr>
              <a:spLocks/>
            </p:cNvSpPr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56"/>
            <p:cNvSpPr>
              <a:spLocks/>
            </p:cNvSpPr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57"/>
            <p:cNvSpPr>
              <a:spLocks/>
            </p:cNvSpPr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58"/>
            <p:cNvSpPr>
              <a:spLocks/>
            </p:cNvSpPr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59"/>
            <p:cNvSpPr>
              <a:spLocks/>
            </p:cNvSpPr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60"/>
            <p:cNvSpPr>
              <a:spLocks/>
            </p:cNvSpPr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61"/>
            <p:cNvSpPr>
              <a:spLocks/>
            </p:cNvSpPr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62"/>
            <p:cNvSpPr>
              <a:spLocks/>
            </p:cNvSpPr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63"/>
            <p:cNvSpPr>
              <a:spLocks/>
            </p:cNvSpPr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64"/>
            <p:cNvSpPr>
              <a:spLocks/>
            </p:cNvSpPr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65"/>
            <p:cNvSpPr>
              <a:spLocks/>
            </p:cNvSpPr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66"/>
            <p:cNvSpPr>
              <a:spLocks/>
            </p:cNvSpPr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67"/>
            <p:cNvSpPr>
              <a:spLocks/>
            </p:cNvSpPr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68"/>
            <p:cNvSpPr>
              <a:spLocks/>
            </p:cNvSpPr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69"/>
            <p:cNvSpPr>
              <a:spLocks/>
            </p:cNvSpPr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70"/>
            <p:cNvSpPr>
              <a:spLocks/>
            </p:cNvSpPr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71"/>
            <p:cNvSpPr>
              <a:spLocks/>
            </p:cNvSpPr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72"/>
            <p:cNvSpPr>
              <a:spLocks/>
            </p:cNvSpPr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73"/>
            <p:cNvSpPr>
              <a:spLocks/>
            </p:cNvSpPr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74"/>
            <p:cNvSpPr>
              <a:spLocks/>
            </p:cNvSpPr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75"/>
            <p:cNvSpPr>
              <a:spLocks/>
            </p:cNvSpPr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76"/>
            <p:cNvSpPr>
              <a:spLocks/>
            </p:cNvSpPr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77"/>
            <p:cNvSpPr>
              <a:spLocks/>
            </p:cNvSpPr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78"/>
            <p:cNvSpPr>
              <a:spLocks/>
            </p:cNvSpPr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79"/>
            <p:cNvSpPr>
              <a:spLocks/>
            </p:cNvSpPr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80"/>
            <p:cNvSpPr>
              <a:spLocks/>
            </p:cNvSpPr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81"/>
            <p:cNvSpPr>
              <a:spLocks/>
            </p:cNvSpPr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82"/>
            <p:cNvSpPr>
              <a:spLocks/>
            </p:cNvSpPr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83"/>
            <p:cNvSpPr>
              <a:spLocks/>
            </p:cNvSpPr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84"/>
            <p:cNvSpPr>
              <a:spLocks/>
            </p:cNvSpPr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85"/>
            <p:cNvSpPr>
              <a:spLocks/>
            </p:cNvSpPr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図形 86"/>
            <p:cNvSpPr>
              <a:spLocks/>
            </p:cNvSpPr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図形 87"/>
            <p:cNvSpPr>
              <a:spLocks/>
            </p:cNvSpPr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83" name="図形 6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" name="図形 7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5" name="図形 8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5991B-D8D2-4BA3-A2ED-B18E8A00B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2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1B40E-57C8-4AB8-8F93-D5CD625EE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131B-E4C5-4A7D-BDCD-588CE2CAB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8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8C87E-8BC4-4B90-B322-37CB81C58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4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ja-JP" noProof="0" dirty="0" smtClean="0"/>
              <a:t>Click icon to add picture</a:t>
            </a:r>
            <a:endParaRPr lang="ja-JP" altLang="en-US" noProof="0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dirty="0"/>
          </a:p>
        </p:txBody>
      </p:sp>
      <p:sp>
        <p:nvSpPr>
          <p:cNvPr id="5" name="図形 8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図形 9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図形 10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335B2-DD80-40FA-8DC1-75FD9EF07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7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63" y="0"/>
            <a:ext cx="5214937" cy="3382963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正方形/長方形 17"/>
          <p:cNvSpPr>
            <a:spLocks noGrp="1"/>
          </p:cNvSpPr>
          <p:nvPr>
            <p:ph type="body" idx="1"/>
          </p:nvPr>
        </p:nvSpPr>
        <p:spPr bwMode="auto">
          <a:xfrm>
            <a:off x="466725" y="1857375"/>
            <a:ext cx="824865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6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7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8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9</a:t>
            </a:r>
            <a:r>
              <a:rPr lang="ja-JP" altLang="en-US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88" y="6492875"/>
            <a:ext cx="15287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375" y="6492875"/>
            <a:ext cx="2395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63" y="6492875"/>
            <a:ext cx="6429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3622D11-D93C-49A4-AA01-B84DC6623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正方形/長方形 185"/>
          <p:cNvSpPr>
            <a:spLocks noChangeArrowheads="1"/>
          </p:cNvSpPr>
          <p:nvPr/>
        </p:nvSpPr>
        <p:spPr bwMode="auto">
          <a:xfrm>
            <a:off x="8469313" y="5716588"/>
            <a:ext cx="0" cy="369887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kumimoji="1" lang="ja-JP" altLang="ja-JP" sz="2400" smtClean="0">
              <a:ea typeface="ＭＳ Ｐゴシック" pitchFamily="34" charset="-128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grpSp>
        <p:nvGrpSpPr>
          <p:cNvPr id="1034" name="グループ化 11"/>
          <p:cNvGrpSpPr>
            <a:grpSpLocks/>
          </p:cNvGrpSpPr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39"/>
              <a:ext cx="287" cy="279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3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3" y="476"/>
              <a:ext cx="319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7" r:id="rId2"/>
    <p:sldLayoutId id="2147484212" r:id="rId3"/>
    <p:sldLayoutId id="2147484213" r:id="rId4"/>
    <p:sldLayoutId id="2147484214" r:id="rId5"/>
    <p:sldLayoutId id="2147484208" r:id="rId6"/>
    <p:sldLayoutId id="2147484209" r:id="rId7"/>
    <p:sldLayoutId id="2147484215" r:id="rId8"/>
    <p:sldLayoutId id="2147484216" r:id="rId9"/>
    <p:sldLayoutId id="2147484217" r:id="rId10"/>
    <p:sldLayoutId id="2147484218" r:id="rId11"/>
    <p:sldLayoutId id="214748421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A3F7B"/>
        </a:buClr>
        <a:buSzPct val="55000"/>
        <a:buFont typeface="Wingdings" pitchFamily="2" charset="2"/>
        <a:buChar char="p"/>
        <a:defRPr kumimoji="1" sz="3200">
          <a:solidFill>
            <a:srgbClr val="0C406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kumimoji="1" sz="2800">
          <a:solidFill>
            <a:srgbClr val="0C406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88941"/>
        </a:buClr>
        <a:buSzPct val="48000"/>
        <a:buFont typeface="Wingdings" pitchFamily="2" charset="2"/>
        <a:buChar char="n"/>
        <a:defRPr kumimoji="1" sz="2400">
          <a:solidFill>
            <a:srgbClr val="0C406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EC441"/>
        </a:buClr>
        <a:buSzPct val="45000"/>
        <a:buFont typeface="Wingdings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FA500"/>
        </a:buClr>
        <a:buSzPct val="40000"/>
        <a:buFont typeface="Wingdings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8194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900" b="1" i="1" dirty="0" smtClean="0">
                <a:solidFill>
                  <a:schemeClr val="tx1"/>
                </a:solidFill>
                <a:effectLst/>
              </a:rPr>
              <a:t>TEMPLE CITY UNIFIED</a:t>
            </a:r>
            <a:br>
              <a:rPr lang="en-US" sz="2900" b="1" i="1" dirty="0" smtClean="0">
                <a:solidFill>
                  <a:schemeClr val="tx1"/>
                </a:solidFill>
                <a:effectLst/>
              </a:rPr>
            </a:br>
            <a:r>
              <a:rPr lang="en-US" sz="2900" b="1" i="1" dirty="0" smtClean="0">
                <a:solidFill>
                  <a:schemeClr val="tx1"/>
                </a:solidFill>
                <a:effectLst/>
              </a:rPr>
              <a:t> SCHOOL DISTRICT</a:t>
            </a:r>
            <a:r>
              <a:rPr lang="en-US" sz="25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500" b="1" i="1" dirty="0" smtClean="0">
                <a:solidFill>
                  <a:schemeClr val="tx1"/>
                </a:solidFill>
                <a:effectLst/>
              </a:rPr>
            </a:br>
            <a:r>
              <a:rPr lang="en-US" sz="25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5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>2017-18 BUDGET</a:t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>Second Interim Report</a:t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>PRESENTED TO </a:t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>THE BOARD OF EDUCATION</a:t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200" b="1" i="1" dirty="0" smtClean="0">
                <a:solidFill>
                  <a:schemeClr val="tx1"/>
                </a:solidFill>
                <a:effectLst/>
              </a:rPr>
            </a:br>
            <a:r>
              <a:rPr lang="en-US" sz="22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March 7, 2018</a:t>
            </a:r>
            <a:endParaRPr lang="en-US" sz="2500" b="1" i="1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1129B3-C623-4C03-9461-A2D193C3B2F1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z="2800" i="1" dirty="0" smtClean="0">
                <a:solidFill>
                  <a:schemeClr val="tx1"/>
                </a:solidFill>
                <a:effectLst/>
              </a:rPr>
              <a:t>TEMPLE CITY UNIFIED SCHOOL DISTRICT</a:t>
            </a:r>
            <a:br>
              <a:rPr lang="en-US" altLang="en-US" sz="2800" i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500" i="1" dirty="0" smtClean="0">
                <a:solidFill>
                  <a:schemeClr val="tx1"/>
                </a:solidFill>
                <a:effectLst/>
              </a:rPr>
              <a:t>2017-18  - Second Interim</a:t>
            </a:r>
            <a:endParaRPr lang="en-US" altLang="en-US" sz="2800" i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9916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200" b="1" dirty="0" smtClean="0">
                <a:solidFill>
                  <a:schemeClr val="tx1"/>
                </a:solidFill>
              </a:rPr>
              <a:t>Second Interim is an update of the Operating  Budget for years 2017-18 through 2019-20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200" b="1" dirty="0" smtClean="0">
                <a:solidFill>
                  <a:schemeClr val="tx1"/>
                </a:solidFill>
              </a:rPr>
              <a:t>Based on January 31, 2018 financial results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200" b="1" dirty="0" smtClean="0">
                <a:solidFill>
                  <a:schemeClr val="tx1"/>
                </a:solidFill>
              </a:rPr>
              <a:t>Includes updates for changes to revenues or expenses, including personnel changes since the June 2017, </a:t>
            </a:r>
            <a:r>
              <a:rPr lang="en-US" altLang="en-US" sz="2200" b="1" dirty="0" smtClean="0">
                <a:solidFill>
                  <a:schemeClr val="tx1"/>
                </a:solidFill>
              </a:rPr>
              <a:t>Operating Budget </a:t>
            </a:r>
            <a:r>
              <a:rPr lang="en-US" altLang="en-US" sz="2200" b="1" dirty="0" smtClean="0">
                <a:solidFill>
                  <a:schemeClr val="tx1"/>
                </a:solidFill>
              </a:rPr>
              <a:t>for all Funds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200" b="1" dirty="0" smtClean="0">
                <a:solidFill>
                  <a:schemeClr val="tx1"/>
                </a:solidFill>
              </a:rPr>
              <a:t>Required </a:t>
            </a:r>
            <a:r>
              <a:rPr lang="en-US" altLang="en-US" sz="2200" b="1" dirty="0" smtClean="0">
                <a:solidFill>
                  <a:schemeClr val="tx1"/>
                </a:solidFill>
              </a:rPr>
              <a:t>to be submitted to LACOE by March 19</a:t>
            </a:r>
          </a:p>
          <a:p>
            <a:pPr eaLnBrk="1" hangingPunct="1">
              <a:lnSpc>
                <a:spcPct val="120000"/>
              </a:lnSpc>
              <a:tabLst>
                <a:tab pos="7778750" algn="dec"/>
              </a:tabLst>
            </a:pPr>
            <a:r>
              <a:rPr lang="en-US" altLang="en-US" sz="2200" b="1" dirty="0" smtClean="0">
                <a:solidFill>
                  <a:schemeClr val="tx1"/>
                </a:solidFill>
              </a:rPr>
              <a:t>Projection of 2017-18, 2018-19 and 2019-20 financials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93D564-4AA9-4FC8-B658-E4F0182E3D3A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TEMPLE CITY UNIFIED SCHOOL DISTRICT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2017-18  - Second Interim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        Changes </a:t>
            </a:r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since Operating </a:t>
            </a:r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Budget </a:t>
            </a:r>
            <a:r>
              <a:rPr lang="en-US" altLang="en-US" sz="1600" i="1" dirty="0" smtClean="0">
                <a:solidFill>
                  <a:schemeClr val="tx1"/>
                </a:solidFill>
                <a:effectLst/>
              </a:rPr>
              <a:t>(December 2017)</a:t>
            </a:r>
            <a:endParaRPr lang="en-US" altLang="en-US" sz="1600" i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14337" y="1987549"/>
            <a:ext cx="7434263" cy="3922714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7778750" algn="dec"/>
              </a:tabLst>
            </a:pPr>
            <a:endParaRPr lang="en-US" altLang="en-US" sz="1600" b="1" dirty="0" smtClean="0"/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600" b="1" u="sng" dirty="0" smtClean="0">
                <a:solidFill>
                  <a:schemeClr val="tx1"/>
                </a:solidFill>
              </a:rPr>
              <a:t>Revenue</a:t>
            </a:r>
            <a:endParaRPr lang="en-US" altLang="en-US" sz="1600" b="1" u="sng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600" b="1" dirty="0" smtClean="0">
                <a:solidFill>
                  <a:schemeClr val="tx1"/>
                </a:solidFill>
              </a:rPr>
              <a:t>LCFF	$0</a:t>
            </a: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600" b="1" dirty="0" smtClean="0">
                <a:solidFill>
                  <a:schemeClr val="tx1"/>
                </a:solidFill>
              </a:rPr>
              <a:t>Federal Revenues	</a:t>
            </a:r>
            <a:r>
              <a:rPr lang="en-US" altLang="en-US" sz="1600" b="1" dirty="0">
                <a:solidFill>
                  <a:schemeClr val="tx1"/>
                </a:solidFill>
              </a:rPr>
              <a:t>0</a:t>
            </a:r>
            <a:endParaRPr lang="en-US" altLang="en-US" sz="16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600" b="1" dirty="0" smtClean="0">
                <a:solidFill>
                  <a:schemeClr val="tx1"/>
                </a:solidFill>
              </a:rPr>
              <a:t>Other State Revenue	</a:t>
            </a:r>
            <a:r>
              <a:rPr lang="en-US" altLang="en-US" sz="1600" b="1" dirty="0">
                <a:solidFill>
                  <a:schemeClr val="tx1"/>
                </a:solidFill>
              </a:rPr>
              <a:t>0</a:t>
            </a:r>
            <a:endParaRPr lang="en-US" altLang="en-US" sz="16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600" b="1" dirty="0" smtClean="0">
                <a:solidFill>
                  <a:schemeClr val="tx1"/>
                </a:solidFill>
              </a:rPr>
              <a:t>One Time Funding	838</a:t>
            </a: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600" b="1" dirty="0" smtClean="0">
                <a:solidFill>
                  <a:schemeClr val="tx1"/>
                </a:solidFill>
              </a:rPr>
              <a:t>Other Local Revenues	</a:t>
            </a:r>
            <a:r>
              <a:rPr lang="en-US" altLang="en-US" sz="1600" b="1" u="sng" dirty="0" smtClean="0">
                <a:solidFill>
                  <a:schemeClr val="tx1"/>
                </a:solidFill>
              </a:rPr>
              <a:t>0</a:t>
            </a: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600" b="1" dirty="0" smtClean="0">
                <a:solidFill>
                  <a:schemeClr val="tx1"/>
                </a:solidFill>
              </a:rPr>
              <a:t>Net Revenue Increase	$838</a:t>
            </a: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600" b="1" u="sng" dirty="0" smtClean="0">
                <a:solidFill>
                  <a:schemeClr val="tx1"/>
                </a:solidFill>
              </a:rPr>
              <a:t>Expenditures</a:t>
            </a: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600" b="1" dirty="0" smtClean="0">
                <a:solidFill>
                  <a:schemeClr val="tx1"/>
                </a:solidFill>
              </a:rPr>
              <a:t>Salaries and Benefits	$0</a:t>
            </a: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600" b="1" dirty="0" smtClean="0">
                <a:solidFill>
                  <a:schemeClr val="tx1"/>
                </a:solidFill>
              </a:rPr>
              <a:t>Books and Supplies 	(327)</a:t>
            </a:r>
          </a:p>
          <a:p>
            <a:pPr eaLnBrk="1" hangingPunct="1">
              <a:lnSpc>
                <a:spcPct val="90000"/>
              </a:lnSpc>
              <a:buClrTx/>
              <a:tabLst>
                <a:tab pos="7778750" algn="dec"/>
              </a:tabLst>
            </a:pPr>
            <a:r>
              <a:rPr lang="en-US" altLang="en-US" sz="1600" b="1" dirty="0" smtClean="0">
                <a:solidFill>
                  <a:schemeClr val="tx1"/>
                </a:solidFill>
              </a:rPr>
              <a:t>Services and Other	</a:t>
            </a:r>
            <a:r>
              <a:rPr lang="en-US" altLang="en-US" sz="1600" b="1" u="sng" dirty="0" smtClean="0">
                <a:solidFill>
                  <a:schemeClr val="tx1"/>
                </a:solidFill>
              </a:rPr>
              <a:t>0</a:t>
            </a:r>
          </a:p>
          <a:p>
            <a:pPr eaLnBrk="1" hangingPunct="1">
              <a:lnSpc>
                <a:spcPct val="90000"/>
              </a:lnSpc>
              <a:tabLst>
                <a:tab pos="7778750" algn="dec"/>
              </a:tabLst>
            </a:pPr>
            <a:r>
              <a:rPr lang="en-US" altLang="en-US" sz="1600" b="1" dirty="0" smtClean="0">
                <a:solidFill>
                  <a:schemeClr val="tx1"/>
                </a:solidFill>
              </a:rPr>
              <a:t>Net Expense Decrease 	($327)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44AF3C-D23C-4473-BDC9-218981C9E1DA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3" name="Text Box 1028"/>
          <p:cNvSpPr txBox="1">
            <a:spLocks noChangeArrowheads="1"/>
          </p:cNvSpPr>
          <p:nvPr/>
        </p:nvSpPr>
        <p:spPr bwMode="auto">
          <a:xfrm>
            <a:off x="6705600" y="1467685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400" b="1" dirty="0">
                <a:solidFill>
                  <a:schemeClr val="tx1"/>
                </a:solidFill>
                <a:latin typeface="Arial" charset="0"/>
              </a:rPr>
              <a:t>Thousands  </a:t>
            </a:r>
            <a:r>
              <a:rPr kumimoji="0" lang="en-US" altLang="en-US" sz="1400" b="1" u="sng" dirty="0">
                <a:solidFill>
                  <a:schemeClr val="tx1"/>
                </a:solidFill>
                <a:latin typeface="Arial" charset="0"/>
              </a:rPr>
              <a:t>of Dollars</a:t>
            </a:r>
          </a:p>
        </p:txBody>
      </p:sp>
    </p:spTree>
    <p:extLst>
      <p:ext uri="{BB962C8B-B14F-4D97-AF65-F5344CB8AC3E}">
        <p14:creationId xmlns:p14="http://schemas.microsoft.com/office/powerpoint/2010/main" val="3622366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" y="152400"/>
            <a:ext cx="8458200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2400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en-US" sz="2400" i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400" i="1" dirty="0" smtClean="0">
                <a:solidFill>
                  <a:schemeClr val="tx1"/>
                </a:solidFill>
                <a:effectLst/>
              </a:rPr>
              <a:t>TEMPLE </a:t>
            </a:r>
            <a:r>
              <a:rPr lang="en-US" altLang="en-US" sz="2400" i="1" dirty="0">
                <a:solidFill>
                  <a:schemeClr val="tx1"/>
                </a:solidFill>
                <a:effectLst/>
              </a:rPr>
              <a:t>CITY UNIFIED SCHOOL DISTRICT</a:t>
            </a:r>
            <a:br>
              <a:rPr lang="en-US" altLang="en-US" sz="2400" i="1" dirty="0">
                <a:solidFill>
                  <a:schemeClr val="tx1"/>
                </a:solidFill>
                <a:effectLst/>
              </a:rPr>
            </a:br>
            <a:r>
              <a:rPr lang="en-US" altLang="en-US" sz="2400" i="1" dirty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2017-18 </a:t>
            </a:r>
            <a:r>
              <a:rPr lang="en-US" altLang="en-US" sz="2000" i="1" dirty="0">
                <a:solidFill>
                  <a:schemeClr val="tx1"/>
                </a:solidFill>
                <a:effectLst/>
              </a:rPr>
              <a:t>BUDGET – Unrestricted &amp; Restricted</a:t>
            </a:r>
            <a:r>
              <a:rPr lang="en-US" altLang="en-US" sz="3200" i="1" dirty="0">
                <a:solidFill>
                  <a:schemeClr val="tx1"/>
                </a:solidFill>
                <a:effectLst/>
              </a:rPr>
              <a:t/>
            </a:r>
            <a:br>
              <a:rPr lang="en-US" altLang="en-US" sz="3200" i="1" dirty="0">
                <a:solidFill>
                  <a:schemeClr val="tx1"/>
                </a:solidFill>
                <a:effectLst/>
              </a:rPr>
            </a:br>
            <a:r>
              <a:rPr lang="en-US" sz="2800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800" i="1" dirty="0" smtClean="0">
                <a:solidFill>
                  <a:schemeClr val="tx1"/>
                </a:solidFill>
                <a:effectLst/>
              </a:rPr>
            </a:br>
            <a:endParaRPr lang="en-US" sz="3200" i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6DF95E-168C-4424-81F8-A5F78E8B35B8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76200" y="0"/>
            <a:ext cx="9144000" cy="754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150"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571500" algn="l"/>
                <a:tab pos="3892550" algn="dec"/>
                <a:tab pos="5434013" algn="dec"/>
                <a:tab pos="7089775" algn="dec"/>
                <a:tab pos="86264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                                                </a:t>
            </a:r>
            <a:r>
              <a:rPr kumimoji="0" lang="en-US" altLang="en-US" sz="1600" b="1" u="sng" dirty="0">
                <a:solidFill>
                  <a:schemeClr val="tx1"/>
                </a:solidFill>
                <a:latin typeface="Arial Black" pitchFamily="34" charset="0"/>
              </a:rPr>
              <a:t>(Thousands of Dollars)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             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        Operating     2</a:t>
            </a:r>
            <a:r>
              <a:rPr kumimoji="0" lang="en-US" altLang="en-US" sz="1600" b="1" baseline="30000" dirty="0" smtClean="0">
                <a:solidFill>
                  <a:schemeClr val="tx1"/>
                </a:solidFill>
                <a:latin typeface="Arial Black" pitchFamily="34" charset="0"/>
              </a:rPr>
              <a:t>nd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	Interim       Projected       </a:t>
            </a:r>
            <a:r>
              <a:rPr kumimoji="0" lang="en-US" altLang="en-US" sz="1600" b="1" dirty="0" err="1" smtClean="0">
                <a:solidFill>
                  <a:schemeClr val="tx1"/>
                </a:solidFill>
                <a:latin typeface="Arial Black" pitchFamily="34" charset="0"/>
              </a:rPr>
              <a:t>Projected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Revenue:                     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17/18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 17/18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18/19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19/20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  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LCFF 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$48,715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$49,947	$50,016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$52,260</a:t>
            </a:r>
            <a:endParaRPr kumimoji="0" lang="en-US" altLang="en-US" sz="1400" b="1" dirty="0">
              <a:solidFill>
                <a:schemeClr val="tx1"/>
              </a:solidFill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GAP Funding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1,232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0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2,780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1,241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Federal Revenue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2,616	2,616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2,237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2,237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Other State Revenue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2,012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2,012 	1,663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1,663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One Time	0	838	1,667	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Other 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Local Revenue	</a:t>
            </a:r>
            <a:r>
              <a:rPr kumimoji="0" lang="en-US" altLang="en-US" sz="1400" b="1" u="sng" dirty="0" smtClean="0">
                <a:solidFill>
                  <a:schemeClr val="tx1"/>
                </a:solidFill>
                <a:latin typeface="Arial Black" pitchFamily="34" charset="0"/>
              </a:rPr>
              <a:t>3,900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tx1"/>
                </a:solidFill>
                <a:latin typeface="Arial Black" pitchFamily="34" charset="0"/>
              </a:rPr>
              <a:t>3,900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tx1"/>
                </a:solidFill>
                <a:latin typeface="Arial Black" pitchFamily="34" charset="0"/>
              </a:rPr>
              <a:t>3,900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tx1"/>
                </a:solidFill>
                <a:latin typeface="Arial Black" pitchFamily="34" charset="0"/>
              </a:rPr>
              <a:t>3,900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  Total 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Revenue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$58,475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$59,313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$62,263	$61,301</a:t>
            </a:r>
            <a:r>
              <a:rPr kumimoji="0" lang="en-US" altLang="en-US" sz="1400" b="1" dirty="0">
                <a:solidFill>
                  <a:srgbClr val="FF0000"/>
                </a:solidFill>
                <a:latin typeface="Arial Black" pitchFamily="34" charset="0"/>
              </a:rPr>
              <a:t>	</a:t>
            </a:r>
            <a:br>
              <a:rPr kumimoji="0" lang="en-US" altLang="en-US" sz="14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Expenditures: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Certificated Salaries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$28,166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$28,166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$28,734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$29,313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Classified Salaries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9,265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9,265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9,318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9,471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Employee Benefits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12,087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12,087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12,184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12,211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Books &amp; Supplies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4,155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3,828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3,273	3,648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Other Operating Exp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6,807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6,807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6,508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5,878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Capital Outlay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22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22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7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7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Other	</a:t>
            </a:r>
            <a:r>
              <a:rPr kumimoji="0" lang="en-US" altLang="en-US" sz="1400" b="1" u="sng" dirty="0" smtClean="0">
                <a:solidFill>
                  <a:schemeClr val="tx1"/>
                </a:solidFill>
                <a:latin typeface="Arial Black" pitchFamily="34" charset="0"/>
              </a:rPr>
              <a:t>464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tx1"/>
                </a:solidFill>
                <a:latin typeface="Arial Black" pitchFamily="34" charset="0"/>
              </a:rPr>
              <a:t>464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tx1"/>
                </a:solidFill>
                <a:latin typeface="Arial Black" pitchFamily="34" charset="0"/>
              </a:rPr>
              <a:t>490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u="sng" dirty="0" smtClean="0">
                <a:solidFill>
                  <a:schemeClr val="tx1"/>
                </a:solidFill>
                <a:latin typeface="Arial Black" pitchFamily="34" charset="0"/>
              </a:rPr>
              <a:t>490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Total Expenditures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$60,966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$60,639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$60,514	$61,018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Net Change in Funds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(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$4,218)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($3,053)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($59)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(1,541)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   		</a:t>
            </a:r>
            <a:b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Unrestricted Reserve Balance	$11,688	$12,703	$13,793	$13,068</a:t>
            </a:r>
            <a:b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Restricted Reserve Balance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1,892</a:t>
            </a:r>
            <a:r>
              <a:rPr kumimoji="0" lang="en-US" altLang="en-US" sz="14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  <a:t>1,965	816	0</a:t>
            </a:r>
            <a:br>
              <a:rPr kumimoji="0" lang="en-US" altLang="en-US" sz="1400" b="1" dirty="0" smtClean="0">
                <a:solidFill>
                  <a:schemeClr val="tx1"/>
                </a:solidFill>
                <a:latin typeface="Arial Black" pitchFamily="34" charset="0"/>
              </a:rPr>
            </a:br>
            <a:endParaRPr kumimoji="0" lang="en-US" altLang="en-US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" y="30480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TEMPLE CITY UNIFIED SCHOOL DISTRICT</a:t>
            </a:r>
            <a:br>
              <a:rPr lang="en-US" altLang="en-US" sz="2000" i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0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1800" i="1" dirty="0" smtClean="0">
                <a:solidFill>
                  <a:schemeClr val="tx1"/>
                </a:solidFill>
                <a:effectLst/>
              </a:rPr>
              <a:t>2017-18 BUDGET – Unrestricted &amp; Restricted</a:t>
            </a:r>
            <a:r>
              <a:rPr lang="en-US" altLang="en-US" sz="2800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en-US" sz="2800" i="1" dirty="0" smtClean="0">
                <a:solidFill>
                  <a:schemeClr val="tx1"/>
                </a:solidFill>
                <a:effectLst/>
              </a:rPr>
            </a:br>
            <a:endParaRPr lang="en-US" altLang="en-US" sz="2800" i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44B358-F2E3-4031-A85F-DB714D8F0EA5}" type="slidenum">
              <a:rPr kumimoji="0" lang="en-US" altLang="en-US" sz="12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en-US" sz="1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-76200" y="1219200"/>
            <a:ext cx="9220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150">
              <a:spcBef>
                <a:spcPct val="20000"/>
              </a:spcBef>
              <a:buClr>
                <a:srgbClr val="6A3F7B"/>
              </a:buClr>
              <a:buSzPct val="55000"/>
              <a:buFont typeface="Wingdings" pitchFamily="2" charset="2"/>
              <a:buChar char="p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3200">
                <a:solidFill>
                  <a:srgbClr val="0C4063"/>
                </a:solidFill>
                <a:latin typeface="Cambr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800">
                <a:solidFill>
                  <a:srgbClr val="0C4063"/>
                </a:solidFill>
                <a:latin typeface="Cambria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88941"/>
              </a:buClr>
              <a:buSzPct val="48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400">
                <a:solidFill>
                  <a:srgbClr val="0C4063"/>
                </a:solidFill>
                <a:latin typeface="Cambr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C441"/>
              </a:buClr>
              <a:buSzPct val="45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500"/>
              </a:buClr>
              <a:buSzPct val="40000"/>
              <a:buFont typeface="Wingdings" pitchFamily="2" charset="2"/>
              <a:buChar char="n"/>
              <a:tabLst>
                <a:tab pos="225425" algn="l"/>
                <a:tab pos="3892550" algn="dec"/>
                <a:tab pos="5367338" algn="dec"/>
                <a:tab pos="6745288" algn="dec"/>
                <a:tab pos="8004175" algn="dec"/>
              </a:tabLst>
              <a:defRPr kumimoji="1" sz="2000">
                <a:solidFill>
                  <a:srgbClr val="0C4063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		(Thousands of Dollars)</a:t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                    	           Operating   2</a:t>
            </a:r>
            <a:r>
              <a:rPr kumimoji="0" lang="en-US" altLang="en-US" sz="1600" b="1" baseline="30000" dirty="0" smtClean="0">
                <a:solidFill>
                  <a:schemeClr val="tx1"/>
                </a:solidFill>
                <a:latin typeface="Arial Black" pitchFamily="34" charset="0"/>
              </a:rPr>
              <a:t>nd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Interim   	Projected    </a:t>
            </a:r>
            <a:r>
              <a:rPr kumimoji="0" lang="en-US" altLang="en-US" sz="1600" b="1" dirty="0" err="1" smtClean="0">
                <a:solidFill>
                  <a:schemeClr val="tx1"/>
                </a:solidFill>
                <a:latin typeface="Arial Black" pitchFamily="34" charset="0"/>
              </a:rPr>
              <a:t>Projected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RESERVES:                 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17/18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 17/18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18/19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      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19/20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Revolving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Cash	$15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$15	$15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 $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15</a:t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rgbClr val="FF0000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Stores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Inventory	17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17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17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17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Designated 3%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Reserve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1,829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1,819	1,815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1,831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Designated 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Board 2%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Res.	1,219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1,213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1,210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1,220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Legally 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Restricted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Res.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,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892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1,965	816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0</a:t>
            </a:r>
            <a:b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LCFF - Targeted	779	779	907	1,169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LCFF 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Gap Reserve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	 1,232	0	2,780	4,021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Career Technical Match	       430 	430	430	430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One Time Funding	0	838	2,504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2,504</a:t>
            </a:r>
            <a:endParaRPr kumimoji="0" lang="en-US" altLang="en-US" sz="1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Unfunded OPEB Liability	500	500	750	1,000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  Unallocated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5,667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7,093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3,364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u="sng" dirty="0" smtClean="0">
                <a:solidFill>
                  <a:schemeClr val="tx1"/>
                </a:solidFill>
                <a:latin typeface="Arial Black" pitchFamily="34" charset="0"/>
              </a:rPr>
              <a:t>861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  Total Reserves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$13,580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$14,668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$14,608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kumimoji="0" lang="en-US" altLang="en-US" sz="1600" b="1" dirty="0" smtClean="0">
                <a:solidFill>
                  <a:schemeClr val="tx1"/>
                </a:solidFill>
                <a:latin typeface="Arial Black" pitchFamily="34" charset="0"/>
              </a:rPr>
              <a:t>$13,068</a:t>
            </a:r>
            <a: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kumimoji="0" lang="en-US" altLang="en-US" sz="1600" b="1" dirty="0">
                <a:solidFill>
                  <a:schemeClr val="tx1"/>
                </a:solidFill>
                <a:latin typeface="Arial Black" pitchFamily="34" charset="0"/>
              </a:rPr>
            </a:br>
            <a:endParaRPr kumimoji="0" lang="en-US" altLang="en-US" sz="16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65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BC8B357D1E35499D7AC15EE852F0EE" ma:contentTypeVersion="10" ma:contentTypeDescription="Create a new document." ma:contentTypeScope="" ma:versionID="70ae0203c25667596960ba09876058ca">
  <xsd:schema xmlns:xsd="http://www.w3.org/2001/XMLSchema" xmlns:xs="http://www.w3.org/2001/XMLSchema" xmlns:p="http://schemas.microsoft.com/office/2006/metadata/properties" xmlns:ns2="7005eed6-709f-445e-a741-cc32e61ec3e3" targetNamespace="http://schemas.microsoft.com/office/2006/metadata/properties" ma:root="true" ma:fieldsID="e045b057bbdca2d03d1ecacca2367864" ns2:_="">
    <xsd:import namespace="7005eed6-709f-445e-a741-cc32e61ec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5eed6-709f-445e-a741-cc32e61ec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A294AF-E00E-4FCD-9CF6-3E9BAF886786}"/>
</file>

<file path=customXml/itemProps2.xml><?xml version="1.0" encoding="utf-8"?>
<ds:datastoreItem xmlns:ds="http://schemas.openxmlformats.org/officeDocument/2006/customXml" ds:itemID="{F447A861-9003-403D-9A63-D436A851A4A6}"/>
</file>

<file path=customXml/itemProps3.xml><?xml version="1.0" encoding="utf-8"?>
<ds:datastoreItem xmlns:ds="http://schemas.openxmlformats.org/officeDocument/2006/customXml" ds:itemID="{368B9901-1829-445F-B5F7-27B51B9024F4}"/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13644</TotalTime>
  <Words>100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ＭＳ Ｐゴシック</vt:lpstr>
      <vt:lpstr>Arial</vt:lpstr>
      <vt:lpstr>Arial Black</vt:lpstr>
      <vt:lpstr>Cambria</vt:lpstr>
      <vt:lpstr>Constantia</vt:lpstr>
      <vt:lpstr>HG明朝E</vt:lpstr>
      <vt:lpstr>ＭＳ 明朝</vt:lpstr>
      <vt:lpstr>Times New Roman</vt:lpstr>
      <vt:lpstr>Wingdings</vt:lpstr>
      <vt:lpstr>Brooklet</vt:lpstr>
      <vt:lpstr>TEMPLE CITY UNIFIED  SCHOOL DISTRICT  2017-18 BUDGET  Second Interim Report  PRESENTED TO  THE BOARD OF EDUCATION   March 7, 2018</vt:lpstr>
      <vt:lpstr>TEMPLE CITY UNIFIED SCHOOL DISTRICT 2017-18  - Second Interim</vt:lpstr>
      <vt:lpstr>TEMPLE CITY UNIFIED SCHOOL DISTRICT 2017-18  - Second Interim         Changes since Operating Budget (December 2017)</vt:lpstr>
      <vt:lpstr> TEMPLE CITY UNIFIED SCHOOL DISTRICT  2017-18 BUDGET – Unrestricted &amp; Restricted  </vt:lpstr>
      <vt:lpstr>TEMPLE CITY UNIFIED SCHOOL DISTRICT  2017-18 BUDGET – Unrestricted &amp; Restricted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 CityUSD</dc:title>
  <dc:creator>djaynes</dc:creator>
  <cp:lastModifiedBy>Jolane Weist</cp:lastModifiedBy>
  <cp:revision>340</cp:revision>
  <cp:lastPrinted>2018-03-01T15:26:20Z</cp:lastPrinted>
  <dcterms:created xsi:type="dcterms:W3CDTF">2000-04-06T20:45:19Z</dcterms:created>
  <dcterms:modified xsi:type="dcterms:W3CDTF">2018-03-02T16:34:03Z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0x0101006DBC8B357D1E35499D7AC15EE852F0EE</vt:lpwstr>
  </property>
</Properties>
</file>