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style2.xml" ContentType="application/vnd.ms-office.chartstyle+xml"/>
  <Override PartName="/ppt/charts/chart2.xml" ContentType="application/vnd.openxmlformats-officedocument.drawingml.chart+xml"/>
  <Override PartName="/ppt/charts/colors2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6" r:id="rId1"/>
  </p:sldMasterIdLst>
  <p:notesMasterIdLst>
    <p:notesMasterId r:id="rId13"/>
  </p:notesMasterIdLst>
  <p:handoutMasterIdLst>
    <p:handoutMasterId r:id="rId14"/>
  </p:handoutMasterIdLst>
  <p:sldIdLst>
    <p:sldId id="271" r:id="rId2"/>
    <p:sldId id="318" r:id="rId3"/>
    <p:sldId id="323" r:id="rId4"/>
    <p:sldId id="342" r:id="rId5"/>
    <p:sldId id="260" r:id="rId6"/>
    <p:sldId id="321" r:id="rId7"/>
    <p:sldId id="329" r:id="rId8"/>
    <p:sldId id="336" r:id="rId9"/>
    <p:sldId id="337" r:id="rId10"/>
    <p:sldId id="338" r:id="rId11"/>
    <p:sldId id="339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101" d="100"/>
          <a:sy n="101" d="100"/>
        </p:scale>
        <p:origin x="18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087404397031034E-2"/>
          <c:y val="5.9490381172984989E-2"/>
          <c:w val="0.90391259560296899"/>
          <c:h val="0.731338935199094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District Costs in Thousand Dollars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tint val="100000"/>
                </a:schemeClr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13-14</c:v>
                </c:pt>
                <c:pt idx="1">
                  <c:v>14-15</c:v>
                </c:pt>
                <c:pt idx="2">
                  <c:v>15-16</c:v>
                </c:pt>
                <c:pt idx="3">
                  <c:v>16-17</c:v>
                </c:pt>
                <c:pt idx="4">
                  <c:v>17-18</c:v>
                </c:pt>
                <c:pt idx="5">
                  <c:v>18-19</c:v>
                </c:pt>
                <c:pt idx="6">
                  <c:v>19-20</c:v>
                </c:pt>
                <c:pt idx="7">
                  <c:v>20-21</c:v>
                </c:pt>
                <c:pt idx="8">
                  <c:v>21-22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1960</c:v>
                </c:pt>
                <c:pt idx="1">
                  <c:v>2228</c:v>
                </c:pt>
                <c:pt idx="2">
                  <c:v>2806</c:v>
                </c:pt>
                <c:pt idx="3">
                  <c:v>3637</c:v>
                </c:pt>
                <c:pt idx="4">
                  <c:v>3988</c:v>
                </c:pt>
                <c:pt idx="5">
                  <c:v>4655</c:v>
                </c:pt>
                <c:pt idx="6">
                  <c:v>5289</c:v>
                </c:pt>
                <c:pt idx="7">
                  <c:v>5684</c:v>
                </c:pt>
                <c:pt idx="8">
                  <c:v>5730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18-45FA-811D-750DCD290C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CALSTRS Rate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>
                  <a:lumMod val="75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13-14</c:v>
                </c:pt>
                <c:pt idx="1">
                  <c:v>14-15</c:v>
                </c:pt>
                <c:pt idx="2">
                  <c:v>15-16</c:v>
                </c:pt>
                <c:pt idx="3">
                  <c:v>16-17</c:v>
                </c:pt>
                <c:pt idx="4">
                  <c:v>17-18</c:v>
                </c:pt>
                <c:pt idx="5">
                  <c:v>18-19</c:v>
                </c:pt>
                <c:pt idx="6">
                  <c:v>19-20</c:v>
                </c:pt>
                <c:pt idx="7">
                  <c:v>20-21</c:v>
                </c:pt>
                <c:pt idx="8">
                  <c:v>21-22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8.2500000000000004E-2</c:v>
                </c:pt>
                <c:pt idx="1">
                  <c:v>8.8800000000000004E-2</c:v>
                </c:pt>
                <c:pt idx="2">
                  <c:v>0.10730000000000001</c:v>
                </c:pt>
                <c:pt idx="3">
                  <c:v>0.1258</c:v>
                </c:pt>
                <c:pt idx="4">
                  <c:v>0.14430000000000001</c:v>
                </c:pt>
                <c:pt idx="5">
                  <c:v>0.1628</c:v>
                </c:pt>
                <c:pt idx="6">
                  <c:v>0.18129999999999999</c:v>
                </c:pt>
                <c:pt idx="7">
                  <c:v>0.191</c:v>
                </c:pt>
                <c:pt idx="8">
                  <c:v>0.191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18-45FA-811D-750DCD290C2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39296"/>
        <c:axId val="6878336"/>
      </c:lineChart>
      <c:catAx>
        <c:axId val="6839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Fiscal</a:t>
                </a:r>
                <a:r>
                  <a:rPr lang="en-US" baseline="0" dirty="0" smtClean="0"/>
                  <a:t> Years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5088014839491222"/>
              <c:y val="0.884517687111391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8336"/>
        <c:crosses val="autoZero"/>
        <c:auto val="1"/>
        <c:lblAlgn val="ctr"/>
        <c:lblOffset val="100"/>
        <c:noMultiLvlLbl val="0"/>
      </c:catAx>
      <c:valAx>
        <c:axId val="687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In Thousand Dollars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959481627296585"/>
          <c:y val="0.90779770668297244"/>
          <c:w val="0.4004051837270341"/>
          <c:h val="7.42046034919295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087404397031034E-2"/>
          <c:y val="5.9490381172984989E-2"/>
          <c:w val="0.90391259560296899"/>
          <c:h val="0.731338935199094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District Costs in Thousand Dollars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tint val="100000"/>
                </a:schemeClr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13-14</c:v>
                </c:pt>
                <c:pt idx="1">
                  <c:v>14-15</c:v>
                </c:pt>
                <c:pt idx="2">
                  <c:v>15-16</c:v>
                </c:pt>
                <c:pt idx="3">
                  <c:v>16-17</c:v>
                </c:pt>
                <c:pt idx="4">
                  <c:v>17-18</c:v>
                </c:pt>
                <c:pt idx="5">
                  <c:v>18-19</c:v>
                </c:pt>
                <c:pt idx="6">
                  <c:v>19-20</c:v>
                </c:pt>
                <c:pt idx="7">
                  <c:v>20-21</c:v>
                </c:pt>
                <c:pt idx="8">
                  <c:v>21-22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844</c:v>
                </c:pt>
                <c:pt idx="1">
                  <c:v>944</c:v>
                </c:pt>
                <c:pt idx="2">
                  <c:v>960</c:v>
                </c:pt>
                <c:pt idx="3">
                  <c:v>1224</c:v>
                </c:pt>
                <c:pt idx="4">
                  <c:v>1428</c:v>
                </c:pt>
                <c:pt idx="5">
                  <c:v>1664</c:v>
                </c:pt>
                <c:pt idx="6">
                  <c:v>1948</c:v>
                </c:pt>
                <c:pt idx="7">
                  <c:v>2237</c:v>
                </c:pt>
                <c:pt idx="8">
                  <c:v>2342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03-4B99-B1C4-CD6443C962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CALSTRS Rate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>
                  <a:lumMod val="75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13-14</c:v>
                </c:pt>
                <c:pt idx="1">
                  <c:v>14-15</c:v>
                </c:pt>
                <c:pt idx="2">
                  <c:v>15-16</c:v>
                </c:pt>
                <c:pt idx="3">
                  <c:v>16-17</c:v>
                </c:pt>
                <c:pt idx="4">
                  <c:v>17-18</c:v>
                </c:pt>
                <c:pt idx="5">
                  <c:v>18-19</c:v>
                </c:pt>
                <c:pt idx="6">
                  <c:v>19-20</c:v>
                </c:pt>
                <c:pt idx="7">
                  <c:v>20-21</c:v>
                </c:pt>
                <c:pt idx="8">
                  <c:v>21-22</c:v>
                </c:pt>
              </c:strCache>
            </c:strRef>
          </c:cat>
          <c:val>
            <c:numRef>
              <c:f>Sheet1!$C$2:$C$10</c:f>
              <c:numCache>
                <c:formatCode>0.000%</c:formatCode>
                <c:ptCount val="9"/>
                <c:pt idx="0">
                  <c:v>0.11441999999999999</c:v>
                </c:pt>
                <c:pt idx="1">
                  <c:v>0.11771</c:v>
                </c:pt>
                <c:pt idx="2">
                  <c:v>0.11847000000000001</c:v>
                </c:pt>
                <c:pt idx="3">
                  <c:v>0.13888</c:v>
                </c:pt>
                <c:pt idx="4">
                  <c:v>0.15531</c:v>
                </c:pt>
                <c:pt idx="5" formatCode="0.00%">
                  <c:v>0.18062</c:v>
                </c:pt>
                <c:pt idx="6" formatCode="0.00%">
                  <c:v>0.20799999999999999</c:v>
                </c:pt>
                <c:pt idx="7" formatCode="0.00%">
                  <c:v>0.23499999999999999</c:v>
                </c:pt>
                <c:pt idx="8" formatCode="0.00%">
                  <c:v>0.246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03-4B99-B1C4-CD6443C962C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25056"/>
        <c:axId val="31726976"/>
      </c:lineChart>
      <c:catAx>
        <c:axId val="31725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Fiscal</a:t>
                </a:r>
                <a:r>
                  <a:rPr lang="en-US" baseline="0" dirty="0" smtClean="0"/>
                  <a:t> Years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5088014839491222"/>
              <c:y val="0.884517687111391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26976"/>
        <c:crosses val="autoZero"/>
        <c:auto val="1"/>
        <c:lblAlgn val="ctr"/>
        <c:lblOffset val="100"/>
        <c:noMultiLvlLbl val="0"/>
      </c:catAx>
      <c:valAx>
        <c:axId val="3172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In Thousand Dollars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2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959481627296585"/>
          <c:y val="0.90779770668297244"/>
          <c:w val="0.4004051837270341"/>
          <c:h val="7.42046034919295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B1D8A709-3C2E-4384-971A-6933C1BEA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0" y="4415830"/>
            <a:ext cx="5608640" cy="418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DAA4DF7A-EF9C-4711-AD7C-121DD6538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05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FE29F0-B802-40D8-8DD9-FB1B0E8A7856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83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CF1D03-DE89-4578-94DD-6E208C845562}" type="slidenum">
              <a:rPr lang="en-US" altLang="en-US" smtClean="0">
                <a:latin typeface="Times New Roman" pitchFamily="18" charset="0"/>
              </a:rPr>
              <a:pPr/>
              <a:t>2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182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A4DF7A-EF9C-4711-AD7C-121DD65384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70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B82BF-4B33-4C30-BC70-08657B5AEDD2}" type="slidenum">
              <a:rPr lang="en-US" altLang="en-US" smtClean="0">
                <a:latin typeface="Times New Roman" pitchFamily="18" charset="0"/>
              </a:rPr>
              <a:pPr/>
              <a:t>4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642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E188E5-47F1-411A-8C76-813848E90BDB}" type="slidenum">
              <a:rPr lang="en-US" altLang="en-US" smtClean="0">
                <a:latin typeface="Times New Roman" pitchFamily="18" charset="0"/>
              </a:rPr>
              <a:pPr/>
              <a:t>5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714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E188E5-47F1-411A-8C76-813848E90BDB}" type="slidenum">
              <a:rPr lang="en-US" altLang="en-US" smtClean="0">
                <a:latin typeface="Times New Roman" pitchFamily="18" charset="0"/>
              </a:rPr>
              <a:pPr/>
              <a:t>6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61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733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7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356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5" name="グループ化 90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6" name="図形 91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図形 92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図形 93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94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95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97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98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99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00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01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102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03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04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105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106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107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108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109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110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111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112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113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114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115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116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117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118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119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120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121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122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123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124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125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126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127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128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129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130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131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132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133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134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135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136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137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138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139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140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141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142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143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144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145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146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147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148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149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150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151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152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153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154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155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156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157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158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159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160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161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162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163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164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81" name="図形 9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>
              <a:gd name="T0" fmla="*/ 2147483647 w 3732"/>
              <a:gd name="T1" fmla="*/ 2147483647 h 2421"/>
              <a:gd name="T2" fmla="*/ 2147483647 w 3732"/>
              <a:gd name="T3" fmla="*/ 2147483647 h 2421"/>
              <a:gd name="T4" fmla="*/ 2147483647 w 3732"/>
              <a:gd name="T5" fmla="*/ 2147483647 h 2421"/>
              <a:gd name="T6" fmla="*/ 2147483647 w 3732"/>
              <a:gd name="T7" fmla="*/ 2147483647 h 2421"/>
              <a:gd name="T8" fmla="*/ 2147483647 w 3732"/>
              <a:gd name="T9" fmla="*/ 2147483647 h 2421"/>
              <a:gd name="T10" fmla="*/ 2147483647 w 3732"/>
              <a:gd name="T11" fmla="*/ 2147483647 h 2421"/>
              <a:gd name="T12" fmla="*/ 2147483647 w 3732"/>
              <a:gd name="T13" fmla="*/ 2147483647 h 2421"/>
              <a:gd name="T14" fmla="*/ 2147483647 w 3732"/>
              <a:gd name="T15" fmla="*/ 2147483647 h 2421"/>
              <a:gd name="T16" fmla="*/ 2147483647 w 3732"/>
              <a:gd name="T17" fmla="*/ 2147483647 h 2421"/>
              <a:gd name="T18" fmla="*/ 2147483647 w 3732"/>
              <a:gd name="T19" fmla="*/ 2147483647 h 2421"/>
              <a:gd name="T20" fmla="*/ 2147483647 w 3732"/>
              <a:gd name="T21" fmla="*/ 2147483647 h 2421"/>
              <a:gd name="T22" fmla="*/ 2147483647 w 3732"/>
              <a:gd name="T23" fmla="*/ 2147483647 h 2421"/>
              <a:gd name="T24" fmla="*/ 2147483647 w 3732"/>
              <a:gd name="T25" fmla="*/ 2147483647 h 2421"/>
              <a:gd name="T26" fmla="*/ 2147483647 w 3732"/>
              <a:gd name="T27" fmla="*/ 2147483647 h 2421"/>
              <a:gd name="T28" fmla="*/ 2147483647 w 3732"/>
              <a:gd name="T29" fmla="*/ 2147483647 h 2421"/>
              <a:gd name="T30" fmla="*/ 2147483647 w 3732"/>
              <a:gd name="T31" fmla="*/ 2147483647 h 2421"/>
              <a:gd name="T32" fmla="*/ 2147483647 w 3732"/>
              <a:gd name="T33" fmla="*/ 2147483647 h 2421"/>
              <a:gd name="T34" fmla="*/ 2147483647 w 3732"/>
              <a:gd name="T35" fmla="*/ 2147483647 h 2421"/>
              <a:gd name="T36" fmla="*/ 2147483647 w 3732"/>
              <a:gd name="T37" fmla="*/ 2147483647 h 2421"/>
              <a:gd name="T38" fmla="*/ 2147483647 w 3732"/>
              <a:gd name="T39" fmla="*/ 2147483647 h 2421"/>
              <a:gd name="T40" fmla="*/ 2147483647 w 3732"/>
              <a:gd name="T41" fmla="*/ 2147483647 h 2421"/>
              <a:gd name="T42" fmla="*/ 2147483647 w 3732"/>
              <a:gd name="T43" fmla="*/ 2147483647 h 2421"/>
              <a:gd name="T44" fmla="*/ 2147483647 w 3732"/>
              <a:gd name="T45" fmla="*/ 2147483647 h 2421"/>
              <a:gd name="T46" fmla="*/ 2147483647 w 3732"/>
              <a:gd name="T47" fmla="*/ 2147483647 h 2421"/>
              <a:gd name="T48" fmla="*/ 2147483647 w 3732"/>
              <a:gd name="T49" fmla="*/ 2147483647 h 2421"/>
              <a:gd name="T50" fmla="*/ 2147483647 w 3732"/>
              <a:gd name="T51" fmla="*/ 2147483647 h 2421"/>
              <a:gd name="T52" fmla="*/ 2147483647 w 3732"/>
              <a:gd name="T53" fmla="*/ 2147483647 h 2421"/>
              <a:gd name="T54" fmla="*/ 2147483647 w 3732"/>
              <a:gd name="T55" fmla="*/ 2147483647 h 2421"/>
              <a:gd name="T56" fmla="*/ 2147483647 w 3732"/>
              <a:gd name="T57" fmla="*/ 2147483647 h 2421"/>
              <a:gd name="T58" fmla="*/ 2147483647 w 3732"/>
              <a:gd name="T59" fmla="*/ 2147483647 h 2421"/>
              <a:gd name="T60" fmla="*/ 2147483647 w 3732"/>
              <a:gd name="T61" fmla="*/ 2147483647 h 2421"/>
              <a:gd name="T62" fmla="*/ 2147483647 w 3732"/>
              <a:gd name="T63" fmla="*/ 2147483647 h 2421"/>
              <a:gd name="T64" fmla="*/ 2147483647 w 3732"/>
              <a:gd name="T65" fmla="*/ 2147483647 h 2421"/>
              <a:gd name="T66" fmla="*/ 2147483647 w 3732"/>
              <a:gd name="T67" fmla="*/ 2147483647 h 2421"/>
              <a:gd name="T68" fmla="*/ 2147483647 w 3732"/>
              <a:gd name="T69" fmla="*/ 2147483647 h 2421"/>
              <a:gd name="T70" fmla="*/ 2147483647 w 3732"/>
              <a:gd name="T71" fmla="*/ 2147483647 h 2421"/>
              <a:gd name="T72" fmla="*/ 2147483647 w 3732"/>
              <a:gd name="T73" fmla="*/ 2147483647 h 2421"/>
              <a:gd name="T74" fmla="*/ 2147483647 w 3732"/>
              <a:gd name="T75" fmla="*/ 2147483647 h 2421"/>
              <a:gd name="T76" fmla="*/ 2147483647 w 3732"/>
              <a:gd name="T77" fmla="*/ 2147483647 h 2421"/>
              <a:gd name="T78" fmla="*/ 2147483647 w 3732"/>
              <a:gd name="T79" fmla="*/ 2147483647 h 2421"/>
              <a:gd name="T80" fmla="*/ 2147483647 w 3732"/>
              <a:gd name="T81" fmla="*/ 2147483647 h 2421"/>
              <a:gd name="T82" fmla="*/ 2147483647 w 3732"/>
              <a:gd name="T83" fmla="*/ 2147483647 h 2421"/>
              <a:gd name="T84" fmla="*/ 2147483647 w 3732"/>
              <a:gd name="T85" fmla="*/ 2147483647 h 2421"/>
              <a:gd name="T86" fmla="*/ 2147483647 w 3732"/>
              <a:gd name="T87" fmla="*/ 2147483647 h 2421"/>
              <a:gd name="T88" fmla="*/ 2147483647 w 3732"/>
              <a:gd name="T89" fmla="*/ 2147483647 h 2421"/>
              <a:gd name="T90" fmla="*/ 2147483647 w 3732"/>
              <a:gd name="T91" fmla="*/ 2147483647 h 2421"/>
              <a:gd name="T92" fmla="*/ 2147483647 w 3732"/>
              <a:gd name="T93" fmla="*/ 2147483647 h 2421"/>
              <a:gd name="T94" fmla="*/ 2147483647 w 3732"/>
              <a:gd name="T95" fmla="*/ 2147483647 h 2421"/>
              <a:gd name="T96" fmla="*/ 2147483647 w 3732"/>
              <a:gd name="T97" fmla="*/ 2147483647 h 2421"/>
              <a:gd name="T98" fmla="*/ 2147483647 w 3732"/>
              <a:gd name="T99" fmla="*/ 2147483647 h 2421"/>
              <a:gd name="T100" fmla="*/ 2147483647 w 3732"/>
              <a:gd name="T101" fmla="*/ 2147483647 h 2421"/>
              <a:gd name="T102" fmla="*/ 2147483647 w 3732"/>
              <a:gd name="T103" fmla="*/ 2147483647 h 2421"/>
              <a:gd name="T104" fmla="*/ 2147483647 w 3732"/>
              <a:gd name="T105" fmla="*/ 2147483647 h 2421"/>
              <a:gd name="T106" fmla="*/ 2147483647 w 3732"/>
              <a:gd name="T107" fmla="*/ 2147483647 h 2421"/>
              <a:gd name="T108" fmla="*/ 2147483647 w 3732"/>
              <a:gd name="T109" fmla="*/ 2147483647 h 2421"/>
              <a:gd name="T110" fmla="*/ 2147483647 w 3732"/>
              <a:gd name="T111" fmla="*/ 2147483647 h 2421"/>
              <a:gd name="T112" fmla="*/ 2147483647 w 3732"/>
              <a:gd name="T113" fmla="*/ 2147483647 h 2421"/>
              <a:gd name="T114" fmla="*/ 2147483647 w 3732"/>
              <a:gd name="T115" fmla="*/ 2147483647 h 2421"/>
              <a:gd name="T116" fmla="*/ 2147483647 w 3732"/>
              <a:gd name="T117" fmla="*/ 2147483647 h 2421"/>
              <a:gd name="T118" fmla="*/ 2147483647 w 3732"/>
              <a:gd name="T119" fmla="*/ 2147483647 h 2421"/>
              <a:gd name="T120" fmla="*/ 0 w 3732"/>
              <a:gd name="T121" fmla="*/ 2147483647 h 2421"/>
              <a:gd name="T122" fmla="*/ 2147483647 w 3732"/>
              <a:gd name="T123" fmla="*/ 0 h 24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2"/>
              <a:gd name="T187" fmla="*/ 0 h 2421"/>
              <a:gd name="T188" fmla="*/ 3732 w 3732"/>
              <a:gd name="T189" fmla="*/ 2421 h 242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2" name="グループ化 12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83" name="図形 13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16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28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29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31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32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33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38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39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41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42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43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46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48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50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51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52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53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126" name="図形 57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58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59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62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63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66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67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68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69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70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72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73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74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76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80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81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82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83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84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85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88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 dirty="0"/>
          </a:p>
        </p:txBody>
      </p:sp>
      <p:sp>
        <p:nvSpPr>
          <p:cNvPr id="157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8" name="図形 10"/>
          <p:cNvSpPr>
            <a:spLocks noGrp="1"/>
          </p:cNvSpPr>
          <p:nvPr>
            <p:ph type="ftr" sz="quarter" idx="11"/>
          </p:nvPr>
        </p:nvSpPr>
        <p:spPr>
          <a:xfrm>
            <a:off x="6048375" y="6492875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9" name="図形 17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EBFA9-66F1-4C67-9894-E81089CCB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7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7A936-96F5-4921-A9DC-766A217A7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8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F591-A92D-40F2-B15F-B6E4C505A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9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FF3D-3131-4602-9D9D-971BAF659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5322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DD88-CE9A-4BE4-8E27-90825C4196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01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D223-71B9-4844-B481-9140CD698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7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F629F-D54F-4FA4-BA07-CDC38B6A4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5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B951-FA9B-4854-B153-57D4BD333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8" name="グループ化 11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9" name="図形 14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15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16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17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18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20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21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22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23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24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25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6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27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8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9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30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31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32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33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34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35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6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7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8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9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40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41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42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43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44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45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6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7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8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9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50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51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52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53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54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55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6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7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8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9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60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61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62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63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64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65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6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7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8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9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70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71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72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73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74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75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6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7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8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9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80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81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82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83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84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85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6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図形 87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3" name="図形 6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" name="図形 7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5" name="図形 8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5991B-D8D2-4BA3-A2ED-B18E8A00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1B40E-57C8-4AB8-8F93-D5CD625EE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131B-E4C5-4A7D-BDCD-588CE2CAB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C87E-8BC4-4B90-B322-37CB81C58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4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8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9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10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35B2-DD80-40FA-8DC1-75FD9EF07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正方形/長方形 17"/>
          <p:cNvSpPr>
            <a:spLocks noGrp="1"/>
          </p:cNvSpPr>
          <p:nvPr>
            <p:ph type="body" idx="1"/>
          </p:nvPr>
        </p:nvSpPr>
        <p:spPr bwMode="auto">
          <a:xfrm>
            <a:off x="466725" y="1857375"/>
            <a:ext cx="82486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6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7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8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9</a:t>
            </a:r>
            <a:r>
              <a:rPr lang="ja-JP" altLang="en-US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88" y="6492875"/>
            <a:ext cx="1528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375" y="6492875"/>
            <a:ext cx="2395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63" y="6492875"/>
            <a:ext cx="642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3622D11-D93C-49A4-AA01-B84DC6623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正方形/長方形 185"/>
          <p:cNvSpPr>
            <a:spLocks noChangeArrowheads="1"/>
          </p:cNvSpPr>
          <p:nvPr/>
        </p:nvSpPr>
        <p:spPr bwMode="auto">
          <a:xfrm>
            <a:off x="8469313" y="5716588"/>
            <a:ext cx="0" cy="369887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kumimoji="1" lang="ja-JP" altLang="ja-JP" sz="2400" smtClean="0">
              <a:ea typeface="ＭＳ Ｐゴシック" pitchFamily="34" charset="-128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1034" name="グループ化 11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7" r:id="rId2"/>
    <p:sldLayoutId id="2147484212" r:id="rId3"/>
    <p:sldLayoutId id="2147484213" r:id="rId4"/>
    <p:sldLayoutId id="2147484214" r:id="rId5"/>
    <p:sldLayoutId id="2147484208" r:id="rId6"/>
    <p:sldLayoutId id="2147484209" r:id="rId7"/>
    <p:sldLayoutId id="2147484215" r:id="rId8"/>
    <p:sldLayoutId id="2147484216" r:id="rId9"/>
    <p:sldLayoutId id="2147484217" r:id="rId10"/>
    <p:sldLayoutId id="2147484218" r:id="rId11"/>
    <p:sldLayoutId id="2147484210" r:id="rId12"/>
    <p:sldLayoutId id="214748421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3F7B"/>
        </a:buClr>
        <a:buSzPct val="55000"/>
        <a:buFont typeface="Wingdings" pitchFamily="2" charset="2"/>
        <a:buChar char="p"/>
        <a:defRPr kumimoji="1" sz="3200">
          <a:solidFill>
            <a:srgbClr val="0C40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kumimoji="1" sz="2800">
          <a:solidFill>
            <a:srgbClr val="0C406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88941"/>
        </a:buClr>
        <a:buSzPct val="48000"/>
        <a:buFont typeface="Wingdings" pitchFamily="2" charset="2"/>
        <a:buChar char="n"/>
        <a:defRPr kumimoji="1" sz="2400">
          <a:solidFill>
            <a:srgbClr val="0C406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EC441"/>
        </a:buClr>
        <a:buSzPct val="45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FA500"/>
        </a:buClr>
        <a:buSzPct val="40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610600" cy="434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9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CITY UNIFIED</a:t>
            </a:r>
            <a:br>
              <a:rPr lang="en-US" sz="29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9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SCHOOL DISTRICT</a:t>
            </a:r>
            <a:r>
              <a:rPr lang="en-US" sz="25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5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2017-18 Unaudited Actuals Report</a:t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PRESENTED TO </a:t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THE BOARD OF EDUCATION</a:t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cs typeface="Arial" pitchFamily="34" charset="0"/>
              </a:rPr>
              <a:t>September 12, 2018</a:t>
            </a:r>
            <a:endParaRPr lang="en-US" sz="2500" b="1" i="1" dirty="0" smtClean="0">
              <a:solidFill>
                <a:schemeClr val="tx1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129B3-C623-4C03-9461-A2D193C3B2F1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829300" cy="762000"/>
          </a:xfrm>
        </p:spPr>
        <p:txBody>
          <a:bodyPr/>
          <a:lstStyle/>
          <a:p>
            <a:pPr algn="ctr" eaLnBrk="1" hangingPunct="1"/>
            <a:endParaRPr lang="en-US" altLang="en-US" sz="21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402AA8-A07F-4B88-A9BF-3A55EE473398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  <p:pic>
        <p:nvPicPr>
          <p:cNvPr id="6" name="Chart Placeholder 5"/>
          <p:cNvPicPr>
            <a:picLocks noGrp="1" noChangeAspect="1"/>
          </p:cNvPicPr>
          <p:nvPr>
            <p:ph type="chart" idx="1"/>
          </p:nvPr>
        </p:nvPicPr>
        <p:blipFill>
          <a:blip r:embed="rId3"/>
          <a:stretch>
            <a:fillRect/>
          </a:stretch>
        </p:blipFill>
        <p:spPr>
          <a:xfrm>
            <a:off x="762000" y="1143000"/>
            <a:ext cx="7696200" cy="5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08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Temple City Unified School District</a:t>
            </a:r>
            <a:br>
              <a:rPr lang="en-US" alt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Enrollment</a:t>
            </a:r>
            <a:endParaRPr lang="en-US" altLang="en-US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6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43800" y="6340475"/>
            <a:ext cx="12795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61F864-672A-4E16-AADB-2568929B8940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7880350" cy="183038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81000" y="2011363"/>
          <a:ext cx="8442325" cy="210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Worksheet" r:id="rId3" imgW="7991610" imgH="1723862" progId="Excel.Sheet.12">
                  <p:embed/>
                </p:oleObj>
              </mc:Choice>
              <mc:Fallback>
                <p:oleObj name="Worksheet" r:id="rId3" imgW="7991610" imgH="1723862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011363"/>
                        <a:ext cx="8442325" cy="210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16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256" y="130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4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altLang="en-US" sz="24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</a:t>
            </a:r>
            <a:r>
              <a:rPr lang="en-US" altLang="en-US" sz="22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CITY UNIFIED SCHOOL DISTRICT</a:t>
            </a:r>
            <a:br>
              <a:rPr lang="en-US" altLang="en-US" sz="22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2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2017-18  Unaudited Actuals </a:t>
            </a:r>
            <a:r>
              <a:rPr lang="en-US" sz="28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800" i="1" dirty="0" smtClean="0">
                <a:solidFill>
                  <a:schemeClr val="tx1"/>
                </a:solidFill>
                <a:effectLst/>
              </a:rPr>
            </a:br>
            <a:endParaRPr lang="en-US" sz="32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6DF95E-168C-4424-81F8-A5F78E8B35B8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44208"/>
            <a:ext cx="5566351" cy="5531229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58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2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</a:t>
            </a:r>
            <a:r>
              <a:rPr lang="en-US" altLang="en-US" sz="20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LE CITY UNIFIED SCHOOL DISTRICT</a:t>
            </a:r>
            <a:br>
              <a:rPr lang="en-US" altLang="en-US" sz="20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2017-18  Unaudited </a:t>
            </a: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Actuals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Changes since 2</a:t>
            </a:r>
            <a:r>
              <a:rPr lang="en-US" altLang="en-US" sz="2000" i="1" baseline="300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nd</a:t>
            </a: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Interim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0D223-71B9-4844-B481-9140CD6986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1600200"/>
            <a:ext cx="6400800" cy="405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7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3048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CITY UNIFIED SCHOOL DISTRICT</a:t>
            </a:r>
            <a:b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2017-18 Unaudited Actuals - Reserve</a:t>
            </a:r>
            <a:r>
              <a:rPr lang="en-US" altLang="en-US" sz="28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en-US" sz="2800" i="1" dirty="0" smtClean="0">
                <a:solidFill>
                  <a:schemeClr val="tx1"/>
                </a:solidFill>
                <a:effectLst/>
              </a:rPr>
            </a:br>
            <a:endParaRPr lang="en-US" altLang="en-US" sz="28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4B358-F2E3-4031-A85F-DB714D8F0EA5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95400"/>
            <a:ext cx="6827269" cy="47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1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0274" y="22860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CITY UNIFIED SCHOOL DISTRICT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2017-18  - Unaudited Actuals 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CALSTRS Rate Increase And Cost Analysis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44AF3C-D23C-4473-BDC9-218981C9E1D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365781"/>
              </p:ext>
            </p:extLst>
          </p:nvPr>
        </p:nvGraphicFramePr>
        <p:xfrm>
          <a:off x="683510" y="1408648"/>
          <a:ext cx="8164299" cy="13091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1993490704"/>
                    </a:ext>
                  </a:extLst>
                </a:gridCol>
              </a:tblGrid>
              <a:tr h="391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2013-14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2014-15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2015-16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2016-17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2017-18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2018-19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2019-20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2020-21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 ea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kumimoji="1" lang="en-US" sz="1200" b="1" cap="none" spc="0" dirty="0" smtClean="0">
                          <a:ln w="0"/>
                          <a:solidFill>
                            <a:schemeClr val="lt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2021-22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kumimoji="1" lang="en-US" sz="1200" cap="none" spc="0" dirty="0">
                        <a:ln w="0"/>
                        <a:solidFill>
                          <a:schemeClr val="dk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Employer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8.25%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8.88%</a:t>
                      </a:r>
                      <a:endParaRPr lang="en-US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10.73%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endParaRPr lang="en-US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12.58%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14.43%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16.28%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18.13%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19.10%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19.10%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9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District Cost in Thousands</a:t>
                      </a:r>
                      <a:r>
                        <a:rPr lang="en-US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of dollars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$1,960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$2,228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$2,806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$3,637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$4,172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$4,707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$5,242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$5,522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$5,730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131948504"/>
              </p:ext>
            </p:extLst>
          </p:nvPr>
        </p:nvGraphicFramePr>
        <p:xfrm>
          <a:off x="576263" y="2995863"/>
          <a:ext cx="7924800" cy="340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0274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CITY UNIFIED SCHOOL DISTRICT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2017-18  - Second Interim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CALPERS Rate Increase And Cost Analysis</a:t>
            </a:r>
            <a:endParaRPr lang="en-US" altLang="en-US" sz="1600" i="1" dirty="0" smtClean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44AF3C-D23C-4473-BDC9-218981C9E1D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147536"/>
              </p:ext>
            </p:extLst>
          </p:nvPr>
        </p:nvGraphicFramePr>
        <p:xfrm>
          <a:off x="456513" y="1483430"/>
          <a:ext cx="8164299" cy="12783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4986">
                  <a:extLst>
                    <a:ext uri="{9D8B030D-6E8A-4147-A177-3AD203B41FA5}">
                      <a16:colId xmlns:a16="http://schemas.microsoft.com/office/drawing/2014/main" val="361723328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2013-14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2014-15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2015-16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2016-17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2017-18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2018-19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2019-20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2020-21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 ea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kumimoji="1" lang="en-US" sz="1200" b="1" cap="none" spc="0" dirty="0" smtClean="0">
                          <a:ln w="0"/>
                          <a:solidFill>
                            <a:schemeClr val="lt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2021-22</a:t>
                      </a:r>
                      <a:endParaRPr kumimoji="1" lang="en-US" sz="1200" b="1" cap="none" spc="0" dirty="0">
                        <a:ln w="0"/>
                        <a:solidFill>
                          <a:schemeClr val="lt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Employer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11.442%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11.771%</a:t>
                      </a:r>
                      <a:endParaRPr lang="en-US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1" lang="en-US" sz="1200" cap="none" spc="0" dirty="0">
                          <a:ln w="0"/>
                          <a:solidFill>
                            <a:schemeClr val="dk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11.847%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1" lang="en-US" sz="1200" cap="none" spc="0" dirty="0">
                          <a:ln w="0"/>
                          <a:solidFill>
                            <a:schemeClr val="dk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13.888%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1" lang="en-US" sz="1200" cap="none" spc="0" dirty="0" smtClean="0">
                          <a:ln w="0"/>
                          <a:solidFill>
                            <a:schemeClr val="dk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15.531%</a:t>
                      </a:r>
                      <a:endParaRPr kumimoji="1" lang="en-US" sz="1200" cap="none" spc="0" dirty="0">
                        <a:ln w="0"/>
                        <a:solidFill>
                          <a:schemeClr val="dk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1" lang="en-US" sz="1200" cap="none" spc="0" dirty="0" smtClean="0">
                          <a:ln w="0"/>
                          <a:solidFill>
                            <a:schemeClr val="dk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18.06%</a:t>
                      </a:r>
                      <a:endParaRPr kumimoji="1" lang="en-US" sz="1200" cap="none" spc="0" dirty="0">
                        <a:ln w="0"/>
                        <a:solidFill>
                          <a:schemeClr val="dk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1" lang="en-US" sz="1200" cap="none" spc="0" dirty="0" smtClean="0">
                          <a:ln w="0"/>
                          <a:solidFill>
                            <a:schemeClr val="dk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20.8%</a:t>
                      </a:r>
                      <a:endParaRPr kumimoji="1" lang="en-US" sz="1200" cap="none" spc="0" dirty="0">
                        <a:ln w="0"/>
                        <a:solidFill>
                          <a:schemeClr val="dk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1" lang="en-US" sz="1200" cap="none" spc="0" dirty="0" smtClean="0">
                          <a:ln w="0"/>
                          <a:solidFill>
                            <a:schemeClr val="dk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23.5%</a:t>
                      </a:r>
                      <a:endParaRPr kumimoji="1" lang="en-US" sz="1200" cap="none" spc="0" dirty="0">
                        <a:ln w="0"/>
                        <a:solidFill>
                          <a:schemeClr val="dk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1" lang="en-US" sz="1200" cap="none" spc="0" dirty="0" smtClean="0">
                          <a:ln w="0"/>
                          <a:solidFill>
                            <a:schemeClr val="dk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24.6%</a:t>
                      </a:r>
                      <a:endParaRPr kumimoji="1" lang="en-US" sz="1200" cap="none" spc="0" dirty="0">
                        <a:ln w="0"/>
                        <a:solidFill>
                          <a:schemeClr val="dk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9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District Cost in Thousands</a:t>
                      </a:r>
                      <a:r>
                        <a:rPr lang="en-US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of dollars</a:t>
                      </a:r>
                      <a:endParaRPr lang="en-US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$844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$944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$960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$1,224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$1,393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$1,649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$1,904</a:t>
                      </a:r>
                      <a:endParaRPr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$</a:t>
                      </a:r>
                      <a:r>
                        <a:rPr kumimoji="1"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2,195</a:t>
                      </a:r>
                      <a:endParaRPr kumimoji="1"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 ea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kumimoji="1"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$2,342</a:t>
                      </a:r>
                      <a:endParaRPr kumimoji="1" lang="en-US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77164309"/>
              </p:ext>
            </p:extLst>
          </p:nvPr>
        </p:nvGraphicFramePr>
        <p:xfrm>
          <a:off x="576263" y="2995863"/>
          <a:ext cx="7924800" cy="340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4299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0732" y="2286000"/>
            <a:ext cx="7407275" cy="1355725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Enrollment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700" y="6224588"/>
            <a:ext cx="1536700" cy="365125"/>
          </a:xfrm>
        </p:spPr>
        <p:txBody>
          <a:bodyPr/>
          <a:lstStyle/>
          <a:p>
            <a:pPr>
              <a:defRPr/>
            </a:pPr>
            <a:fld id="{0387DD88-CE9A-4BE4-8E27-90825C41964E}" type="slidenum">
              <a:rPr lang="en-US" altLang="en-US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8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829300" cy="762000"/>
          </a:xfrm>
        </p:spPr>
        <p:txBody>
          <a:bodyPr/>
          <a:lstStyle/>
          <a:p>
            <a:pPr algn="ctr" eaLnBrk="1" hangingPunct="1"/>
            <a:endParaRPr lang="en-US" altLang="en-US" sz="21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402AA8-A07F-4B88-A9BF-3A55EE473398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  <p:pic>
        <p:nvPicPr>
          <p:cNvPr id="8" name="Chart Placeholder 7"/>
          <p:cNvPicPr>
            <a:picLocks noGrp="1" noChangeAspect="1"/>
          </p:cNvPicPr>
          <p:nvPr>
            <p:ph type="chart" idx="1"/>
          </p:nvPr>
        </p:nvPicPr>
        <p:blipFill>
          <a:blip r:embed="rId3"/>
          <a:stretch>
            <a:fillRect/>
          </a:stretch>
        </p:blipFill>
        <p:spPr>
          <a:xfrm>
            <a:off x="609600" y="1066800"/>
            <a:ext cx="8001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65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402AA8-A07F-4B88-A9BF-3A55EE473398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sp>
        <p:nvSpPr>
          <p:cNvPr id="2" name="Chart Placeholder 1"/>
          <p:cNvSpPr>
            <a:spLocks noGrp="1"/>
          </p:cNvSpPr>
          <p:nvPr>
            <p:ph type="chart" idx="1"/>
          </p:nvPr>
        </p:nvSpPr>
        <p:spPr/>
      </p:sp>
      <p:sp>
        <p:nvSpPr>
          <p:cNvPr id="6" name="Chart Placeholder 1"/>
          <p:cNvSpPr txBox="1">
            <a:spLocks/>
          </p:cNvSpPr>
          <p:nvPr/>
        </p:nvSpPr>
        <p:spPr bwMode="auto">
          <a:xfrm>
            <a:off x="1066800" y="17526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90600"/>
            <a:ext cx="7772399" cy="503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73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C8B357D1E35499D7AC15EE852F0EE" ma:contentTypeVersion="10" ma:contentTypeDescription="Create a new document." ma:contentTypeScope="" ma:versionID="70ae0203c25667596960ba09876058ca">
  <xsd:schema xmlns:xsd="http://www.w3.org/2001/XMLSchema" xmlns:xs="http://www.w3.org/2001/XMLSchema" xmlns:p="http://schemas.microsoft.com/office/2006/metadata/properties" xmlns:ns2="7005eed6-709f-445e-a741-cc32e61ec3e3" targetNamespace="http://schemas.microsoft.com/office/2006/metadata/properties" ma:root="true" ma:fieldsID="e045b057bbdca2d03d1ecacca2367864" ns2:_="">
    <xsd:import namespace="7005eed6-709f-445e-a741-cc32e61ec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5eed6-709f-445e-a741-cc32e61ec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B82F0B-1FF1-46FA-86DF-21AC7D9C90AA}"/>
</file>

<file path=customXml/itemProps2.xml><?xml version="1.0" encoding="utf-8"?>
<ds:datastoreItem xmlns:ds="http://schemas.openxmlformats.org/officeDocument/2006/customXml" ds:itemID="{DE425A7F-661B-4E0C-B812-5B0A08FD2508}"/>
</file>

<file path=customXml/itemProps3.xml><?xml version="1.0" encoding="utf-8"?>
<ds:datastoreItem xmlns:ds="http://schemas.openxmlformats.org/officeDocument/2006/customXml" ds:itemID="{45B827F1-2923-4F08-8E91-EFDD65F7DDFC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14483</TotalTime>
  <Words>159</Words>
  <Application>Microsoft Office PowerPoint</Application>
  <PresentationFormat>On-screen Show (4:3)</PresentationFormat>
  <Paragraphs>89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ＭＳ Ｐゴシック</vt:lpstr>
      <vt:lpstr>Arial</vt:lpstr>
      <vt:lpstr>Arial Black</vt:lpstr>
      <vt:lpstr>Batang</vt:lpstr>
      <vt:lpstr>Calibri</vt:lpstr>
      <vt:lpstr>Cambria</vt:lpstr>
      <vt:lpstr>Constantia</vt:lpstr>
      <vt:lpstr>HG明朝E</vt:lpstr>
      <vt:lpstr>ＭＳ 明朝</vt:lpstr>
      <vt:lpstr>Times New Roman</vt:lpstr>
      <vt:lpstr>Wingdings</vt:lpstr>
      <vt:lpstr>Brooklet</vt:lpstr>
      <vt:lpstr>Worksheet</vt:lpstr>
      <vt:lpstr>TEMPLE CITY UNIFIED  SCHOOL DISTRICT  2017-18 Unaudited Actuals Report  PRESENTED TO  THE BOARD OF EDUCATION   September 12, 2018</vt:lpstr>
      <vt:lpstr> TEMPLE CITY UNIFIED SCHOOL DISTRICT  2017-18  Unaudited Actuals  </vt:lpstr>
      <vt:lpstr>TEMPLE CITY UNIFIED SCHOOL DISTRICT  2017-18  Unaudited Actuals Changes since 2nd Interim</vt:lpstr>
      <vt:lpstr>TEMPLE CITY UNIFIED SCHOOL DISTRICT  2017-18 Unaudited Actuals - Reserve </vt:lpstr>
      <vt:lpstr>TEMPLE CITY UNIFIED SCHOOL DISTRICT 2017-18  - Unaudited Actuals  CALSTRS Rate Increase And Cost Analysis</vt:lpstr>
      <vt:lpstr>TEMPLE CITY UNIFIED SCHOOL DISTRICT 2017-18  - Second Interim CALPERS Rate Increase And Cost Analysis</vt:lpstr>
      <vt:lpstr>Historical Enrollment</vt:lpstr>
      <vt:lpstr>PowerPoint Presentation</vt:lpstr>
      <vt:lpstr>PowerPoint Presentation</vt:lpstr>
      <vt:lpstr>PowerPoint Presentation</vt:lpstr>
      <vt:lpstr>Temple City Unified School District History of Enrollment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 CityUSD</dc:title>
  <dc:creator>djaynes</dc:creator>
  <cp:lastModifiedBy>Jolane Weist</cp:lastModifiedBy>
  <cp:revision>359</cp:revision>
  <cp:lastPrinted>2018-09-05T21:51:36Z</cp:lastPrinted>
  <dcterms:created xsi:type="dcterms:W3CDTF">2000-04-06T20:45:19Z</dcterms:created>
  <dcterms:modified xsi:type="dcterms:W3CDTF">2018-09-11T18:28:05Z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0x0101006DBC8B357D1E35499D7AC15EE852F0EE</vt:lpwstr>
  </property>
</Properties>
</file>