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EE364B7-3BF6-5947-B810-2FDA0723BB08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2" autoAdjust="0"/>
  </p:normalViewPr>
  <p:slideViewPr>
    <p:cSldViewPr snapToGrid="0" snapToObjects="1"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281064"/>
            <a:ext cx="8228013" cy="981432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35902"/>
            <a:ext cx="8228013" cy="725549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/>
            </a:lvl1pPr>
            <a:lvl2pPr marL="685800" indent="-336550">
              <a:buSzPct val="100000"/>
              <a:buFont typeface="Wingdings" charset="2"/>
              <a:buChar char="§"/>
              <a:defRPr/>
            </a:lvl2pPr>
            <a:lvl3pPr marL="1035050" indent="-349250">
              <a:buSzPct val="70000"/>
              <a:buFont typeface="Wingdings" charset="2"/>
              <a:buChar char="Ø"/>
              <a:defRPr/>
            </a:lvl3pPr>
            <a:lvl4pPr marL="1371600" indent="-336550">
              <a:buSzPct val="70000"/>
              <a:buFont typeface="Wingdings" charset="2"/>
              <a:buChar char="v"/>
              <a:defRPr/>
            </a:lvl4pPr>
            <a:lvl5pPr marL="1720850" indent="-349250">
              <a:buSzPct val="70000"/>
              <a:buFont typeface="Courier New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3753449" cy="3267169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93729" y="2770094"/>
            <a:ext cx="3753449" cy="3267169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39775" y="3184845"/>
            <a:ext cx="3753449" cy="285241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93729" y="3184845"/>
            <a:ext cx="3753449" cy="285241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9775" y="2251520"/>
            <a:ext cx="7804086" cy="195324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739775" y="4329849"/>
            <a:ext cx="7804086" cy="195324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49397" y="2770094"/>
            <a:ext cx="3724585" cy="3281456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6789" y="2770094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6789" y="4508478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95273" y="2770094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95273" y="4508478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08780" y="2770094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08780" y="4508478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114261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09695"/>
            <a:ext cx="4895062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54121"/>
            <a:ext cx="8229600" cy="10390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3753449" cy="3267169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93729" y="2770094"/>
            <a:ext cx="3753449" cy="3267169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39775" y="3184845"/>
            <a:ext cx="3753449" cy="285241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93729" y="3184845"/>
            <a:ext cx="3753449" cy="285241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, Top and Bott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9775" y="2251520"/>
            <a:ext cx="7804086" cy="195324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739775" y="4329849"/>
            <a:ext cx="7804086" cy="195324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49397" y="2770094"/>
            <a:ext cx="3724585" cy="3281456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6789" y="2770094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6789" y="4508478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95273" y="2770094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95273" y="4508478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08780" y="2770094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08780" y="4508478"/>
            <a:ext cx="3887072" cy="153089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92881"/>
            <a:ext cx="8229600" cy="11430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199" y="4087202"/>
            <a:ext cx="8228013" cy="725549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rgbClr val="595959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029200" y="273049"/>
            <a:ext cx="3657600" cy="5764214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029200" y="273049"/>
            <a:ext cx="3657600" cy="5764214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1800"/>
            </a:lvl1pPr>
            <a:lvl2pPr marL="685800" indent="-336550">
              <a:buSzPct val="100000"/>
              <a:buFont typeface="Wingdings" charset="2"/>
              <a:buChar char="§"/>
              <a:defRPr sz="1800"/>
            </a:lvl2pPr>
            <a:lvl3pPr marL="1035050" indent="-349250">
              <a:buSzPct val="70000"/>
              <a:buFont typeface="Wingdings" charset="2"/>
              <a:buChar char="Ø"/>
              <a:defRPr sz="1800"/>
            </a:lvl3pPr>
            <a:lvl4pPr marL="1371600" indent="-336550">
              <a:buSzPct val="70000"/>
              <a:buFont typeface="Wingdings" charset="2"/>
              <a:buChar char="v"/>
              <a:defRPr sz="1800"/>
            </a:lvl4pPr>
            <a:lvl5pPr marL="1720850" indent="-349250">
              <a:buSzPct val="70000"/>
              <a:buFont typeface="Courier New"/>
              <a:buChar char="o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s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7" r:id="rId3"/>
    <p:sldLayoutId id="2147483688" r:id="rId4"/>
    <p:sldLayoutId id="2147483689" r:id="rId5"/>
    <p:sldLayoutId id="2147483690" r:id="rId6"/>
    <p:sldLayoutId id="2147483671" r:id="rId7"/>
    <p:sldLayoutId id="2147483672" r:id="rId8"/>
    <p:sldLayoutId id="2147483673" r:id="rId9"/>
    <p:sldLayoutId id="2147483674" r:id="rId10"/>
    <p:sldLayoutId id="2147483679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91" r:id="rId18"/>
    <p:sldLayoutId id="2147483692" r:id="rId19"/>
    <p:sldLayoutId id="214748369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7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upplierDiversity@kcpublicschools.org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cpublicschools.org/cms/lib/MO01001840/Centricity/Domain/1625/Vendor%20Registration%20Codes_School%20Year%2016-17.pdf" TargetMode="External"/><Relationship Id="rId7" Type="http://schemas.openxmlformats.org/officeDocument/2006/relationships/hyperlink" Target="https://www.kcpublicschools.org/Page/4738" TargetMode="External"/><Relationship Id="rId2" Type="http://schemas.openxmlformats.org/officeDocument/2006/relationships/hyperlink" Target="http://www.kcpublicschools.org/page/21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cpublicschools.org/Page/4737" TargetMode="External"/><Relationship Id="rId5" Type="http://schemas.openxmlformats.org/officeDocument/2006/relationships/hyperlink" Target="https://www.kcpublicschools.org/site/Default.aspx?PageID=4735" TargetMode="External"/><Relationship Id="rId4" Type="http://schemas.openxmlformats.org/officeDocument/2006/relationships/hyperlink" Target="https://www.kcpublicschools.org/Page/473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urchasing@kcpublicschools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199" y="2479614"/>
            <a:ext cx="8228013" cy="1894991"/>
          </a:xfrm>
        </p:spPr>
        <p:txBody>
          <a:bodyPr/>
          <a:lstStyle/>
          <a:p>
            <a:r>
              <a:rPr lang="en-US" dirty="0" smtClean="0"/>
              <a:t>Doing Business with KCPS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 smtClean="0"/>
              <a:t>(Revised 2-2019)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10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 Diversity </a:t>
            </a:r>
            <a:r>
              <a:rPr lang="en-US" dirty="0" smtClean="0"/>
              <a:t>Contacts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78266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Ashlea Blue or Kim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Mason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Kansas City Public Schools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2901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Troost Avenue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Kansas City, Missouri 64109</a:t>
            </a:r>
          </a:p>
          <a:p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supplierdiversity@kcpublicschools.org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(816)418-7300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194125"/>
            <a:ext cx="7662864" cy="4837611"/>
          </a:xfrm>
        </p:spPr>
        <p:txBody>
          <a:bodyPr/>
          <a:lstStyle/>
          <a:p>
            <a:r>
              <a:rPr lang="en-US" b="1" spc="-100" dirty="0" smtClean="0"/>
              <a:t>Doing Business with KCPS</a:t>
            </a:r>
          </a:p>
          <a:p>
            <a:r>
              <a:rPr lang="en-US" b="1" spc="-100" dirty="0" smtClean="0"/>
              <a:t>Formal Sourcing Opportunities</a:t>
            </a:r>
          </a:p>
          <a:p>
            <a:r>
              <a:rPr lang="en-US" b="1" spc="-100" dirty="0" smtClean="0"/>
              <a:t>Products and Services</a:t>
            </a:r>
          </a:p>
          <a:p>
            <a:r>
              <a:rPr lang="en-US" b="1" spc="-100" dirty="0" smtClean="0"/>
              <a:t>Supplier Diversity Program</a:t>
            </a:r>
          </a:p>
          <a:p>
            <a:r>
              <a:rPr lang="en-US" b="1" spc="-100" dirty="0" smtClean="0"/>
              <a:t>1</a:t>
            </a:r>
            <a:r>
              <a:rPr lang="en-US" b="1" spc="-100" baseline="30000" dirty="0" smtClean="0"/>
              <a:t>st</a:t>
            </a:r>
            <a:r>
              <a:rPr lang="en-US" b="1" spc="-100" dirty="0" smtClean="0"/>
              <a:t> and 2</a:t>
            </a:r>
            <a:r>
              <a:rPr lang="en-US" b="1" spc="-100" baseline="30000" dirty="0" smtClean="0"/>
              <a:t>nd</a:t>
            </a:r>
            <a:r>
              <a:rPr lang="en-US" b="1" spc="-100" dirty="0" smtClean="0"/>
              <a:t> Tier Supplier Diversity Opportunities</a:t>
            </a:r>
          </a:p>
          <a:p>
            <a:r>
              <a:rPr lang="en-US" b="1" spc="-100" dirty="0" smtClean="0"/>
              <a:t>Key Elements of a Bid</a:t>
            </a:r>
          </a:p>
          <a:p>
            <a:r>
              <a:rPr lang="en-US" b="1" spc="-100" dirty="0" smtClean="0"/>
              <a:t>Supplier Diversity </a:t>
            </a:r>
            <a:r>
              <a:rPr lang="en-US" b="1" spc="-100" dirty="0" smtClean="0"/>
              <a:t>Contacts</a:t>
            </a:r>
            <a:endParaRPr lang="en-US" b="1" spc="-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business with KCPS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7" y="2770094"/>
            <a:ext cx="4260468" cy="326716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Interested in learning more about doing business with the Kansas City Public Schools, please visit our webpage at: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http://www.kcpublicschools.org/page/211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Here you will find a wealth of information to enable you with the resources to begin or continue to do business with KCPS by locating our quick links section (Bottom Right of the Page)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1150" y="3170188"/>
            <a:ext cx="2905125" cy="203132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77B7"/>
                </a:solidFill>
              </a:rPr>
              <a:t>Quick </a:t>
            </a:r>
            <a:r>
              <a:rPr lang="en-US" dirty="0" smtClean="0">
                <a:solidFill>
                  <a:srgbClr val="0477B7"/>
                </a:solidFill>
              </a:rPr>
              <a:t>Links</a:t>
            </a:r>
          </a:p>
          <a:p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  <a:hlinkClick r:id="rId3"/>
              </a:rPr>
              <a:t>NIGP </a:t>
            </a:r>
            <a:r>
              <a:rPr lang="en-US" dirty="0">
                <a:solidFill>
                  <a:srgbClr val="FFFFFF"/>
                </a:solidFill>
                <a:hlinkClick r:id="rId3"/>
              </a:rPr>
              <a:t>Commodity Codes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hlinkClick r:id="rId4"/>
              </a:rPr>
              <a:t>Supplier Diversity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hlinkClick r:id="rId5"/>
              </a:rPr>
              <a:t>Forms and Procedures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hlinkClick r:id="rId6"/>
              </a:rPr>
              <a:t>Bid Advertisement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hlinkClick r:id="rId7"/>
              </a:rPr>
              <a:t>Online Bidding </a:t>
            </a:r>
            <a:r>
              <a:rPr lang="en-US" dirty="0" smtClean="0">
                <a:solidFill>
                  <a:srgbClr val="FFFFFF"/>
                </a:solidFill>
                <a:hlinkClick r:id="rId7"/>
              </a:rPr>
              <a:t>System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Business with KCPS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https://kcmsd.ionwave.net/Login.aspx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Online Bidding System Access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t="11324" r="29434" b="16669"/>
          <a:stretch/>
        </p:blipFill>
        <p:spPr>
          <a:xfrm>
            <a:off x="121920" y="2994211"/>
            <a:ext cx="4284617" cy="3763640"/>
          </a:xfrm>
        </p:spPr>
      </p:pic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93729" y="2994211"/>
            <a:ext cx="3753449" cy="3763640"/>
          </a:xfrm>
        </p:spPr>
        <p:txBody>
          <a:bodyPr/>
          <a:lstStyle/>
          <a:p>
            <a:pPr algn="just"/>
            <a:r>
              <a:rPr lang="en-US" dirty="0" smtClean="0"/>
              <a:t>Follow the Supplier Registration link to register as a new vendor to have access to all KCPS formal bids</a:t>
            </a:r>
          </a:p>
          <a:p>
            <a:pPr algn="just"/>
            <a:r>
              <a:rPr lang="en-US" dirty="0" smtClean="0"/>
              <a:t>Returning Users follow simple login process (forgot your credentials don’t worry- help is a click away or send an email to: </a:t>
            </a:r>
            <a:r>
              <a:rPr lang="en-US" dirty="0" smtClean="0">
                <a:hlinkClick r:id="rId3"/>
              </a:rPr>
              <a:t>purchasing@kcpublicschools.org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b="1" dirty="0" smtClean="0"/>
              <a:t>ONCE REGISTERED YOU WILL HAVE                          ACCESS TO ALL FORMAL BIDS </a:t>
            </a:r>
          </a:p>
        </p:txBody>
      </p:sp>
    </p:spTree>
    <p:extLst>
      <p:ext uri="{BB962C8B-B14F-4D97-AF65-F5344CB8AC3E}">
        <p14:creationId xmlns:p14="http://schemas.microsoft.com/office/powerpoint/2010/main" val="27825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Sourcing Opportunities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 for Qualifications (RFQ)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19472" y="2244751"/>
            <a:ext cx="3767328" cy="1032407"/>
          </a:xfrm>
        </p:spPr>
        <p:txBody>
          <a:bodyPr/>
          <a:lstStyle/>
          <a:p>
            <a:r>
              <a:rPr lang="en-US" dirty="0" smtClean="0"/>
              <a:t>Invitation for Bid (IFB) and Request for Proposal (RFP)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500" dirty="0" smtClean="0"/>
              <a:t>Used to gather a pool of successful candidates for professional services for further negotiations with one or multiple responders.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500" dirty="0" smtClean="0"/>
              <a:t>Occasionally used to gather qualifications and cost for projects that are over $15,000 for construction related projects and $25,000 for materials, goods and service related projects.</a:t>
            </a:r>
            <a:endParaRPr lang="en-US" sz="1500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53680" y="3007231"/>
            <a:ext cx="4033120" cy="3529464"/>
          </a:xfrm>
        </p:spPr>
        <p:txBody>
          <a:bodyPr/>
          <a:lstStyle/>
          <a:p>
            <a:pPr algn="just"/>
            <a:r>
              <a:rPr lang="en-US" sz="1500" dirty="0" smtClean="0"/>
              <a:t>Invitation for Bid (IFB) is most often used as a formal solicitation with an evaluation  standard process of lowest and best bids on line item needs and awarded to one or multiple vendors.</a:t>
            </a:r>
          </a:p>
          <a:p>
            <a:pPr algn="just"/>
            <a:r>
              <a:rPr lang="en-US" sz="1500" dirty="0" smtClean="0"/>
              <a:t>Request for Proposal (RFP) is most often used as a formal solicitation with an evaluation process performed by internal KCPS stakeholders. Suppliers will normally provide a formal proposal outlining the project path to completion and cost. RPF’s are evaluated on a standard of lowest and best. Can be awarded to one or multiple vendors.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248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and Services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983"/>
            <a:ext cx="9144000" cy="4836017"/>
          </a:xfrm>
        </p:spPr>
      </p:pic>
    </p:spTree>
    <p:extLst>
      <p:ext uri="{BB962C8B-B14F-4D97-AF65-F5344CB8AC3E}">
        <p14:creationId xmlns:p14="http://schemas.microsoft.com/office/powerpoint/2010/main" val="7671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 Diversity Program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43" y="2371411"/>
            <a:ext cx="7982713" cy="162451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/>
              <a:t>KCPS  </a:t>
            </a:r>
            <a:r>
              <a:rPr lang="en-US" sz="2000" dirty="0"/>
              <a:t>is committed to increasing opportunities for diverse suppliers and enhancing the competitiveness of the supply base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dirty="0" smtClean="0"/>
              <a:t>KCPS is dedicated to increasing opportunities with diverse </a:t>
            </a:r>
            <a:r>
              <a:rPr lang="en-US" sz="2000" dirty="0" smtClean="0"/>
              <a:t>suppliers.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923097" y="4266384"/>
            <a:ext cx="4308603" cy="15217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Minority Business Enterprise (MBE)*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Woman Business Enterprise (WBE</a:t>
            </a:r>
            <a:r>
              <a:rPr lang="en-US" b="1" dirty="0" smtClean="0"/>
              <a:t>)*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82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36840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Tier Supplier Diversity Opportunities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568" y="2495774"/>
            <a:ext cx="7662864" cy="3267169"/>
          </a:xfrm>
        </p:spPr>
        <p:txBody>
          <a:bodyPr/>
          <a:lstStyle/>
          <a:p>
            <a:pPr lvl="0" algn="just">
              <a:spcBef>
                <a:spcPct val="2000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555555"/>
                </a:solidFill>
              </a:rPr>
              <a:t>1</a:t>
            </a:r>
            <a:r>
              <a:rPr lang="en-US" sz="1800" baseline="30000" dirty="0">
                <a:solidFill>
                  <a:srgbClr val="555555"/>
                </a:solidFill>
              </a:rPr>
              <a:t>st</a:t>
            </a:r>
            <a:r>
              <a:rPr lang="en-US" sz="1800" dirty="0">
                <a:solidFill>
                  <a:srgbClr val="555555"/>
                </a:solidFill>
              </a:rPr>
              <a:t> Tier Diverse Spend opportunities as a </a:t>
            </a:r>
            <a:r>
              <a:rPr lang="en-US" sz="1800" dirty="0" smtClean="0">
                <a:solidFill>
                  <a:srgbClr val="555555"/>
                </a:solidFill>
              </a:rPr>
              <a:t>Prime Vendor </a:t>
            </a:r>
            <a:r>
              <a:rPr lang="en-US" sz="1800" dirty="0">
                <a:solidFill>
                  <a:srgbClr val="555555"/>
                </a:solidFill>
              </a:rPr>
              <a:t>to </a:t>
            </a:r>
            <a:r>
              <a:rPr lang="en-US" sz="1800" dirty="0" smtClean="0">
                <a:solidFill>
                  <a:srgbClr val="555555"/>
                </a:solidFill>
              </a:rPr>
              <a:t>KCPS</a:t>
            </a:r>
            <a:endParaRPr lang="en-US" sz="1800" dirty="0">
              <a:solidFill>
                <a:srgbClr val="555555"/>
              </a:solidFill>
            </a:endParaRPr>
          </a:p>
          <a:p>
            <a:pPr lvl="0" algn="just">
              <a:spcBef>
                <a:spcPct val="2000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555555"/>
                </a:solidFill>
              </a:rPr>
              <a:t>2</a:t>
            </a:r>
            <a:r>
              <a:rPr lang="en-US" sz="1800" baseline="30000" dirty="0">
                <a:solidFill>
                  <a:srgbClr val="555555"/>
                </a:solidFill>
              </a:rPr>
              <a:t>nd</a:t>
            </a:r>
            <a:r>
              <a:rPr lang="en-US" sz="1800" dirty="0">
                <a:solidFill>
                  <a:srgbClr val="555555"/>
                </a:solidFill>
              </a:rPr>
              <a:t> Tier Diverse Spend opportunities with </a:t>
            </a:r>
            <a:r>
              <a:rPr lang="en-US" sz="1800" dirty="0" smtClean="0">
                <a:solidFill>
                  <a:srgbClr val="555555"/>
                </a:solidFill>
              </a:rPr>
              <a:t>KCPS’s Prime Vendors</a:t>
            </a:r>
            <a:endParaRPr lang="en-US" sz="1800" dirty="0">
              <a:solidFill>
                <a:srgbClr val="555555"/>
              </a:solidFill>
            </a:endParaRPr>
          </a:p>
          <a:p>
            <a:pPr marL="742950" lvl="1" indent="-285750" algn="just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555555"/>
                </a:solidFill>
              </a:rPr>
              <a:t>RFP </a:t>
            </a:r>
            <a:r>
              <a:rPr lang="en-US" sz="1800" dirty="0" smtClean="0">
                <a:solidFill>
                  <a:srgbClr val="555555"/>
                </a:solidFill>
              </a:rPr>
              <a:t>and IFB Requirement </a:t>
            </a:r>
            <a:r>
              <a:rPr lang="en-US" sz="1800" dirty="0">
                <a:solidFill>
                  <a:srgbClr val="555555"/>
                </a:solidFill>
              </a:rPr>
              <a:t>- </a:t>
            </a:r>
            <a:r>
              <a:rPr lang="en-US" sz="1800" dirty="0" smtClean="0">
                <a:solidFill>
                  <a:srgbClr val="555555"/>
                </a:solidFill>
              </a:rPr>
              <a:t>Prime Vendors </a:t>
            </a:r>
            <a:r>
              <a:rPr lang="en-US" sz="1800" dirty="0">
                <a:solidFill>
                  <a:srgbClr val="555555"/>
                </a:solidFill>
              </a:rPr>
              <a:t>submit 2</a:t>
            </a:r>
            <a:r>
              <a:rPr lang="en-US" sz="1800" baseline="30000" dirty="0">
                <a:solidFill>
                  <a:srgbClr val="555555"/>
                </a:solidFill>
              </a:rPr>
              <a:t>nd</a:t>
            </a:r>
            <a:r>
              <a:rPr lang="en-US" sz="1800" dirty="0">
                <a:solidFill>
                  <a:srgbClr val="555555"/>
                </a:solidFill>
              </a:rPr>
              <a:t> Tier (subcontracting) opportunities during the bid process on a Supplier Diversity Business Plan </a:t>
            </a:r>
          </a:p>
          <a:p>
            <a:pPr marL="742950" lvl="1" indent="-285750" algn="just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555555"/>
                </a:solidFill>
              </a:rPr>
              <a:t>Contract Requirement - Prime Vendors </a:t>
            </a:r>
            <a:r>
              <a:rPr lang="en-US" sz="1800" dirty="0">
                <a:solidFill>
                  <a:srgbClr val="555555"/>
                </a:solidFill>
              </a:rPr>
              <a:t>report 2</a:t>
            </a:r>
            <a:r>
              <a:rPr lang="en-US" sz="1800" baseline="30000" dirty="0">
                <a:solidFill>
                  <a:srgbClr val="555555"/>
                </a:solidFill>
              </a:rPr>
              <a:t>nd</a:t>
            </a:r>
            <a:r>
              <a:rPr lang="en-US" sz="1800" dirty="0">
                <a:solidFill>
                  <a:srgbClr val="555555"/>
                </a:solidFill>
              </a:rPr>
              <a:t> Tier actual diverse spend on a </a:t>
            </a:r>
            <a:r>
              <a:rPr lang="en-US" sz="1800" dirty="0" smtClean="0">
                <a:solidFill>
                  <a:srgbClr val="555555"/>
                </a:solidFill>
              </a:rPr>
              <a:t>quarterly </a:t>
            </a:r>
            <a:r>
              <a:rPr lang="en-US" sz="1800" dirty="0">
                <a:solidFill>
                  <a:srgbClr val="555555"/>
                </a:solidFill>
              </a:rPr>
              <a:t>basis to </a:t>
            </a:r>
            <a:r>
              <a:rPr lang="en-US" sz="1800" dirty="0" smtClean="0">
                <a:solidFill>
                  <a:srgbClr val="555555"/>
                </a:solidFill>
              </a:rPr>
              <a:t>KCPS</a:t>
            </a:r>
            <a:endParaRPr lang="en-US" sz="1800" dirty="0">
              <a:solidFill>
                <a:srgbClr val="555555"/>
              </a:solidFill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a Bid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Elements of Response to a Request for Proposal (RFP)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Elements of Response to a Invitation for Bid (IFB)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39775" y="2994210"/>
            <a:ext cx="3753449" cy="3863789"/>
          </a:xfrm>
        </p:spPr>
        <p:txBody>
          <a:bodyPr>
            <a:noAutofit/>
          </a:bodyPr>
          <a:lstStyle/>
          <a:p>
            <a:pPr lvl="0" fontAlgn="auto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 Technical </a:t>
            </a: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</a:t>
            </a: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well </a:t>
            </a: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verall </a:t>
            </a: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</a:t>
            </a: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identifying how to reach the objective identified by KCPS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the Project Team</a:t>
            </a:r>
          </a:p>
          <a:p>
            <a:pPr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Experience of Similar Nature/ </a:t>
            </a: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Affidavit</a:t>
            </a:r>
          </a:p>
          <a:p>
            <a:pPr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  <a:p>
            <a:pPr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Disclosure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Subcontracting/Diverse Supplier Business Plan</a:t>
            </a:r>
          </a:p>
          <a:p>
            <a:pPr lvl="0" fontAlgn="auto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Suppliers </a:t>
            </a: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Stability</a:t>
            </a:r>
          </a:p>
          <a:p>
            <a:pPr lvl="0" fontAlgn="auto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</a:p>
          <a:p>
            <a:pPr lvl="0" fontAlgn="auto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Certifications</a:t>
            </a:r>
          </a:p>
          <a:p>
            <a:pPr>
              <a:spcBef>
                <a:spcPts val="1000"/>
              </a:spcBef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Terms and Conditions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4693729" y="3059084"/>
            <a:ext cx="4109449" cy="3682537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Declaration of Capabilities to meet Scope of Work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 of the Project Team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Affidavit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Contractor Disclosure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Subcontracting/ Diverse Supplier Business Plan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Itemized Response(s)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Term and Conditions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44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CPS theme">
  <a:themeElements>
    <a:clrScheme name="KCPS Color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006699"/>
      </a:accent1>
      <a:accent2>
        <a:srgbClr val="FFCC00"/>
      </a:accent2>
      <a:accent3>
        <a:srgbClr val="2074A7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594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Wingdings</vt:lpstr>
      <vt:lpstr>KCPS theme</vt:lpstr>
      <vt:lpstr>Doing Business with KCPS</vt:lpstr>
      <vt:lpstr>Contents </vt:lpstr>
      <vt:lpstr>Doing business with KCPS </vt:lpstr>
      <vt:lpstr>Doing Business with KCPS</vt:lpstr>
      <vt:lpstr>Formal Sourcing Opportunities </vt:lpstr>
      <vt:lpstr>Products and Services</vt:lpstr>
      <vt:lpstr>Supplier Diversity Program </vt:lpstr>
      <vt:lpstr>1st and 2nd Tier Supplier Diversity Opportunities </vt:lpstr>
      <vt:lpstr>Key Elements of a Bid </vt:lpstr>
      <vt:lpstr>Supplier Diversity Contacts </vt:lpstr>
    </vt:vector>
  </TitlesOfParts>
  <Company>Kansas City, Missouri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Daugherty</dc:creator>
  <cp:lastModifiedBy>Larry Weissman</cp:lastModifiedBy>
  <cp:revision>50</cp:revision>
  <cp:lastPrinted>2019-02-21T20:34:52Z</cp:lastPrinted>
  <dcterms:created xsi:type="dcterms:W3CDTF">2012-03-28T16:46:40Z</dcterms:created>
  <dcterms:modified xsi:type="dcterms:W3CDTF">2019-02-21T20:52:25Z</dcterms:modified>
</cp:coreProperties>
</file>