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8" r:id="rId4"/>
    <p:sldId id="258" r:id="rId5"/>
    <p:sldId id="278" r:id="rId6"/>
    <p:sldId id="279" r:id="rId7"/>
    <p:sldId id="282" r:id="rId8"/>
    <p:sldId id="267" r:id="rId9"/>
    <p:sldId id="269" r:id="rId10"/>
    <p:sldId id="280" r:id="rId11"/>
    <p:sldId id="270" r:id="rId12"/>
    <p:sldId id="271" r:id="rId13"/>
    <p:sldId id="275" r:id="rId14"/>
    <p:sldId id="276" r:id="rId15"/>
    <p:sldId id="277" r:id="rId16"/>
    <p:sldId id="272" r:id="rId17"/>
    <p:sldId id="273" r:id="rId18"/>
    <p:sldId id="274" r:id="rId19"/>
    <p:sldId id="281" r:id="rId20"/>
    <p:sldId id="266" r:id="rId21"/>
    <p:sldId id="283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343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/>
    </p:cSldViewPr>
  </p:slideViewPr>
  <p:outlineViewPr>
    <p:cViewPr>
      <p:scale>
        <a:sx n="33" d="100"/>
        <a:sy n="33" d="100"/>
      </p:scale>
      <p:origin x="0" y="-519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4BB40-6D34-4184-94E7-1ACD0FF86F2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C1C2EF-C23A-47A2-BCAF-5C523CCB78B4}">
      <dgm:prSet phldrT="[Text]"/>
      <dgm:spPr/>
      <dgm:t>
        <a:bodyPr/>
        <a:lstStyle/>
        <a:p>
          <a:pPr algn="l"/>
          <a:r>
            <a:rPr lang="en-US" dirty="0" smtClean="0"/>
            <a:t>Support Campus Teachers: Strengthens Morale and Builds Campus Culture</a:t>
          </a:r>
          <a:endParaRPr lang="en-US" dirty="0"/>
        </a:p>
      </dgm:t>
    </dgm:pt>
    <dgm:pt modelId="{1179C6D1-A227-4562-8126-F62D898955D1}" type="parTrans" cxnId="{13323077-CA73-4416-83A2-25758FA8C4DF}">
      <dgm:prSet/>
      <dgm:spPr/>
      <dgm:t>
        <a:bodyPr/>
        <a:lstStyle/>
        <a:p>
          <a:pPr algn="l"/>
          <a:endParaRPr lang="en-US"/>
        </a:p>
      </dgm:t>
    </dgm:pt>
    <dgm:pt modelId="{9BA4B383-7338-47D3-862B-9FDD8C282BE3}" type="sibTrans" cxnId="{13323077-CA73-4416-83A2-25758FA8C4DF}">
      <dgm:prSet/>
      <dgm:spPr/>
      <dgm:t>
        <a:bodyPr/>
        <a:lstStyle/>
        <a:p>
          <a:pPr algn="l"/>
          <a:endParaRPr lang="en-US"/>
        </a:p>
      </dgm:t>
    </dgm:pt>
    <dgm:pt modelId="{E367129D-74CE-42A6-ABD9-8BEA6F54A2B9}">
      <dgm:prSet phldrT="[Text]"/>
      <dgm:spPr/>
      <dgm:t>
        <a:bodyPr/>
        <a:lstStyle/>
        <a:p>
          <a:pPr algn="l"/>
          <a:r>
            <a:rPr lang="en-US" dirty="0" smtClean="0"/>
            <a:t>Accurate Facts:</a:t>
          </a:r>
        </a:p>
        <a:p>
          <a:pPr algn="l"/>
          <a:r>
            <a:rPr lang="en-US" dirty="0" smtClean="0"/>
            <a:t>A Student’s Story in Duncanville ISD is Accurately Written</a:t>
          </a:r>
          <a:endParaRPr lang="en-US" dirty="0"/>
        </a:p>
      </dgm:t>
    </dgm:pt>
    <dgm:pt modelId="{AB726902-5CB2-4311-B6E5-403F2D8AF215}" type="parTrans" cxnId="{7E0707B9-AC9F-49EE-A4CA-316AC197F825}">
      <dgm:prSet/>
      <dgm:spPr/>
      <dgm:t>
        <a:bodyPr/>
        <a:lstStyle/>
        <a:p>
          <a:pPr algn="l"/>
          <a:endParaRPr lang="en-US"/>
        </a:p>
      </dgm:t>
    </dgm:pt>
    <dgm:pt modelId="{0893110E-C449-45B0-8636-82AEB1DB6B55}" type="sibTrans" cxnId="{7E0707B9-AC9F-49EE-A4CA-316AC197F825}">
      <dgm:prSet/>
      <dgm:spPr/>
      <dgm:t>
        <a:bodyPr/>
        <a:lstStyle/>
        <a:p>
          <a:pPr algn="l"/>
          <a:endParaRPr lang="en-US"/>
        </a:p>
      </dgm:t>
    </dgm:pt>
    <dgm:pt modelId="{3D17B9D5-DC21-41E2-AF8D-E8D4A0D35360}">
      <dgm:prSet/>
      <dgm:spPr/>
      <dgm:t>
        <a:bodyPr/>
        <a:lstStyle/>
        <a:p>
          <a:r>
            <a:rPr lang="en-US" dirty="0" smtClean="0"/>
            <a:t>Interventions: Builds Student’s Social Emotional and Mental Health</a:t>
          </a:r>
          <a:endParaRPr lang="en-US" dirty="0"/>
        </a:p>
      </dgm:t>
    </dgm:pt>
    <dgm:pt modelId="{37BEB14C-F911-498F-AE37-949DCE124EB1}" type="parTrans" cxnId="{47A1C251-C51F-4FC9-AE45-3A404333B094}">
      <dgm:prSet/>
      <dgm:spPr/>
      <dgm:t>
        <a:bodyPr/>
        <a:lstStyle/>
        <a:p>
          <a:endParaRPr lang="en-US"/>
        </a:p>
      </dgm:t>
    </dgm:pt>
    <dgm:pt modelId="{11297AC6-9787-40A8-9EF6-B9279FF91B5C}" type="sibTrans" cxnId="{47A1C251-C51F-4FC9-AE45-3A404333B094}">
      <dgm:prSet/>
      <dgm:spPr/>
      <dgm:t>
        <a:bodyPr/>
        <a:lstStyle/>
        <a:p>
          <a:endParaRPr lang="en-US"/>
        </a:p>
      </dgm:t>
    </dgm:pt>
    <dgm:pt modelId="{2AA4C808-86C1-4211-9F3F-B803D602E5DA}">
      <dgm:prSet/>
      <dgm:spPr/>
      <dgm:t>
        <a:bodyPr/>
        <a:lstStyle/>
        <a:p>
          <a:r>
            <a:rPr lang="en-US" dirty="0" smtClean="0"/>
            <a:t>Data: Progress Based Measures,  Safe Schools, Office of Civil Rights, Public’s Perception of a School District</a:t>
          </a:r>
          <a:endParaRPr lang="en-US" dirty="0"/>
        </a:p>
      </dgm:t>
    </dgm:pt>
    <dgm:pt modelId="{F6160E8D-0E9E-48F0-AB36-CFF6C30D73BF}" type="parTrans" cxnId="{94779FFE-1381-4054-A4F1-FDCE1653B336}">
      <dgm:prSet/>
      <dgm:spPr/>
      <dgm:t>
        <a:bodyPr/>
        <a:lstStyle/>
        <a:p>
          <a:endParaRPr lang="en-US"/>
        </a:p>
      </dgm:t>
    </dgm:pt>
    <dgm:pt modelId="{4D60C25B-E7CE-4EC0-8A18-BB6FA1823B80}" type="sibTrans" cxnId="{94779FFE-1381-4054-A4F1-FDCE1653B336}">
      <dgm:prSet/>
      <dgm:spPr/>
      <dgm:t>
        <a:bodyPr/>
        <a:lstStyle/>
        <a:p>
          <a:endParaRPr lang="en-US"/>
        </a:p>
      </dgm:t>
    </dgm:pt>
    <dgm:pt modelId="{CAC3291D-26E9-4F1F-8B60-623B51A65E48}">
      <dgm:prSet/>
      <dgm:spPr/>
      <dgm:t>
        <a:bodyPr/>
        <a:lstStyle/>
        <a:p>
          <a:r>
            <a:rPr lang="en-US" dirty="0" smtClean="0"/>
            <a:t>Attendance Implications: Student Daily Attendance</a:t>
          </a:r>
          <a:endParaRPr lang="en-US" dirty="0"/>
        </a:p>
      </dgm:t>
    </dgm:pt>
    <dgm:pt modelId="{E0810F56-6429-4023-9A53-5773C66CF868}" type="parTrans" cxnId="{22984E25-A098-4F54-B4B9-E74BB4249E40}">
      <dgm:prSet/>
      <dgm:spPr/>
      <dgm:t>
        <a:bodyPr/>
        <a:lstStyle/>
        <a:p>
          <a:endParaRPr lang="en-US"/>
        </a:p>
      </dgm:t>
    </dgm:pt>
    <dgm:pt modelId="{BB773253-DD3C-442D-A05D-95D3C4E8C84A}" type="sibTrans" cxnId="{22984E25-A098-4F54-B4B9-E74BB4249E40}">
      <dgm:prSet/>
      <dgm:spPr/>
      <dgm:t>
        <a:bodyPr/>
        <a:lstStyle/>
        <a:p>
          <a:endParaRPr lang="en-US"/>
        </a:p>
      </dgm:t>
    </dgm:pt>
    <dgm:pt modelId="{D6664342-B04B-41F5-889B-9E764779D2BE}" type="pres">
      <dgm:prSet presAssocID="{F674BB40-6D34-4184-94E7-1ACD0FF86F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55BEF-4C28-4F04-9B29-BBA3003B6858}" type="pres">
      <dgm:prSet presAssocID="{CDC1C2EF-C23A-47A2-BCAF-5C523CCB78B4}" presName="composite" presStyleCnt="0"/>
      <dgm:spPr/>
    </dgm:pt>
    <dgm:pt modelId="{EE638606-4DE7-4368-AF85-E0A19F4AB19B}" type="pres">
      <dgm:prSet presAssocID="{CDC1C2EF-C23A-47A2-BCAF-5C523CCB78B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2530-5648-4AA4-9E42-A734D9BF8C9C}" type="pres">
      <dgm:prSet presAssocID="{CDC1C2EF-C23A-47A2-BCAF-5C523CCB78B4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9050"/>
      </dgm:spPr>
    </dgm:pt>
    <dgm:pt modelId="{9641BCF7-BC78-41C7-9848-D2C328DC1B64}" type="pres">
      <dgm:prSet presAssocID="{9BA4B383-7338-47D3-862B-9FDD8C282BE3}" presName="sibTrans" presStyleCnt="0"/>
      <dgm:spPr/>
    </dgm:pt>
    <dgm:pt modelId="{4B936949-9390-43FE-A9CA-7BBC01878E65}" type="pres">
      <dgm:prSet presAssocID="{E367129D-74CE-42A6-ABD9-8BEA6F54A2B9}" presName="composite" presStyleCnt="0"/>
      <dgm:spPr/>
    </dgm:pt>
    <dgm:pt modelId="{078FF770-4F73-4B1E-A6FC-C44CE7215E21}" type="pres">
      <dgm:prSet presAssocID="{E367129D-74CE-42A6-ABD9-8BEA6F54A2B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D2C49-FE51-471A-AA2A-75318499A0FD}" type="pres">
      <dgm:prSet presAssocID="{E367129D-74CE-42A6-ABD9-8BEA6F54A2B9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19050"/>
      </dgm:spPr>
    </dgm:pt>
    <dgm:pt modelId="{0BD8358D-A43C-4FE4-AC38-49FA46CA1AFF}" type="pres">
      <dgm:prSet presAssocID="{0893110E-C449-45B0-8636-82AEB1DB6B55}" presName="sibTrans" presStyleCnt="0"/>
      <dgm:spPr/>
    </dgm:pt>
    <dgm:pt modelId="{59402EC4-86E2-4161-A79C-D2D40FB5BFEF}" type="pres">
      <dgm:prSet presAssocID="{3D17B9D5-DC21-41E2-AF8D-E8D4A0D35360}" presName="composite" presStyleCnt="0"/>
      <dgm:spPr/>
    </dgm:pt>
    <dgm:pt modelId="{81014C8F-E67E-4608-B743-7CE8D3A6F76B}" type="pres">
      <dgm:prSet presAssocID="{3D17B9D5-DC21-41E2-AF8D-E8D4A0D35360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54055-F836-4D4C-B5F5-D1E72A0C363F}" type="pres">
      <dgm:prSet presAssocID="{3D17B9D5-DC21-41E2-AF8D-E8D4A0D35360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19050"/>
      </dgm:spPr>
    </dgm:pt>
    <dgm:pt modelId="{A08626BF-DECC-46CE-A337-B87DD7A29902}" type="pres">
      <dgm:prSet presAssocID="{11297AC6-9787-40A8-9EF6-B9279FF91B5C}" presName="sibTrans" presStyleCnt="0"/>
      <dgm:spPr/>
    </dgm:pt>
    <dgm:pt modelId="{947C2888-688C-416D-A97C-23D715F33C82}" type="pres">
      <dgm:prSet presAssocID="{2AA4C808-86C1-4211-9F3F-B803D602E5DA}" presName="composite" presStyleCnt="0"/>
      <dgm:spPr/>
    </dgm:pt>
    <dgm:pt modelId="{F5EEA94E-5303-42D0-A692-44F5D068A3A2}" type="pres">
      <dgm:prSet presAssocID="{2AA4C808-86C1-4211-9F3F-B803D602E5DA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A4D43-C40D-4DF9-8E1F-5C87950D5516}" type="pres">
      <dgm:prSet presAssocID="{2AA4C808-86C1-4211-9F3F-B803D602E5DA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19050"/>
      </dgm:spPr>
      <dgm:t>
        <a:bodyPr/>
        <a:lstStyle/>
        <a:p>
          <a:endParaRPr lang="en-US"/>
        </a:p>
      </dgm:t>
    </dgm:pt>
    <dgm:pt modelId="{B0A75BB8-DE29-4A44-A1DA-49F823F3ED8F}" type="pres">
      <dgm:prSet presAssocID="{4D60C25B-E7CE-4EC0-8A18-BB6FA1823B80}" presName="sibTrans" presStyleCnt="0"/>
      <dgm:spPr/>
    </dgm:pt>
    <dgm:pt modelId="{D1873056-EF88-42F6-B5EF-5F22D936C301}" type="pres">
      <dgm:prSet presAssocID="{CAC3291D-26E9-4F1F-8B60-623B51A65E48}" presName="composite" presStyleCnt="0"/>
      <dgm:spPr/>
    </dgm:pt>
    <dgm:pt modelId="{405058E8-A6D5-4BF6-BDEB-9B6997ECB8F8}" type="pres">
      <dgm:prSet presAssocID="{CAC3291D-26E9-4F1F-8B60-623B51A65E48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0D9D9-4194-41CA-A38A-161FDD2D66AD}" type="pres">
      <dgm:prSet presAssocID="{CAC3291D-26E9-4F1F-8B60-623B51A65E48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19050"/>
      </dgm:spPr>
      <dgm:t>
        <a:bodyPr/>
        <a:lstStyle/>
        <a:p>
          <a:endParaRPr lang="en-US"/>
        </a:p>
      </dgm:t>
    </dgm:pt>
  </dgm:ptLst>
  <dgm:cxnLst>
    <dgm:cxn modelId="{47A1C251-C51F-4FC9-AE45-3A404333B094}" srcId="{F674BB40-6D34-4184-94E7-1ACD0FF86F2C}" destId="{3D17B9D5-DC21-41E2-AF8D-E8D4A0D35360}" srcOrd="2" destOrd="0" parTransId="{37BEB14C-F911-498F-AE37-949DCE124EB1}" sibTransId="{11297AC6-9787-40A8-9EF6-B9279FF91B5C}"/>
    <dgm:cxn modelId="{22984E25-A098-4F54-B4B9-E74BB4249E40}" srcId="{F674BB40-6D34-4184-94E7-1ACD0FF86F2C}" destId="{CAC3291D-26E9-4F1F-8B60-623B51A65E48}" srcOrd="4" destOrd="0" parTransId="{E0810F56-6429-4023-9A53-5773C66CF868}" sibTransId="{BB773253-DD3C-442D-A05D-95D3C4E8C84A}"/>
    <dgm:cxn modelId="{13323077-CA73-4416-83A2-25758FA8C4DF}" srcId="{F674BB40-6D34-4184-94E7-1ACD0FF86F2C}" destId="{CDC1C2EF-C23A-47A2-BCAF-5C523CCB78B4}" srcOrd="0" destOrd="0" parTransId="{1179C6D1-A227-4562-8126-F62D898955D1}" sibTransId="{9BA4B383-7338-47D3-862B-9FDD8C282BE3}"/>
    <dgm:cxn modelId="{E1807E99-D561-42DD-9194-C3981802B39B}" type="presOf" srcId="{F674BB40-6D34-4184-94E7-1ACD0FF86F2C}" destId="{D6664342-B04B-41F5-889B-9E764779D2BE}" srcOrd="0" destOrd="0" presId="urn:microsoft.com/office/officeart/2008/layout/PictureStrips"/>
    <dgm:cxn modelId="{2E7CC77B-E1B9-4647-9BC9-03D68D65EBCC}" type="presOf" srcId="{3D17B9D5-DC21-41E2-AF8D-E8D4A0D35360}" destId="{81014C8F-E67E-4608-B743-7CE8D3A6F76B}" srcOrd="0" destOrd="0" presId="urn:microsoft.com/office/officeart/2008/layout/PictureStrips"/>
    <dgm:cxn modelId="{A62F84E4-6F9B-4F27-9C55-8FF2B6BCC52F}" type="presOf" srcId="{2AA4C808-86C1-4211-9F3F-B803D602E5DA}" destId="{F5EEA94E-5303-42D0-A692-44F5D068A3A2}" srcOrd="0" destOrd="0" presId="urn:microsoft.com/office/officeart/2008/layout/PictureStrips"/>
    <dgm:cxn modelId="{69253B3F-FC6B-4C2C-9DDC-7E40CD7EF6A8}" type="presOf" srcId="{E367129D-74CE-42A6-ABD9-8BEA6F54A2B9}" destId="{078FF770-4F73-4B1E-A6FC-C44CE7215E21}" srcOrd="0" destOrd="0" presId="urn:microsoft.com/office/officeart/2008/layout/PictureStrips"/>
    <dgm:cxn modelId="{2496C354-FBF6-47E3-9343-20EB7E25A97E}" type="presOf" srcId="{CDC1C2EF-C23A-47A2-BCAF-5C523CCB78B4}" destId="{EE638606-4DE7-4368-AF85-E0A19F4AB19B}" srcOrd="0" destOrd="0" presId="urn:microsoft.com/office/officeart/2008/layout/PictureStrips"/>
    <dgm:cxn modelId="{02308FA3-AFB6-43EC-85BD-0B5FBAA96924}" type="presOf" srcId="{CAC3291D-26E9-4F1F-8B60-623B51A65E48}" destId="{405058E8-A6D5-4BF6-BDEB-9B6997ECB8F8}" srcOrd="0" destOrd="0" presId="urn:microsoft.com/office/officeart/2008/layout/PictureStrips"/>
    <dgm:cxn modelId="{7E0707B9-AC9F-49EE-A4CA-316AC197F825}" srcId="{F674BB40-6D34-4184-94E7-1ACD0FF86F2C}" destId="{E367129D-74CE-42A6-ABD9-8BEA6F54A2B9}" srcOrd="1" destOrd="0" parTransId="{AB726902-5CB2-4311-B6E5-403F2D8AF215}" sibTransId="{0893110E-C449-45B0-8636-82AEB1DB6B55}"/>
    <dgm:cxn modelId="{94779FFE-1381-4054-A4F1-FDCE1653B336}" srcId="{F674BB40-6D34-4184-94E7-1ACD0FF86F2C}" destId="{2AA4C808-86C1-4211-9F3F-B803D602E5DA}" srcOrd="3" destOrd="0" parTransId="{F6160E8D-0E9E-48F0-AB36-CFF6C30D73BF}" sibTransId="{4D60C25B-E7CE-4EC0-8A18-BB6FA1823B80}"/>
    <dgm:cxn modelId="{FA29B249-1B34-43FB-9CC0-9D3D4C413B24}" type="presParOf" srcId="{D6664342-B04B-41F5-889B-9E764779D2BE}" destId="{1FE55BEF-4C28-4F04-9B29-BBA3003B6858}" srcOrd="0" destOrd="0" presId="urn:microsoft.com/office/officeart/2008/layout/PictureStrips"/>
    <dgm:cxn modelId="{68273E76-A392-41EF-8B03-D299FE9A2474}" type="presParOf" srcId="{1FE55BEF-4C28-4F04-9B29-BBA3003B6858}" destId="{EE638606-4DE7-4368-AF85-E0A19F4AB19B}" srcOrd="0" destOrd="0" presId="urn:microsoft.com/office/officeart/2008/layout/PictureStrips"/>
    <dgm:cxn modelId="{A16C04ED-EB9F-4FE4-BECB-0CFBDF1BEFF8}" type="presParOf" srcId="{1FE55BEF-4C28-4F04-9B29-BBA3003B6858}" destId="{46012530-5648-4AA4-9E42-A734D9BF8C9C}" srcOrd="1" destOrd="0" presId="urn:microsoft.com/office/officeart/2008/layout/PictureStrips"/>
    <dgm:cxn modelId="{914F6165-E151-4D55-AE9A-48E1695D85CD}" type="presParOf" srcId="{D6664342-B04B-41F5-889B-9E764779D2BE}" destId="{9641BCF7-BC78-41C7-9848-D2C328DC1B64}" srcOrd="1" destOrd="0" presId="urn:microsoft.com/office/officeart/2008/layout/PictureStrips"/>
    <dgm:cxn modelId="{61A1AE0F-CD46-4E19-B691-8D27F81110BE}" type="presParOf" srcId="{D6664342-B04B-41F5-889B-9E764779D2BE}" destId="{4B936949-9390-43FE-A9CA-7BBC01878E65}" srcOrd="2" destOrd="0" presId="urn:microsoft.com/office/officeart/2008/layout/PictureStrips"/>
    <dgm:cxn modelId="{CBBDF518-0E7F-42D5-8190-BA1D2AC4D016}" type="presParOf" srcId="{4B936949-9390-43FE-A9CA-7BBC01878E65}" destId="{078FF770-4F73-4B1E-A6FC-C44CE7215E21}" srcOrd="0" destOrd="0" presId="urn:microsoft.com/office/officeart/2008/layout/PictureStrips"/>
    <dgm:cxn modelId="{7F53102E-195D-40C0-B8A9-AC10C1287117}" type="presParOf" srcId="{4B936949-9390-43FE-A9CA-7BBC01878E65}" destId="{1AED2C49-FE51-471A-AA2A-75318499A0FD}" srcOrd="1" destOrd="0" presId="urn:microsoft.com/office/officeart/2008/layout/PictureStrips"/>
    <dgm:cxn modelId="{0714DCC2-81F1-4AFD-A8D7-D626AA80C484}" type="presParOf" srcId="{D6664342-B04B-41F5-889B-9E764779D2BE}" destId="{0BD8358D-A43C-4FE4-AC38-49FA46CA1AFF}" srcOrd="3" destOrd="0" presId="urn:microsoft.com/office/officeart/2008/layout/PictureStrips"/>
    <dgm:cxn modelId="{44934CE3-17B0-4985-B34B-247BFDDFF3EE}" type="presParOf" srcId="{D6664342-B04B-41F5-889B-9E764779D2BE}" destId="{59402EC4-86E2-4161-A79C-D2D40FB5BFEF}" srcOrd="4" destOrd="0" presId="urn:microsoft.com/office/officeart/2008/layout/PictureStrips"/>
    <dgm:cxn modelId="{CE0FA48D-68DC-4B89-8967-B8331AFA1688}" type="presParOf" srcId="{59402EC4-86E2-4161-A79C-D2D40FB5BFEF}" destId="{81014C8F-E67E-4608-B743-7CE8D3A6F76B}" srcOrd="0" destOrd="0" presId="urn:microsoft.com/office/officeart/2008/layout/PictureStrips"/>
    <dgm:cxn modelId="{7908716D-7077-4372-9181-2CFBFCFE2289}" type="presParOf" srcId="{59402EC4-86E2-4161-A79C-D2D40FB5BFEF}" destId="{BBB54055-F836-4D4C-B5F5-D1E72A0C363F}" srcOrd="1" destOrd="0" presId="urn:microsoft.com/office/officeart/2008/layout/PictureStrips"/>
    <dgm:cxn modelId="{950EB126-7D01-48F6-A974-8DA800533490}" type="presParOf" srcId="{D6664342-B04B-41F5-889B-9E764779D2BE}" destId="{A08626BF-DECC-46CE-A337-B87DD7A29902}" srcOrd="5" destOrd="0" presId="urn:microsoft.com/office/officeart/2008/layout/PictureStrips"/>
    <dgm:cxn modelId="{9C538B98-7C53-4D8D-8F81-E54AD3CC4406}" type="presParOf" srcId="{D6664342-B04B-41F5-889B-9E764779D2BE}" destId="{947C2888-688C-416D-A97C-23D715F33C82}" srcOrd="6" destOrd="0" presId="urn:microsoft.com/office/officeart/2008/layout/PictureStrips"/>
    <dgm:cxn modelId="{5443CF2B-68E5-4624-A06A-3489016709F6}" type="presParOf" srcId="{947C2888-688C-416D-A97C-23D715F33C82}" destId="{F5EEA94E-5303-42D0-A692-44F5D068A3A2}" srcOrd="0" destOrd="0" presId="urn:microsoft.com/office/officeart/2008/layout/PictureStrips"/>
    <dgm:cxn modelId="{3331A8FA-F04D-4717-B8BE-A00338B99CEA}" type="presParOf" srcId="{947C2888-688C-416D-A97C-23D715F33C82}" destId="{280A4D43-C40D-4DF9-8E1F-5C87950D5516}" srcOrd="1" destOrd="0" presId="urn:microsoft.com/office/officeart/2008/layout/PictureStrips"/>
    <dgm:cxn modelId="{E18ABBA6-C6B0-42FB-97F2-7E746511285A}" type="presParOf" srcId="{D6664342-B04B-41F5-889B-9E764779D2BE}" destId="{B0A75BB8-DE29-4A44-A1DA-49F823F3ED8F}" srcOrd="7" destOrd="0" presId="urn:microsoft.com/office/officeart/2008/layout/PictureStrips"/>
    <dgm:cxn modelId="{7D8B48BB-428B-42FE-B8B3-AE929A26FCD7}" type="presParOf" srcId="{D6664342-B04B-41F5-889B-9E764779D2BE}" destId="{D1873056-EF88-42F6-B5EF-5F22D936C301}" srcOrd="8" destOrd="0" presId="urn:microsoft.com/office/officeart/2008/layout/PictureStrips"/>
    <dgm:cxn modelId="{5A762C03-D5B5-406A-8E93-32A39850709E}" type="presParOf" srcId="{D1873056-EF88-42F6-B5EF-5F22D936C301}" destId="{405058E8-A6D5-4BF6-BDEB-9B6997ECB8F8}" srcOrd="0" destOrd="0" presId="urn:microsoft.com/office/officeart/2008/layout/PictureStrips"/>
    <dgm:cxn modelId="{AEDA8EAC-438A-4F2D-B863-E2B3E5400FC9}" type="presParOf" srcId="{D1873056-EF88-42F6-B5EF-5F22D936C301}" destId="{6F90D9D9-4194-41CA-A38A-161FDD2D66A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DCEDB-9276-4248-9B1F-D639118220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815075-325B-4C83-A06F-7C057B4EB20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Discipline records include a large amount of information in PEIMS coded form.</a:t>
          </a:r>
          <a:endParaRPr lang="en-US" dirty="0">
            <a:solidFill>
              <a:schemeClr val="tx1"/>
            </a:solidFill>
          </a:endParaRPr>
        </a:p>
      </dgm:t>
    </dgm:pt>
    <dgm:pt modelId="{9BF138E5-E2AB-42DB-9A6B-06D8F363E48F}" type="parTrans" cxnId="{2A797F8F-4595-436E-BB3D-43A7DED7D3C8}">
      <dgm:prSet/>
      <dgm:spPr/>
      <dgm:t>
        <a:bodyPr/>
        <a:lstStyle/>
        <a:p>
          <a:endParaRPr lang="en-US"/>
        </a:p>
      </dgm:t>
    </dgm:pt>
    <dgm:pt modelId="{D725634A-B0B5-4B10-89BA-222EFA901C9D}" type="sibTrans" cxnId="{2A797F8F-4595-436E-BB3D-43A7DED7D3C8}">
      <dgm:prSet/>
      <dgm:spPr/>
      <dgm:t>
        <a:bodyPr/>
        <a:lstStyle/>
        <a:p>
          <a:endParaRPr lang="en-US"/>
        </a:p>
      </dgm:t>
    </dgm:pt>
    <dgm:pt modelId="{6BFC2A61-6BED-47AF-B251-4433489B926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ALL of the codes have to be correct.  </a:t>
          </a:r>
          <a:endParaRPr lang="en-US" dirty="0">
            <a:solidFill>
              <a:schemeClr val="tx1"/>
            </a:solidFill>
          </a:endParaRPr>
        </a:p>
      </dgm:t>
    </dgm:pt>
    <dgm:pt modelId="{4996DA92-8329-43BB-A9D8-B173903686E1}" type="parTrans" cxnId="{FF747C3D-4352-4568-9300-2203F589EA94}">
      <dgm:prSet/>
      <dgm:spPr/>
      <dgm:t>
        <a:bodyPr/>
        <a:lstStyle/>
        <a:p>
          <a:endParaRPr lang="en-US"/>
        </a:p>
      </dgm:t>
    </dgm:pt>
    <dgm:pt modelId="{C57954E7-5F53-40CC-A752-2E4A359076D3}" type="sibTrans" cxnId="{FF747C3D-4352-4568-9300-2203F589EA94}">
      <dgm:prSet/>
      <dgm:spPr/>
      <dgm:t>
        <a:bodyPr/>
        <a:lstStyle/>
        <a:p>
          <a:endParaRPr lang="en-US"/>
        </a:p>
      </dgm:t>
    </dgm:pt>
    <dgm:pt modelId="{F7031FD7-AD34-4C46-89F7-7CA4584FECD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ALL of the actions (consequences) have to be reflected in the student’s attendance record.*</a:t>
          </a:r>
          <a:endParaRPr lang="en-US" dirty="0">
            <a:solidFill>
              <a:schemeClr val="tx1"/>
            </a:solidFill>
          </a:endParaRPr>
        </a:p>
      </dgm:t>
    </dgm:pt>
    <dgm:pt modelId="{E50639C9-011E-4629-9A12-D51A996F16CE}" type="parTrans" cxnId="{EA057911-A1D1-41B3-94E9-90F6B5332CB1}">
      <dgm:prSet/>
      <dgm:spPr/>
      <dgm:t>
        <a:bodyPr/>
        <a:lstStyle/>
        <a:p>
          <a:endParaRPr lang="en-US"/>
        </a:p>
      </dgm:t>
    </dgm:pt>
    <dgm:pt modelId="{CAD805B2-3A79-4D4D-B714-B130E0D41B48}" type="sibTrans" cxnId="{EA057911-A1D1-41B3-94E9-90F6B5332CB1}">
      <dgm:prSet/>
      <dgm:spPr/>
      <dgm:t>
        <a:bodyPr/>
        <a:lstStyle/>
        <a:p>
          <a:endParaRPr lang="en-US"/>
        </a:p>
      </dgm:t>
    </dgm:pt>
    <dgm:pt modelId="{3281DA31-BC0E-4A9F-A6AF-C84B71A795A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ALL of the discipline records have to be verified by campus administrators. </a:t>
          </a:r>
          <a:endParaRPr lang="en-US" dirty="0">
            <a:solidFill>
              <a:schemeClr val="tx1"/>
            </a:solidFill>
          </a:endParaRPr>
        </a:p>
      </dgm:t>
    </dgm:pt>
    <dgm:pt modelId="{4ADACE6A-0489-45B7-8C70-2C9234336180}" type="parTrans" cxnId="{852A52D8-114E-4665-8E41-0F0A5F8BDA74}">
      <dgm:prSet/>
      <dgm:spPr/>
      <dgm:t>
        <a:bodyPr/>
        <a:lstStyle/>
        <a:p>
          <a:endParaRPr lang="en-US"/>
        </a:p>
      </dgm:t>
    </dgm:pt>
    <dgm:pt modelId="{2D0F582D-CFC0-4C77-8816-956DEFD2A825}" type="sibTrans" cxnId="{852A52D8-114E-4665-8E41-0F0A5F8BDA74}">
      <dgm:prSet/>
      <dgm:spPr/>
      <dgm:t>
        <a:bodyPr/>
        <a:lstStyle/>
        <a:p>
          <a:endParaRPr lang="en-US"/>
        </a:p>
      </dgm:t>
    </dgm:pt>
    <dgm:pt modelId="{8BCBE4EA-3B12-4D88-81AF-D95FE6A54C91}">
      <dgm:prSet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Inaccurate Data Leads To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*Financial Loss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*Accreditation Status</a:t>
          </a:r>
        </a:p>
        <a:p>
          <a:pPr algn="l"/>
          <a:r>
            <a:rPr lang="en-US" dirty="0" smtClean="0">
              <a:solidFill>
                <a:schemeClr val="tx1"/>
              </a:solidFill>
            </a:rPr>
            <a:t>*Compliance Reprimands</a:t>
          </a:r>
          <a:endParaRPr lang="en-US" dirty="0">
            <a:solidFill>
              <a:schemeClr val="tx1"/>
            </a:solidFill>
          </a:endParaRPr>
        </a:p>
      </dgm:t>
    </dgm:pt>
    <dgm:pt modelId="{A4CBAA6C-C9F7-4107-A2CA-0D5AF65D3FFB}" type="parTrans" cxnId="{DFED648B-24CA-4EF1-9DF1-9F720DF7B365}">
      <dgm:prSet/>
      <dgm:spPr/>
      <dgm:t>
        <a:bodyPr/>
        <a:lstStyle/>
        <a:p>
          <a:endParaRPr lang="en-US"/>
        </a:p>
      </dgm:t>
    </dgm:pt>
    <dgm:pt modelId="{C22B1056-727A-4B92-A8B2-9C739C93FD8F}" type="sibTrans" cxnId="{DFED648B-24CA-4EF1-9DF1-9F720DF7B365}">
      <dgm:prSet/>
      <dgm:spPr/>
      <dgm:t>
        <a:bodyPr/>
        <a:lstStyle/>
        <a:p>
          <a:endParaRPr lang="en-US"/>
        </a:p>
      </dgm:t>
    </dgm:pt>
    <dgm:pt modelId="{3B667B76-F99E-4BC2-8E02-69AE9B0C7D64}" type="pres">
      <dgm:prSet presAssocID="{91DDCEDB-9276-4248-9B1F-D6391182202E}" presName="Name0" presStyleCnt="0">
        <dgm:presLayoutVars>
          <dgm:dir/>
          <dgm:resizeHandles val="exact"/>
        </dgm:presLayoutVars>
      </dgm:prSet>
      <dgm:spPr/>
    </dgm:pt>
    <dgm:pt modelId="{8D3CE613-B79A-4B16-994F-1ABA11320840}" type="pres">
      <dgm:prSet presAssocID="{7C815075-325B-4C83-A06F-7C057B4EB2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BF390-ED6B-4B15-93D8-74623953BE7E}" type="pres">
      <dgm:prSet presAssocID="{D725634A-B0B5-4B10-89BA-222EFA901C9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5509D7-F324-4357-959D-726594B9A8CE}" type="pres">
      <dgm:prSet presAssocID="{D725634A-B0B5-4B10-89BA-222EFA901C9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2E7AF32-8FA6-4497-9DDC-4B689F154759}" type="pres">
      <dgm:prSet presAssocID="{6BFC2A61-6BED-47AF-B251-4433489B92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9F6C3-75D5-4B8F-855A-707EFE935C38}" type="pres">
      <dgm:prSet presAssocID="{C57954E7-5F53-40CC-A752-2E4A359076D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738B3A2-EEEF-4691-9325-B969B2371ABE}" type="pres">
      <dgm:prSet presAssocID="{C57954E7-5F53-40CC-A752-2E4A359076D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BA48763-9F84-40E2-95E6-C48A792B2E26}" type="pres">
      <dgm:prSet presAssocID="{F7031FD7-AD34-4C46-89F7-7CA4584FEC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FA86F-3367-4885-ABD5-2B9B8F481EEE}" type="pres">
      <dgm:prSet presAssocID="{CAD805B2-3A79-4D4D-B714-B130E0D41B4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4CE0719-5D8C-4FDC-A802-B92F70624E41}" type="pres">
      <dgm:prSet presAssocID="{CAD805B2-3A79-4D4D-B714-B130E0D41B4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C04DEB2-DBAD-4434-8F0F-0716753EF589}" type="pres">
      <dgm:prSet presAssocID="{3281DA31-BC0E-4A9F-A6AF-C84B71A795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CA86D-820A-4AC5-8DE9-242FB2DF9E74}" type="pres">
      <dgm:prSet presAssocID="{2D0F582D-CFC0-4C77-8816-956DEFD2A8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6E348D5-2353-4A51-BA1E-A01F8A4423CD}" type="pres">
      <dgm:prSet presAssocID="{2D0F582D-CFC0-4C77-8816-956DEFD2A8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23B2277-E295-4542-8CFC-B37494160CE6}" type="pres">
      <dgm:prSet presAssocID="{8BCBE4EA-3B12-4D88-81AF-D95FE6A54C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47C3D-4352-4568-9300-2203F589EA94}" srcId="{91DDCEDB-9276-4248-9B1F-D6391182202E}" destId="{6BFC2A61-6BED-47AF-B251-4433489B9260}" srcOrd="1" destOrd="0" parTransId="{4996DA92-8329-43BB-A9D8-B173903686E1}" sibTransId="{C57954E7-5F53-40CC-A752-2E4A359076D3}"/>
    <dgm:cxn modelId="{AD0105BB-214D-4815-96D3-B2A5612144F1}" type="presOf" srcId="{F7031FD7-AD34-4C46-89F7-7CA4584FECDD}" destId="{9BA48763-9F84-40E2-95E6-C48A792B2E26}" srcOrd="0" destOrd="0" presId="urn:microsoft.com/office/officeart/2005/8/layout/process1"/>
    <dgm:cxn modelId="{733A8560-FA1C-45EB-BE1A-551924C89488}" type="presOf" srcId="{7C815075-325B-4C83-A06F-7C057B4EB20F}" destId="{8D3CE613-B79A-4B16-994F-1ABA11320840}" srcOrd="0" destOrd="0" presId="urn:microsoft.com/office/officeart/2005/8/layout/process1"/>
    <dgm:cxn modelId="{5EC9F02C-64A2-4036-A690-417435FB8C1A}" type="presOf" srcId="{3281DA31-BC0E-4A9F-A6AF-C84B71A795A7}" destId="{6C04DEB2-DBAD-4434-8F0F-0716753EF589}" srcOrd="0" destOrd="0" presId="urn:microsoft.com/office/officeart/2005/8/layout/process1"/>
    <dgm:cxn modelId="{A1D7BDFA-1A71-4085-9B60-1F9F5A521489}" type="presOf" srcId="{6BFC2A61-6BED-47AF-B251-4433489B9260}" destId="{B2E7AF32-8FA6-4497-9DDC-4B689F154759}" srcOrd="0" destOrd="0" presId="urn:microsoft.com/office/officeart/2005/8/layout/process1"/>
    <dgm:cxn modelId="{DFED648B-24CA-4EF1-9DF1-9F720DF7B365}" srcId="{91DDCEDB-9276-4248-9B1F-D6391182202E}" destId="{8BCBE4EA-3B12-4D88-81AF-D95FE6A54C91}" srcOrd="4" destOrd="0" parTransId="{A4CBAA6C-C9F7-4107-A2CA-0D5AF65D3FFB}" sibTransId="{C22B1056-727A-4B92-A8B2-9C739C93FD8F}"/>
    <dgm:cxn modelId="{FF7494D0-55E7-4780-9C1D-329D79D106CE}" type="presOf" srcId="{2D0F582D-CFC0-4C77-8816-956DEFD2A825}" destId="{FA5CA86D-820A-4AC5-8DE9-242FB2DF9E74}" srcOrd="0" destOrd="0" presId="urn:microsoft.com/office/officeart/2005/8/layout/process1"/>
    <dgm:cxn modelId="{CFA17CC9-3715-4A3F-B1F9-19BFE34ED1AC}" type="presOf" srcId="{C57954E7-5F53-40CC-A752-2E4A359076D3}" destId="{B738B3A2-EEEF-4691-9325-B969B2371ABE}" srcOrd="1" destOrd="0" presId="urn:microsoft.com/office/officeart/2005/8/layout/process1"/>
    <dgm:cxn modelId="{C8C0AFFC-F380-41CF-9372-49A3FF031245}" type="presOf" srcId="{91DDCEDB-9276-4248-9B1F-D6391182202E}" destId="{3B667B76-F99E-4BC2-8E02-69AE9B0C7D64}" srcOrd="0" destOrd="0" presId="urn:microsoft.com/office/officeart/2005/8/layout/process1"/>
    <dgm:cxn modelId="{852A52D8-114E-4665-8E41-0F0A5F8BDA74}" srcId="{91DDCEDB-9276-4248-9B1F-D6391182202E}" destId="{3281DA31-BC0E-4A9F-A6AF-C84B71A795A7}" srcOrd="3" destOrd="0" parTransId="{4ADACE6A-0489-45B7-8C70-2C9234336180}" sibTransId="{2D0F582D-CFC0-4C77-8816-956DEFD2A825}"/>
    <dgm:cxn modelId="{BA3C6CBF-B31D-4B8A-A42E-B5DECEB60557}" type="presOf" srcId="{CAD805B2-3A79-4D4D-B714-B130E0D41B48}" destId="{E4CE0719-5D8C-4FDC-A802-B92F70624E41}" srcOrd="1" destOrd="0" presId="urn:microsoft.com/office/officeart/2005/8/layout/process1"/>
    <dgm:cxn modelId="{692A606D-44EA-4321-B089-61609F56AD7E}" type="presOf" srcId="{D725634A-B0B5-4B10-89BA-222EFA901C9D}" destId="{EA5509D7-F324-4357-959D-726594B9A8CE}" srcOrd="1" destOrd="0" presId="urn:microsoft.com/office/officeart/2005/8/layout/process1"/>
    <dgm:cxn modelId="{2EC59011-AECD-4643-9D4A-507C0ACFB12F}" type="presOf" srcId="{D725634A-B0B5-4B10-89BA-222EFA901C9D}" destId="{30CBF390-ED6B-4B15-93D8-74623953BE7E}" srcOrd="0" destOrd="0" presId="urn:microsoft.com/office/officeart/2005/8/layout/process1"/>
    <dgm:cxn modelId="{111F997E-1F54-473D-8B5F-C5E7DCB914E5}" type="presOf" srcId="{C57954E7-5F53-40CC-A752-2E4A359076D3}" destId="{13D9F6C3-75D5-4B8F-855A-707EFE935C38}" srcOrd="0" destOrd="0" presId="urn:microsoft.com/office/officeart/2005/8/layout/process1"/>
    <dgm:cxn modelId="{EA057911-A1D1-41B3-94E9-90F6B5332CB1}" srcId="{91DDCEDB-9276-4248-9B1F-D6391182202E}" destId="{F7031FD7-AD34-4C46-89F7-7CA4584FECDD}" srcOrd="2" destOrd="0" parTransId="{E50639C9-011E-4629-9A12-D51A996F16CE}" sibTransId="{CAD805B2-3A79-4D4D-B714-B130E0D41B48}"/>
    <dgm:cxn modelId="{651BCE72-B348-48DF-82A6-F297054609F9}" type="presOf" srcId="{8BCBE4EA-3B12-4D88-81AF-D95FE6A54C91}" destId="{A23B2277-E295-4542-8CFC-B37494160CE6}" srcOrd="0" destOrd="0" presId="urn:microsoft.com/office/officeart/2005/8/layout/process1"/>
    <dgm:cxn modelId="{D0A967C5-FA2A-4E01-87E8-C57F61CBED60}" type="presOf" srcId="{2D0F582D-CFC0-4C77-8816-956DEFD2A825}" destId="{66E348D5-2353-4A51-BA1E-A01F8A4423CD}" srcOrd="1" destOrd="0" presId="urn:microsoft.com/office/officeart/2005/8/layout/process1"/>
    <dgm:cxn modelId="{0B40363E-B4B4-4B75-A02B-3E46F79E78F3}" type="presOf" srcId="{CAD805B2-3A79-4D4D-B714-B130E0D41B48}" destId="{FD7FA86F-3367-4885-ABD5-2B9B8F481EEE}" srcOrd="0" destOrd="0" presId="urn:microsoft.com/office/officeart/2005/8/layout/process1"/>
    <dgm:cxn modelId="{2A797F8F-4595-436E-BB3D-43A7DED7D3C8}" srcId="{91DDCEDB-9276-4248-9B1F-D6391182202E}" destId="{7C815075-325B-4C83-A06F-7C057B4EB20F}" srcOrd="0" destOrd="0" parTransId="{9BF138E5-E2AB-42DB-9A6B-06D8F363E48F}" sibTransId="{D725634A-B0B5-4B10-89BA-222EFA901C9D}"/>
    <dgm:cxn modelId="{E53298BE-6E6B-44E1-8974-EB5D89B87D5E}" type="presParOf" srcId="{3B667B76-F99E-4BC2-8E02-69AE9B0C7D64}" destId="{8D3CE613-B79A-4B16-994F-1ABA11320840}" srcOrd="0" destOrd="0" presId="urn:microsoft.com/office/officeart/2005/8/layout/process1"/>
    <dgm:cxn modelId="{4EEAAEF2-457E-414C-93A7-1BF00CEE2961}" type="presParOf" srcId="{3B667B76-F99E-4BC2-8E02-69AE9B0C7D64}" destId="{30CBF390-ED6B-4B15-93D8-74623953BE7E}" srcOrd="1" destOrd="0" presId="urn:microsoft.com/office/officeart/2005/8/layout/process1"/>
    <dgm:cxn modelId="{AF2297EA-CB07-4C67-88C0-C1051F391607}" type="presParOf" srcId="{30CBF390-ED6B-4B15-93D8-74623953BE7E}" destId="{EA5509D7-F324-4357-959D-726594B9A8CE}" srcOrd="0" destOrd="0" presId="urn:microsoft.com/office/officeart/2005/8/layout/process1"/>
    <dgm:cxn modelId="{3273AF69-5080-4484-AB23-5498918C2156}" type="presParOf" srcId="{3B667B76-F99E-4BC2-8E02-69AE9B0C7D64}" destId="{B2E7AF32-8FA6-4497-9DDC-4B689F154759}" srcOrd="2" destOrd="0" presId="urn:microsoft.com/office/officeart/2005/8/layout/process1"/>
    <dgm:cxn modelId="{1DC7F450-4D3D-418B-9D19-C5397A7CB2CC}" type="presParOf" srcId="{3B667B76-F99E-4BC2-8E02-69AE9B0C7D64}" destId="{13D9F6C3-75D5-4B8F-855A-707EFE935C38}" srcOrd="3" destOrd="0" presId="urn:microsoft.com/office/officeart/2005/8/layout/process1"/>
    <dgm:cxn modelId="{9B8FC960-5AF1-4FB6-85A0-421521D6CD50}" type="presParOf" srcId="{13D9F6C3-75D5-4B8F-855A-707EFE935C38}" destId="{B738B3A2-EEEF-4691-9325-B969B2371ABE}" srcOrd="0" destOrd="0" presId="urn:microsoft.com/office/officeart/2005/8/layout/process1"/>
    <dgm:cxn modelId="{28C354E5-CBB6-4BDF-A43D-4644286BE8B1}" type="presParOf" srcId="{3B667B76-F99E-4BC2-8E02-69AE9B0C7D64}" destId="{9BA48763-9F84-40E2-95E6-C48A792B2E26}" srcOrd="4" destOrd="0" presId="urn:microsoft.com/office/officeart/2005/8/layout/process1"/>
    <dgm:cxn modelId="{8B29A03F-8735-4285-892E-C5E363C21669}" type="presParOf" srcId="{3B667B76-F99E-4BC2-8E02-69AE9B0C7D64}" destId="{FD7FA86F-3367-4885-ABD5-2B9B8F481EEE}" srcOrd="5" destOrd="0" presId="urn:microsoft.com/office/officeart/2005/8/layout/process1"/>
    <dgm:cxn modelId="{ADF71724-22A8-49C3-9320-517DA3233976}" type="presParOf" srcId="{FD7FA86F-3367-4885-ABD5-2B9B8F481EEE}" destId="{E4CE0719-5D8C-4FDC-A802-B92F70624E41}" srcOrd="0" destOrd="0" presId="urn:microsoft.com/office/officeart/2005/8/layout/process1"/>
    <dgm:cxn modelId="{0E298FEF-12FB-41ED-ACF0-97D25CE0B91C}" type="presParOf" srcId="{3B667B76-F99E-4BC2-8E02-69AE9B0C7D64}" destId="{6C04DEB2-DBAD-4434-8F0F-0716753EF589}" srcOrd="6" destOrd="0" presId="urn:microsoft.com/office/officeart/2005/8/layout/process1"/>
    <dgm:cxn modelId="{54260A85-159A-4B25-991C-145E083540A0}" type="presParOf" srcId="{3B667B76-F99E-4BC2-8E02-69AE9B0C7D64}" destId="{FA5CA86D-820A-4AC5-8DE9-242FB2DF9E74}" srcOrd="7" destOrd="0" presId="urn:microsoft.com/office/officeart/2005/8/layout/process1"/>
    <dgm:cxn modelId="{5BC063E0-0199-41F4-AA69-F0D39B0A7978}" type="presParOf" srcId="{FA5CA86D-820A-4AC5-8DE9-242FB2DF9E74}" destId="{66E348D5-2353-4A51-BA1E-A01F8A4423CD}" srcOrd="0" destOrd="0" presId="urn:microsoft.com/office/officeart/2005/8/layout/process1"/>
    <dgm:cxn modelId="{D09D60A3-A476-47C0-9B61-EFC46140281A}" type="presParOf" srcId="{3B667B76-F99E-4BC2-8E02-69AE9B0C7D64}" destId="{A23B2277-E295-4542-8CFC-B37494160CE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8606-4DE7-4368-AF85-E0A19F4AB19B}">
      <dsp:nvSpPr>
        <dsp:cNvPr id="0" name=""/>
        <dsp:cNvSpPr/>
      </dsp:nvSpPr>
      <dsp:spPr>
        <a:xfrm>
          <a:off x="158988" y="598678"/>
          <a:ext cx="3779519" cy="1181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 Campus Teachers: Strengthens Morale and Builds Campus Culture</a:t>
          </a:r>
          <a:endParaRPr lang="en-US" sz="1700" kern="1200" dirty="0"/>
        </a:p>
      </dsp:txBody>
      <dsp:txXfrm>
        <a:off x="158988" y="598678"/>
        <a:ext cx="3779519" cy="1181099"/>
      </dsp:txXfrm>
    </dsp:sp>
    <dsp:sp modelId="{46012530-5648-4AA4-9E42-A734D9BF8C9C}">
      <dsp:nvSpPr>
        <dsp:cNvPr id="0" name=""/>
        <dsp:cNvSpPr/>
      </dsp:nvSpPr>
      <dsp:spPr>
        <a:xfrm>
          <a:off x="1508" y="428074"/>
          <a:ext cx="826769" cy="124015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FF770-4F73-4B1E-A6FC-C44CE7215E21}">
      <dsp:nvSpPr>
        <dsp:cNvPr id="0" name=""/>
        <dsp:cNvSpPr/>
      </dsp:nvSpPr>
      <dsp:spPr>
        <a:xfrm>
          <a:off x="4346971" y="598678"/>
          <a:ext cx="3779519" cy="1181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Accurate Facts: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Student’s Story in Duncanville ISD is Accurately Written</a:t>
          </a:r>
          <a:endParaRPr lang="en-US" sz="1700" kern="1200" dirty="0"/>
        </a:p>
      </dsp:txBody>
      <dsp:txXfrm>
        <a:off x="4346971" y="598678"/>
        <a:ext cx="3779519" cy="1181099"/>
      </dsp:txXfrm>
    </dsp:sp>
    <dsp:sp modelId="{1AED2C49-FE51-471A-AA2A-75318499A0FD}">
      <dsp:nvSpPr>
        <dsp:cNvPr id="0" name=""/>
        <dsp:cNvSpPr/>
      </dsp:nvSpPr>
      <dsp:spPr>
        <a:xfrm>
          <a:off x="4189491" y="428074"/>
          <a:ext cx="826769" cy="124015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14C8F-E67E-4608-B743-7CE8D3A6F76B}">
      <dsp:nvSpPr>
        <dsp:cNvPr id="0" name=""/>
        <dsp:cNvSpPr/>
      </dsp:nvSpPr>
      <dsp:spPr>
        <a:xfrm>
          <a:off x="158988" y="2085551"/>
          <a:ext cx="3779519" cy="1181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Interventions: Builds Student’s Social Emotional and Mental Health</a:t>
          </a:r>
          <a:endParaRPr lang="en-US" sz="1700" kern="1200" dirty="0"/>
        </a:p>
      </dsp:txBody>
      <dsp:txXfrm>
        <a:off x="158988" y="2085551"/>
        <a:ext cx="3779519" cy="1181099"/>
      </dsp:txXfrm>
    </dsp:sp>
    <dsp:sp modelId="{BBB54055-F836-4D4C-B5F5-D1E72A0C363F}">
      <dsp:nvSpPr>
        <dsp:cNvPr id="0" name=""/>
        <dsp:cNvSpPr/>
      </dsp:nvSpPr>
      <dsp:spPr>
        <a:xfrm>
          <a:off x="1508" y="1914948"/>
          <a:ext cx="826769" cy="124015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A94E-5303-42D0-A692-44F5D068A3A2}">
      <dsp:nvSpPr>
        <dsp:cNvPr id="0" name=""/>
        <dsp:cNvSpPr/>
      </dsp:nvSpPr>
      <dsp:spPr>
        <a:xfrm>
          <a:off x="4346971" y="2085551"/>
          <a:ext cx="3779519" cy="1181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Data: Progress Based Measures,  Safe Schools, Office of Civil Rights, Public’s Perception of a School District</a:t>
          </a:r>
          <a:endParaRPr lang="en-US" sz="1700" kern="1200" dirty="0"/>
        </a:p>
      </dsp:txBody>
      <dsp:txXfrm>
        <a:off x="4346971" y="2085551"/>
        <a:ext cx="3779519" cy="1181099"/>
      </dsp:txXfrm>
    </dsp:sp>
    <dsp:sp modelId="{280A4D43-C40D-4DF9-8E1F-5C87950D5516}">
      <dsp:nvSpPr>
        <dsp:cNvPr id="0" name=""/>
        <dsp:cNvSpPr/>
      </dsp:nvSpPr>
      <dsp:spPr>
        <a:xfrm>
          <a:off x="4189491" y="1914948"/>
          <a:ext cx="826769" cy="124015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058E8-A6D5-4BF6-BDEB-9B6997ECB8F8}">
      <dsp:nvSpPr>
        <dsp:cNvPr id="0" name=""/>
        <dsp:cNvSpPr/>
      </dsp:nvSpPr>
      <dsp:spPr>
        <a:xfrm>
          <a:off x="2252980" y="3572425"/>
          <a:ext cx="3779519" cy="1181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9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Attendance Implications: Student Daily Attendance</a:t>
          </a:r>
          <a:endParaRPr lang="en-US" sz="1700" kern="1200" dirty="0"/>
        </a:p>
      </dsp:txBody>
      <dsp:txXfrm>
        <a:off x="2252980" y="3572425"/>
        <a:ext cx="3779519" cy="1181099"/>
      </dsp:txXfrm>
    </dsp:sp>
    <dsp:sp modelId="{6F90D9D9-4194-41CA-A38A-161FDD2D66AD}">
      <dsp:nvSpPr>
        <dsp:cNvPr id="0" name=""/>
        <dsp:cNvSpPr/>
      </dsp:nvSpPr>
      <dsp:spPr>
        <a:xfrm>
          <a:off x="2095500" y="3401822"/>
          <a:ext cx="826769" cy="124015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CE613-B79A-4B16-994F-1ABA11320840}">
      <dsp:nvSpPr>
        <dsp:cNvPr id="0" name=""/>
        <dsp:cNvSpPr/>
      </dsp:nvSpPr>
      <dsp:spPr>
        <a:xfrm>
          <a:off x="4911" y="993173"/>
          <a:ext cx="1522511" cy="2036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Discipline records include a large amount of information in PEIMS coded form.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504" y="1037766"/>
        <a:ext cx="1433325" cy="1947192"/>
      </dsp:txXfrm>
    </dsp:sp>
    <dsp:sp modelId="{30CBF390-ED6B-4B15-93D8-74623953BE7E}">
      <dsp:nvSpPr>
        <dsp:cNvPr id="0" name=""/>
        <dsp:cNvSpPr/>
      </dsp:nvSpPr>
      <dsp:spPr>
        <a:xfrm>
          <a:off x="1679674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679674" y="1898087"/>
        <a:ext cx="225940" cy="226550"/>
      </dsp:txXfrm>
    </dsp:sp>
    <dsp:sp modelId="{B2E7AF32-8FA6-4497-9DDC-4B689F154759}">
      <dsp:nvSpPr>
        <dsp:cNvPr id="0" name=""/>
        <dsp:cNvSpPr/>
      </dsp:nvSpPr>
      <dsp:spPr>
        <a:xfrm>
          <a:off x="2136427" y="993173"/>
          <a:ext cx="1522511" cy="2036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ALL of the codes have to be correct. 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81020" y="1037766"/>
        <a:ext cx="1433325" cy="1947192"/>
      </dsp:txXfrm>
    </dsp:sp>
    <dsp:sp modelId="{13D9F6C3-75D5-4B8F-855A-707EFE935C38}">
      <dsp:nvSpPr>
        <dsp:cNvPr id="0" name=""/>
        <dsp:cNvSpPr/>
      </dsp:nvSpPr>
      <dsp:spPr>
        <a:xfrm>
          <a:off x="3811190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11190" y="1898087"/>
        <a:ext cx="225940" cy="226550"/>
      </dsp:txXfrm>
    </dsp:sp>
    <dsp:sp modelId="{9BA48763-9F84-40E2-95E6-C48A792B2E26}">
      <dsp:nvSpPr>
        <dsp:cNvPr id="0" name=""/>
        <dsp:cNvSpPr/>
      </dsp:nvSpPr>
      <dsp:spPr>
        <a:xfrm>
          <a:off x="4267944" y="993173"/>
          <a:ext cx="1522511" cy="2036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ALL of the actions (consequences) have to be reflected in the student’s attendance record.*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12537" y="1037766"/>
        <a:ext cx="1433325" cy="1947192"/>
      </dsp:txXfrm>
    </dsp:sp>
    <dsp:sp modelId="{FD7FA86F-3367-4885-ABD5-2B9B8F481EEE}">
      <dsp:nvSpPr>
        <dsp:cNvPr id="0" name=""/>
        <dsp:cNvSpPr/>
      </dsp:nvSpPr>
      <dsp:spPr>
        <a:xfrm>
          <a:off x="5942707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942707" y="1898087"/>
        <a:ext cx="225940" cy="226550"/>
      </dsp:txXfrm>
    </dsp:sp>
    <dsp:sp modelId="{6C04DEB2-DBAD-4434-8F0F-0716753EF589}">
      <dsp:nvSpPr>
        <dsp:cNvPr id="0" name=""/>
        <dsp:cNvSpPr/>
      </dsp:nvSpPr>
      <dsp:spPr>
        <a:xfrm>
          <a:off x="6399460" y="993173"/>
          <a:ext cx="1522511" cy="2036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ALL of the discipline records have to be verified by campus administrators.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444053" y="1037766"/>
        <a:ext cx="1433325" cy="1947192"/>
      </dsp:txXfrm>
    </dsp:sp>
    <dsp:sp modelId="{FA5CA86D-820A-4AC5-8DE9-242FB2DF9E74}">
      <dsp:nvSpPr>
        <dsp:cNvPr id="0" name=""/>
        <dsp:cNvSpPr/>
      </dsp:nvSpPr>
      <dsp:spPr>
        <a:xfrm>
          <a:off x="8074223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8074223" y="1898087"/>
        <a:ext cx="225940" cy="226550"/>
      </dsp:txXfrm>
    </dsp:sp>
    <dsp:sp modelId="{A23B2277-E295-4542-8CFC-B37494160CE6}">
      <dsp:nvSpPr>
        <dsp:cNvPr id="0" name=""/>
        <dsp:cNvSpPr/>
      </dsp:nvSpPr>
      <dsp:spPr>
        <a:xfrm>
          <a:off x="8530976" y="993173"/>
          <a:ext cx="1522511" cy="2036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Inaccurate Data Leads 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*Financial Loss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*Accreditation Status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*Compliance Reprimands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575569" y="1037766"/>
        <a:ext cx="1433325" cy="1947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4327D-6D0E-4A39-9236-40473CCE627D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5FEB8-C921-4710-BB5D-FF919FEA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0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29E1E32-75B1-4EDF-A5E4-E68AF44B39C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35825E-A269-4147-AEDD-FE2A7775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825E-A269-4147-AEDD-FE2A777538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8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6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9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0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4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5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4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ites.google.com/dvilleschools.org/gradebook/how-tos/discipline-referra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224" y="758952"/>
            <a:ext cx="10506456" cy="35661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2019-2020 B.O.Y. </a:t>
            </a:r>
            <a:br>
              <a:rPr lang="en-US" sz="7200" dirty="0" smtClean="0"/>
            </a:br>
            <a:r>
              <a:rPr lang="en-US" sz="7200" dirty="0" smtClean="0"/>
              <a:t>Discipline Training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Training Handout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835" y="1975217"/>
            <a:ext cx="7841289" cy="4022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83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Run Discipline </a:t>
            </a:r>
            <a:br>
              <a:rPr lang="en-US" b="1" dirty="0"/>
            </a:br>
            <a:r>
              <a:rPr lang="en-US" b="1" dirty="0"/>
              <a:t>Reports in Skyward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461" y="1846263"/>
            <a:ext cx="7585404" cy="402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48" y="1846263"/>
            <a:ext cx="1774090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745" y="2398496"/>
            <a:ext cx="1360655" cy="56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205" y="4044777"/>
            <a:ext cx="2006390" cy="7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Run Discipline </a:t>
            </a:r>
            <a:br>
              <a:rPr lang="en-US" b="1" dirty="0"/>
            </a:br>
            <a:r>
              <a:rPr lang="en-US" b="1" dirty="0"/>
              <a:t>Reports in Skyward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4369" y="1846370"/>
            <a:ext cx="4114657" cy="433707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63126" y="1845735"/>
            <a:ext cx="5740616" cy="4023360"/>
          </a:xfrm>
        </p:spPr>
        <p:txBody>
          <a:bodyPr/>
          <a:lstStyle/>
          <a:p>
            <a:r>
              <a:rPr lang="en-US" b="1" dirty="0" smtClean="0"/>
              <a:t>Today, we will look at the following reports:</a:t>
            </a:r>
          </a:p>
          <a:p>
            <a:endParaRPr lang="en-US" b="1" dirty="0" smtClean="0"/>
          </a:p>
          <a:p>
            <a:r>
              <a:rPr lang="en-US" dirty="0" smtClean="0"/>
              <a:t>-Suspensions/Expulsion Report</a:t>
            </a:r>
          </a:p>
          <a:p>
            <a:r>
              <a:rPr lang="en-US" dirty="0" smtClean="0"/>
              <a:t>-Suspension/Expulsion and Attendance Audit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7" y="4717834"/>
            <a:ext cx="973394" cy="7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Suspension/Expulsion Report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2954" y="1930816"/>
            <a:ext cx="3891919" cy="410229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931904"/>
            <a:ext cx="4937125" cy="3851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95" y="4642338"/>
            <a:ext cx="1562016" cy="689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153" y="3633396"/>
            <a:ext cx="329212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Suspension/Expulsion Template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8097" y="1846263"/>
            <a:ext cx="3876443" cy="4022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6586" y="1846263"/>
            <a:ext cx="460042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Sample: Suspension/Expulsion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497" y="2069002"/>
            <a:ext cx="6613003" cy="40882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97" y="3071446"/>
            <a:ext cx="809488" cy="73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497" y="4073894"/>
            <a:ext cx="809488" cy="556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97" y="4901500"/>
            <a:ext cx="1161819" cy="1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Suspension/Expulsion and Attendance Audit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3323" y="1846263"/>
            <a:ext cx="3868615" cy="40227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entagon 2"/>
          <p:cNvSpPr/>
          <p:nvPr/>
        </p:nvSpPr>
        <p:spPr>
          <a:xfrm>
            <a:off x="190255" y="4576954"/>
            <a:ext cx="1814050" cy="78166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Click on Suspension/Expulsion &amp; Attendance Audit Report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1648" y="1846263"/>
            <a:ext cx="5790915" cy="4022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014410" y="3465095"/>
            <a:ext cx="3224463" cy="120315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Click on ISS/OSS &amp; Attendance Audit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</a:rPr>
              <a:t>Click on Clone (This will copy the already created template and allow you to edit it.)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286603"/>
            <a:ext cx="11606979" cy="114399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Suspension/Expulsion and Attendance Audit Report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101" y="1430594"/>
            <a:ext cx="6273320" cy="52860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4465" y="1864895"/>
            <a:ext cx="3946746" cy="451184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Once you clone the template, then you can make changes to your template to give you the desired data.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Student Selection: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Allows you to </a:t>
            </a:r>
            <a:r>
              <a:rPr lang="en-US" sz="1400" dirty="0" smtClean="0">
                <a:solidFill>
                  <a:schemeClr val="tx1"/>
                </a:solidFill>
              </a:rPr>
              <a:t>print by student name range, grade, counselor, ethnicity.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Report Ranges: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Allows you edit the date range of the report.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To Print: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Click on Save and Print.</a:t>
            </a:r>
          </a:p>
          <a:p>
            <a:r>
              <a:rPr lang="en-US" sz="1400" dirty="0">
                <a:solidFill>
                  <a:schemeClr val="tx1"/>
                </a:solidFill>
              </a:rPr>
              <a:t>Report will be in a PDF format. </a:t>
            </a:r>
          </a:p>
        </p:txBody>
      </p:sp>
    </p:spTree>
    <p:extLst>
      <p:ext uri="{BB962C8B-B14F-4D97-AF65-F5344CB8AC3E}">
        <p14:creationId xmlns:p14="http://schemas.microsoft.com/office/powerpoint/2010/main" val="3914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Sample</a:t>
            </a:r>
            <a:r>
              <a:rPr lang="en-US" b="1" dirty="0" smtClean="0"/>
              <a:t>: Suspension/Expulsion Attendance Audit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1737360"/>
            <a:ext cx="10433009" cy="43389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58645" y="3701845"/>
            <a:ext cx="2168013" cy="1917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8645" y="4601497"/>
            <a:ext cx="2433485" cy="221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ISS/OSS BEST PRACTICES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Inform classroom teachers, attendance clerk, and ISS teacher/paraprofessional/administrator the names of students who will attend ISS for the given day.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ISS Log: Create an ongoing ISS daily log with the following components: student’s name, ID number, date, time in/time out.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ISS Log should be shared with the attendance clerk and discipline officer on a daily basis. 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If the student does not show up for ISS, establish a system to determine if the student is in class, wandering the building/skipping, or absent.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Update Skyward discipline records as soon as possible.  Do not wait until the end of the 6 or 9 weeks to update the records.  Attendance matters each day!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3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92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Stephanie Farmer  </a:t>
            </a:r>
          </a:p>
          <a:p>
            <a:pPr marL="0" indent="0">
              <a:buNone/>
            </a:pPr>
            <a:r>
              <a:rPr lang="en-US" sz="1800" dirty="0" smtClean="0"/>
              <a:t>	PEIMS Data Quality Specialist, ext. 2059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Lisa Felton </a:t>
            </a:r>
          </a:p>
          <a:p>
            <a:pPr marL="0" indent="0">
              <a:buNone/>
            </a:pPr>
            <a:r>
              <a:rPr lang="en-US" sz="1800" dirty="0" smtClean="0"/>
              <a:t>	PEIMS Specialist, ext. 2043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Marisol Munoz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PEIMS Specialist, ext. 2044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Melinda Turner</a:t>
            </a:r>
          </a:p>
          <a:p>
            <a:pPr marL="0" indent="0">
              <a:buNone/>
            </a:pPr>
            <a:r>
              <a:rPr lang="en-US" sz="1800" dirty="0" smtClean="0"/>
              <a:t>	Director of Information Systems, ext. 2057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8" y="1737360"/>
            <a:ext cx="839327" cy="872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99" y="3012064"/>
            <a:ext cx="861138" cy="845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99" y="4259468"/>
            <a:ext cx="891532" cy="857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99" y="5416246"/>
            <a:ext cx="770283" cy="7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Training Reference Site: www.duncanvilleisd.org&gt;Staff&gt;Department Sites&gt;PEIMS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Store your training materials in a single location such as a binder or file folder for easy access.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Eduphoria: Help Desk Ticket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75" y="3684048"/>
            <a:ext cx="7197237" cy="2293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Questions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039" y="504216"/>
            <a:ext cx="2882923" cy="521872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25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1" y="1461281"/>
            <a:ext cx="3200400" cy="189913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Course Overview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8228" y="2051538"/>
            <a:ext cx="7525864" cy="32283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Importance of Accurate Discipline Data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Duncanville Discipline PEIMS Procedure Manual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Teacher Referrals to the Office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How to Process a Teacher Referral to the Office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Basic Discipline Reports</a:t>
            </a:r>
          </a:p>
        </p:txBody>
      </p:sp>
    </p:spTree>
    <p:extLst>
      <p:ext uri="{BB962C8B-B14F-4D97-AF65-F5344CB8AC3E}">
        <p14:creationId xmlns:p14="http://schemas.microsoft.com/office/powerpoint/2010/main" val="42543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Your “Discipline” Work Matters </a:t>
            </a:r>
            <a:endParaRPr lang="en-US" b="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88624147"/>
              </p:ext>
            </p:extLst>
          </p:nvPr>
        </p:nvGraphicFramePr>
        <p:xfrm>
          <a:off x="2032000" y="1582615"/>
          <a:ext cx="8128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Accuracy Matters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90984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31967" y="5677809"/>
            <a:ext cx="3248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*Attendance*</a:t>
            </a:r>
          </a:p>
          <a:p>
            <a:r>
              <a:rPr lang="en-US" sz="1100" dirty="0" smtClean="0"/>
              <a:t>Elementary &amp; Intermediate: 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instructional hour</a:t>
            </a:r>
          </a:p>
          <a:p>
            <a:r>
              <a:rPr lang="en-US" sz="1100" dirty="0" smtClean="0"/>
              <a:t>Middle &amp; High School: every period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06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PEIMS Discipline Reporting: The Law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217920" y="2708031"/>
            <a:ext cx="4937760" cy="3161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It is a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degree felony to tamper with data reported for a school district to TEA through PEIMS (SB 124). 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7289" y="1988726"/>
            <a:ext cx="3099195" cy="35124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540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3418083"/>
          </a:xfrm>
        </p:spPr>
        <p:txBody>
          <a:bodyPr/>
          <a:lstStyle/>
          <a:p>
            <a:r>
              <a:rPr lang="en-US" dirty="0" smtClean="0"/>
              <a:t>Duncanville PEIMS Discipline Procedure Manual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5" y="1284288"/>
            <a:ext cx="3171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Teachers Enter a Teacher Referral through Skyward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Video Training Link to Share with Your Teachers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err="1" smtClean="0"/>
              <a:t>Classlinks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Skyward Training (Gradebook Help)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Discipline Referrals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Teacher Referral Video Training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298" y="5570621"/>
            <a:ext cx="1569902" cy="11328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57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Referral Was Written: Now What?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Discipline Entry by Officer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Discipline Entry by Student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Discipline Entry from Student Profile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lvl="1" algn="ctr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i="1" dirty="0" smtClean="0"/>
              <a:t>TRO-Teacher </a:t>
            </a:r>
            <a:r>
              <a:rPr lang="en-US" b="1" i="1" dirty="0"/>
              <a:t>Referral to </a:t>
            </a:r>
            <a:r>
              <a:rPr lang="en-US" b="1" i="1" dirty="0" smtClean="0"/>
              <a:t>Office Need to be Processed by the Discipline Officer within </a:t>
            </a:r>
            <a:r>
              <a:rPr lang="en-US" b="1" i="1" dirty="0" smtClean="0">
                <a:solidFill>
                  <a:srgbClr val="FF0000"/>
                </a:solidFill>
              </a:rPr>
              <a:t>2 School Days</a:t>
            </a:r>
            <a:endParaRPr lang="en-US" b="1" i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4" y="3689598"/>
            <a:ext cx="4386262" cy="14989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1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1754</TotalTime>
  <Words>602</Words>
  <Application>Microsoft Office PowerPoint</Application>
  <PresentationFormat>Widescreen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Retrospect</vt:lpstr>
      <vt:lpstr>2019-2020 B.O.Y.  Discipline Training </vt:lpstr>
      <vt:lpstr>Introductions</vt:lpstr>
      <vt:lpstr>Course Overview</vt:lpstr>
      <vt:lpstr>Why Your “Discipline” Work Matters </vt:lpstr>
      <vt:lpstr>Accuracy Matters</vt:lpstr>
      <vt:lpstr>PEIMS Discipline Reporting: The Law</vt:lpstr>
      <vt:lpstr>Duncanville PEIMS Discipline Procedure Manual</vt:lpstr>
      <vt:lpstr>How Teachers Enter a Teacher Referral through Skyward</vt:lpstr>
      <vt:lpstr>A Referral Was Written: Now What? </vt:lpstr>
      <vt:lpstr>Training Handout</vt:lpstr>
      <vt:lpstr>How to Run Discipline  Reports in Skyward</vt:lpstr>
      <vt:lpstr>How to Run Discipline  Reports in Skyward</vt:lpstr>
      <vt:lpstr>Suspension/Expulsion Report</vt:lpstr>
      <vt:lpstr>Suspension/Expulsion Template</vt:lpstr>
      <vt:lpstr>Sample: Suspension/Expulsion Report</vt:lpstr>
      <vt:lpstr>Suspension/Expulsion and Attendance Audit Report</vt:lpstr>
      <vt:lpstr>Suspension/Expulsion and Attendance Audit Report</vt:lpstr>
      <vt:lpstr>Sample: Suspension/Expulsion Attendance Audit</vt:lpstr>
      <vt:lpstr>ISS/OSS BEST PRACTICES</vt:lpstr>
      <vt:lpstr>Reference Materials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Selma Melinda</dc:creator>
  <cp:lastModifiedBy>Turner, Selma Melinda</cp:lastModifiedBy>
  <cp:revision>131</cp:revision>
  <cp:lastPrinted>2019-07-28T19:53:38Z</cp:lastPrinted>
  <dcterms:created xsi:type="dcterms:W3CDTF">2019-04-23T21:16:00Z</dcterms:created>
  <dcterms:modified xsi:type="dcterms:W3CDTF">2019-08-12T21:43:08Z</dcterms:modified>
</cp:coreProperties>
</file>