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326" r:id="rId3"/>
    <p:sldId id="332" r:id="rId4"/>
    <p:sldId id="329" r:id="rId5"/>
    <p:sldId id="330" r:id="rId6"/>
    <p:sldId id="331" r:id="rId7"/>
    <p:sldId id="335" r:id="rId8"/>
    <p:sldId id="321" r:id="rId9"/>
    <p:sldId id="264" r:id="rId10"/>
    <p:sldId id="290" r:id="rId11"/>
    <p:sldId id="282" r:id="rId12"/>
    <p:sldId id="284" r:id="rId13"/>
    <p:sldId id="300" r:id="rId14"/>
    <p:sldId id="327" r:id="rId15"/>
    <p:sldId id="328" r:id="rId16"/>
    <p:sldId id="263" r:id="rId17"/>
    <p:sldId id="269" r:id="rId18"/>
    <p:sldId id="270" r:id="rId19"/>
    <p:sldId id="318" r:id="rId20"/>
    <p:sldId id="316" r:id="rId21"/>
    <p:sldId id="317" r:id="rId22"/>
    <p:sldId id="267" r:id="rId23"/>
    <p:sldId id="268" r:id="rId24"/>
    <p:sldId id="271" r:id="rId25"/>
    <p:sldId id="281" r:id="rId26"/>
    <p:sldId id="306" r:id="rId27"/>
    <p:sldId id="283" r:id="rId28"/>
    <p:sldId id="319" r:id="rId29"/>
    <p:sldId id="288" r:id="rId30"/>
    <p:sldId id="312" r:id="rId31"/>
    <p:sldId id="289" r:id="rId32"/>
    <p:sldId id="285" r:id="rId33"/>
    <p:sldId id="286" r:id="rId34"/>
    <p:sldId id="287" r:id="rId35"/>
    <p:sldId id="338" r:id="rId36"/>
    <p:sldId id="336" r:id="rId37"/>
    <p:sldId id="337" r:id="rId38"/>
    <p:sldId id="339" r:id="rId39"/>
    <p:sldId id="320" r:id="rId40"/>
    <p:sldId id="303" r:id="rId41"/>
    <p:sldId id="302" r:id="rId42"/>
    <p:sldId id="307" r:id="rId43"/>
    <p:sldId id="308" r:id="rId44"/>
    <p:sldId id="275" r:id="rId45"/>
    <p:sldId id="311" r:id="rId46"/>
    <p:sldId id="357" r:id="rId47"/>
    <p:sldId id="322" r:id="rId48"/>
    <p:sldId id="304" r:id="rId49"/>
    <p:sldId id="258" r:id="rId50"/>
    <p:sldId id="259" r:id="rId51"/>
    <p:sldId id="358" r:id="rId52"/>
    <p:sldId id="342" r:id="rId53"/>
    <p:sldId id="260" r:id="rId54"/>
    <p:sldId id="333" r:id="rId55"/>
    <p:sldId id="359" r:id="rId56"/>
    <p:sldId id="334" r:id="rId57"/>
    <p:sldId id="301" r:id="rId58"/>
    <p:sldId id="274" r:id="rId59"/>
    <p:sldId id="343" r:id="rId60"/>
    <p:sldId id="351" r:id="rId61"/>
    <p:sldId id="352" r:id="rId62"/>
    <p:sldId id="353" r:id="rId63"/>
    <p:sldId id="354" r:id="rId64"/>
    <p:sldId id="355" r:id="rId65"/>
    <p:sldId id="356" r:id="rId66"/>
    <p:sldId id="360" r:id="rId67"/>
    <p:sldId id="361" r:id="rId68"/>
    <p:sldId id="362" r:id="rId69"/>
    <p:sldId id="363" r:id="rId70"/>
    <p:sldId id="273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toth" initials="at" lastIdx="1" clrIdx="0">
    <p:extLst>
      <p:ext uri="{19B8F6BF-5375-455C-9EA6-DF929625EA0E}">
        <p15:presenceInfo xmlns:p15="http://schemas.microsoft.com/office/powerpoint/2012/main" userId="1c513980b5e558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1C"/>
    <a:srgbClr val="FF6600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8T00:21:02.260" idx="1">
    <p:pos x="7100" y="1524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reveal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58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7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7" Type="http://schemas.openxmlformats.org/officeDocument/2006/relationships/image" Target="../media/image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62.jpg"/><Relationship Id="rId4" Type="http://schemas.openxmlformats.org/officeDocument/2006/relationships/image" Target="../media/image5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dc.gov/hai/organisms/organisms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iosh/index.htm" TargetMode="External"/><Relationship Id="rId7" Type="http://schemas.openxmlformats.org/officeDocument/2006/relationships/hyperlink" Target="https://www.who.int/gpsc/5may/Glove_Use_Information_Leaflet.pdf" TargetMode="External"/><Relationship Id="rId2" Type="http://schemas.openxmlformats.org/officeDocument/2006/relationships/hyperlink" Target="https://www.cdc.gov/mmwr/PDF/rr/rr5217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ealth.state.mn.us/facilities/patientsafety/infectioncontrol/pre/airborne.html" TargetMode="External"/><Relationship Id="rId5" Type="http://schemas.openxmlformats.org/officeDocument/2006/relationships/hyperlink" Target="https://www.cdc.gov/hai/pdfs/ppe/ppeposter148.pdf" TargetMode="External"/><Relationship Id="rId4" Type="http://schemas.openxmlformats.org/officeDocument/2006/relationships/hyperlink" Target="https://blogs.cdc.gov/niosh-science-blog/2018/01/04/respirators-public-use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CF8CE9-F538-4AC7-BD07-F1E737C0D128}"/>
              </a:ext>
            </a:extLst>
          </p:cNvPr>
          <p:cNvSpPr txBox="1"/>
          <p:nvPr/>
        </p:nvSpPr>
        <p:spPr>
          <a:xfrm>
            <a:off x="-41513" y="280639"/>
            <a:ext cx="1185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and Safe Use of Personal Protective Equipment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2BA3E-2D8F-4CE3-A3FA-C8253F59DCD0}"/>
              </a:ext>
            </a:extLst>
          </p:cNvPr>
          <p:cNvSpPr txBox="1"/>
          <p:nvPr/>
        </p:nvSpPr>
        <p:spPr>
          <a:xfrm>
            <a:off x="338662" y="6323070"/>
            <a:ext cx="20842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Andrea Ingram, BSN, RN, CSN</a:t>
            </a:r>
            <a:endParaRPr lang="en-US" sz="1000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098E6-57A9-4933-A249-917454BAE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919" y="2407130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D9C8A9-0033-4FDB-8A41-A7EB6E727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067" y="2407130"/>
            <a:ext cx="1969111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DCB275-3F64-49E1-86B8-9F22E0C4C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07130"/>
            <a:ext cx="1969111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871B81-E63B-413D-828B-9803D3B88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537" y="2407129"/>
            <a:ext cx="1969111" cy="2143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69CA9B-4A35-46BF-AAE5-794C02F34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648" y="2367376"/>
            <a:ext cx="1809532" cy="21431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9C9364-2D4F-4CAC-AB49-5BF1D1F567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8314" y="2407130"/>
            <a:ext cx="2009337" cy="2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C7244D-231C-49E1-83CB-224132685D99}"/>
              </a:ext>
            </a:extLst>
          </p:cNvPr>
          <p:cNvSpPr txBox="1"/>
          <p:nvPr/>
        </p:nvSpPr>
        <p:spPr>
          <a:xfrm>
            <a:off x="1501904" y="0"/>
            <a:ext cx="78034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Face Covering </a:t>
            </a:r>
          </a:p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the CDC Recommend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83745-F882-4F39-9554-4DA17F1D3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361481"/>
            <a:ext cx="4152899" cy="4715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69D5EC-287E-49B6-93FB-1212ABB8C151}"/>
              </a:ext>
            </a:extLst>
          </p:cNvPr>
          <p:cNvSpPr txBox="1"/>
          <p:nvPr/>
        </p:nvSpPr>
        <p:spPr>
          <a:xfrm>
            <a:off x="1710916" y="5153621"/>
            <a:ext cx="777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General Public?</a:t>
            </a:r>
          </a:p>
        </p:txBody>
      </p:sp>
    </p:spTree>
    <p:extLst>
      <p:ext uri="{BB962C8B-B14F-4D97-AF65-F5344CB8AC3E}">
        <p14:creationId xmlns:p14="http://schemas.microsoft.com/office/powerpoint/2010/main" val="58948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865664-E853-4F45-8C17-B22439C81F60}"/>
              </a:ext>
            </a:extLst>
          </p:cNvPr>
          <p:cNvSpPr txBox="1"/>
          <p:nvPr/>
        </p:nvSpPr>
        <p:spPr>
          <a:xfrm>
            <a:off x="570673" y="266700"/>
            <a:ext cx="109368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CDC Recommends the use of Cloth Face Coverings</a:t>
            </a:r>
          </a:p>
          <a:p>
            <a:pPr algn="ctr"/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General Public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F31C2-8A92-4410-A2A9-4BA708E317E2}"/>
              </a:ext>
            </a:extLst>
          </p:cNvPr>
          <p:cNvSpPr txBox="1"/>
          <p:nvPr/>
        </p:nvSpPr>
        <p:spPr>
          <a:xfrm>
            <a:off x="182714" y="1343918"/>
            <a:ext cx="118265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CDC recommends wearing cloth face coverings </a:t>
            </a:r>
          </a:p>
          <a:p>
            <a:pPr algn="ctr"/>
            <a:r>
              <a:rPr lang="en-US" sz="2800" dirty="0"/>
              <a:t>in public settings where other social distancing measure are difficult to maintain </a:t>
            </a:r>
          </a:p>
          <a:p>
            <a:pPr algn="ctr"/>
            <a:r>
              <a:rPr lang="en-US" sz="2800" dirty="0"/>
              <a:t>(e.g., grocery stores and pharmacies), </a:t>
            </a:r>
          </a:p>
          <a:p>
            <a:pPr algn="ctr"/>
            <a:r>
              <a:rPr lang="en-US" sz="2800" dirty="0"/>
              <a:t>especially in areas of significant community-based transmission </a:t>
            </a:r>
          </a:p>
          <a:p>
            <a:pPr algn="ctr"/>
            <a:r>
              <a:rPr lang="en-US" sz="2800" dirty="0"/>
              <a:t>(Centers for Disease Control and Prevention).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5439A-8635-4F30-B9F4-87A75AC9A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605" y="3590687"/>
            <a:ext cx="5511680" cy="3267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DC5A1E-33DA-481D-A7CB-BA9BC3F91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14" y="4255353"/>
            <a:ext cx="3266891" cy="1937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8E8E23-B979-489A-871F-52457AA00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285" y="4255353"/>
            <a:ext cx="3048000" cy="19233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86ECA1-C0D6-44C3-B69A-476F80575816}"/>
              </a:ext>
            </a:extLst>
          </p:cNvPr>
          <p:cNvSpPr txBox="1"/>
          <p:nvPr/>
        </p:nvSpPr>
        <p:spPr>
          <a:xfrm>
            <a:off x="0" y="6341000"/>
            <a:ext cx="3488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(Centers for Disease Control and Prevention, 2020). </a:t>
            </a:r>
          </a:p>
        </p:txBody>
      </p:sp>
    </p:spTree>
    <p:extLst>
      <p:ext uri="{BB962C8B-B14F-4D97-AF65-F5344CB8AC3E}">
        <p14:creationId xmlns:p14="http://schemas.microsoft.com/office/powerpoint/2010/main" val="353108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gallery dir="l"/>
      </p:transition>
    </mc:Choice>
    <mc:Fallback xmlns="">
      <p:transition spd="slow" advClick="0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73B31-E4F8-47C6-9B37-E6446A25F9F8}"/>
              </a:ext>
            </a:extLst>
          </p:cNvPr>
          <p:cNvSpPr txBox="1"/>
          <p:nvPr/>
        </p:nvSpPr>
        <p:spPr>
          <a:xfrm>
            <a:off x="99807" y="3429000"/>
            <a:ext cx="1199238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The cloth face coverings recommended are </a:t>
            </a:r>
            <a:r>
              <a:rPr lang="en-US" sz="3200" b="1" dirty="0"/>
              <a:t>not</a:t>
            </a:r>
            <a:r>
              <a:rPr lang="en-US" sz="3200" dirty="0"/>
              <a:t> surgical masks or </a:t>
            </a:r>
          </a:p>
          <a:p>
            <a:pPr algn="ctr"/>
            <a:r>
              <a:rPr lang="en-US" sz="3200" dirty="0"/>
              <a:t>N-95 respirators. </a:t>
            </a:r>
            <a:r>
              <a:rPr lang="en-US" sz="3200" b="1" u="sng" dirty="0"/>
              <a:t>Those are critical supplies that must continue </a:t>
            </a:r>
          </a:p>
          <a:p>
            <a:pPr algn="ctr"/>
            <a:r>
              <a:rPr lang="en-US" sz="3200" b="1" u="sng" dirty="0"/>
              <a:t>to be reserved for healthcare workers and other medical first </a:t>
            </a:r>
          </a:p>
          <a:p>
            <a:pPr algn="ctr"/>
            <a:r>
              <a:rPr lang="en-US" sz="3200" b="1" u="sng" dirty="0"/>
              <a:t>responders, as recommended by current CDC guidance</a:t>
            </a:r>
            <a:r>
              <a:rPr lang="en-US" sz="32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7FC9C-6CF5-4D3F-B6A7-A3F4D5A4D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3" y="339626"/>
            <a:ext cx="4514850" cy="2647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AF7D9-8F95-43A7-A10E-084300706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323850"/>
            <a:ext cx="5010149" cy="2647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57AA01-C548-46BD-9E1F-4EDB7A8DDCAA}"/>
              </a:ext>
            </a:extLst>
          </p:cNvPr>
          <p:cNvSpPr txBox="1"/>
          <p:nvPr/>
        </p:nvSpPr>
        <p:spPr>
          <a:xfrm>
            <a:off x="400050" y="6349484"/>
            <a:ext cx="509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(Centers for Disease Control and Prevention, 2020).</a:t>
            </a:r>
          </a:p>
        </p:txBody>
      </p:sp>
    </p:spTree>
    <p:extLst>
      <p:ext uri="{BB962C8B-B14F-4D97-AF65-F5344CB8AC3E}">
        <p14:creationId xmlns:p14="http://schemas.microsoft.com/office/powerpoint/2010/main" val="1626571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715971-36B0-46E0-8B8D-A713FFACABCC}"/>
              </a:ext>
            </a:extLst>
          </p:cNvPr>
          <p:cNvSpPr txBox="1"/>
          <p:nvPr/>
        </p:nvSpPr>
        <p:spPr>
          <a:xfrm>
            <a:off x="299219" y="155079"/>
            <a:ext cx="11593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The CDC recommends Cloth Face Coverings for the General Public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FF35E6-B24B-4328-8A50-FF040EBCFF81}"/>
              </a:ext>
            </a:extLst>
          </p:cNvPr>
          <p:cNvSpPr txBox="1"/>
          <p:nvPr/>
        </p:nvSpPr>
        <p:spPr>
          <a:xfrm>
            <a:off x="975782" y="3037303"/>
            <a:ext cx="102404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if you still choose to wear a surgical Mask or Respirator,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important to understand the differences.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36C9A-FF8D-46F3-B3C9-994C7CD9E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008" y="726061"/>
            <a:ext cx="4954819" cy="2311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0511F8-9D99-4F7D-902D-7670306A9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248" y="3991410"/>
            <a:ext cx="2300287" cy="2503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61B84A-F2B2-4BB4-AF3D-5E05312BD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048" y="3942412"/>
            <a:ext cx="2601565" cy="260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07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fracture"/>
      </p:transition>
    </mc:Choice>
    <mc:Fallback xmlns="">
      <p:transition spd="slow" advClick="0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B3166B-D9BA-4C39-8967-1A0A632DCFC3}"/>
              </a:ext>
            </a:extLst>
          </p:cNvPr>
          <p:cNvSpPr txBox="1"/>
          <p:nvPr/>
        </p:nvSpPr>
        <p:spPr>
          <a:xfrm>
            <a:off x="3276600" y="228600"/>
            <a:ext cx="52982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What is a Respirator?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01B12-ECC0-4129-A79A-E1AFDF0D485C}"/>
              </a:ext>
            </a:extLst>
          </p:cNvPr>
          <p:cNvSpPr txBox="1"/>
          <p:nvPr/>
        </p:nvSpPr>
        <p:spPr>
          <a:xfrm>
            <a:off x="249207" y="1962150"/>
            <a:ext cx="116935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 respirator is a personal protective device that is worn on the face, </a:t>
            </a:r>
          </a:p>
          <a:p>
            <a:pPr algn="ctr"/>
            <a:r>
              <a:rPr lang="en-US" sz="2400" dirty="0"/>
              <a:t>covers at least the nose and mouth, and is used to reduce the wearer’s risk of inhaling </a:t>
            </a:r>
          </a:p>
          <a:p>
            <a:pPr algn="ctr"/>
            <a:r>
              <a:rPr lang="en-US" sz="2400" dirty="0"/>
              <a:t>hazardous airborne particles (including dust particles and infectious agents), gases, or vapors.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0B955-9EA4-4270-BB99-8A121DB05080}"/>
              </a:ext>
            </a:extLst>
          </p:cNvPr>
          <p:cNvSpPr txBox="1"/>
          <p:nvPr/>
        </p:nvSpPr>
        <p:spPr>
          <a:xfrm>
            <a:off x="419100" y="6260068"/>
            <a:ext cx="513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(Centers for Disease Control and Prevention (2020).</a:t>
            </a:r>
          </a:p>
        </p:txBody>
      </p:sp>
    </p:spTree>
    <p:extLst>
      <p:ext uri="{BB962C8B-B14F-4D97-AF65-F5344CB8AC3E}">
        <p14:creationId xmlns:p14="http://schemas.microsoft.com/office/powerpoint/2010/main" val="140044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BF270C-BC24-44D4-A26A-F679FDD50E5F}"/>
              </a:ext>
            </a:extLst>
          </p:cNvPr>
          <p:cNvSpPr txBox="1"/>
          <p:nvPr/>
        </p:nvSpPr>
        <p:spPr>
          <a:xfrm>
            <a:off x="3505371" y="344670"/>
            <a:ext cx="4550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Respirators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8CE4A-5028-4CDD-8CE0-10B564BCD15E}"/>
              </a:ext>
            </a:extLst>
          </p:cNvPr>
          <p:cNvSpPr txBox="1"/>
          <p:nvPr/>
        </p:nvSpPr>
        <p:spPr>
          <a:xfrm>
            <a:off x="173240" y="1352550"/>
            <a:ext cx="10595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1. Particulate Respirators filter out airborne particles (N95, N99, N100).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D6933-549B-45E3-A395-D3665F3574BB}"/>
              </a:ext>
            </a:extLst>
          </p:cNvPr>
          <p:cNvSpPr txBox="1"/>
          <p:nvPr/>
        </p:nvSpPr>
        <p:spPr>
          <a:xfrm>
            <a:off x="173240" y="3429000"/>
            <a:ext cx="973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Gas Masks filter out chemicals and gasses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82100-F464-47C3-9634-F89260C9BA69}"/>
              </a:ext>
            </a:extLst>
          </p:cNvPr>
          <p:cNvSpPr txBox="1"/>
          <p:nvPr/>
        </p:nvSpPr>
        <p:spPr>
          <a:xfrm>
            <a:off x="173240" y="4263421"/>
            <a:ext cx="1039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3. Airline respirators, which use compressed air from a remote source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A6966-FDDA-427F-B84A-6B268609DB92}"/>
              </a:ext>
            </a:extLst>
          </p:cNvPr>
          <p:cNvSpPr txBox="1"/>
          <p:nvPr/>
        </p:nvSpPr>
        <p:spPr>
          <a:xfrm>
            <a:off x="173240" y="5243840"/>
            <a:ext cx="1081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4. Self-contained breathing apparatus, which include their own air supply.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F8F0B-86AD-4F0A-8493-028C0BF1A5F9}"/>
              </a:ext>
            </a:extLst>
          </p:cNvPr>
          <p:cNvSpPr txBox="1"/>
          <p:nvPr/>
        </p:nvSpPr>
        <p:spPr>
          <a:xfrm>
            <a:off x="533400" y="1919703"/>
            <a:ext cx="449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disposable or filtering facepiece respirators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828C29-BD80-4141-B8FF-5F1D82188832}"/>
              </a:ext>
            </a:extLst>
          </p:cNvPr>
          <p:cNvSpPr txBox="1"/>
          <p:nvPr/>
        </p:nvSpPr>
        <p:spPr>
          <a:xfrm>
            <a:off x="533400" y="2336571"/>
            <a:ext cx="376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reusable or elastomeric respirators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06F235-AF15-4675-A5D1-825B7D7798C2}"/>
              </a:ext>
            </a:extLst>
          </p:cNvPr>
          <p:cNvSpPr txBox="1"/>
          <p:nvPr/>
        </p:nvSpPr>
        <p:spPr>
          <a:xfrm>
            <a:off x="533400" y="2793770"/>
            <a:ext cx="361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powered air purifying respirators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41671-B9C3-4754-BE84-B2E891DD6B95}"/>
              </a:ext>
            </a:extLst>
          </p:cNvPr>
          <p:cNvSpPr txBox="1"/>
          <p:nvPr/>
        </p:nvSpPr>
        <p:spPr>
          <a:xfrm>
            <a:off x="533400" y="6224259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32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DF15814-3375-4933-AE16-B2AA013ED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422045"/>
              </p:ext>
            </p:extLst>
          </p:nvPr>
        </p:nvGraphicFramePr>
        <p:xfrm>
          <a:off x="184295" y="1662522"/>
          <a:ext cx="11823405" cy="3249396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834810">
                  <a:extLst>
                    <a:ext uri="{9D8B030D-6E8A-4147-A177-3AD203B41FA5}">
                      <a16:colId xmlns:a16="http://schemas.microsoft.com/office/drawing/2014/main" val="2467493844"/>
                    </a:ext>
                  </a:extLst>
                </a:gridCol>
                <a:gridCol w="4032782">
                  <a:extLst>
                    <a:ext uri="{9D8B030D-6E8A-4147-A177-3AD203B41FA5}">
                      <a16:colId xmlns:a16="http://schemas.microsoft.com/office/drawing/2014/main" val="2695434185"/>
                    </a:ext>
                  </a:extLst>
                </a:gridCol>
                <a:gridCol w="3955813">
                  <a:extLst>
                    <a:ext uri="{9D8B030D-6E8A-4147-A177-3AD203B41FA5}">
                      <a16:colId xmlns:a16="http://schemas.microsoft.com/office/drawing/2014/main" val="1294868357"/>
                    </a:ext>
                  </a:extLst>
                </a:gridCol>
              </a:tblGrid>
              <a:tr h="6188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Surgical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N95 Respirator Mask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870969"/>
                  </a:ext>
                </a:extLst>
              </a:tr>
              <a:tr h="6188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Testing and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Approved by the *FDA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Approved by *NIOSH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587460"/>
                  </a:ext>
                </a:extLst>
              </a:tr>
              <a:tr h="19837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Intended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provides the wearer</a:t>
                      </a:r>
                    </a:p>
                    <a:p>
                      <a:r>
                        <a:rPr lang="en-US" dirty="0"/>
                        <a:t>protection against large droplets,</a:t>
                      </a:r>
                    </a:p>
                    <a:p>
                      <a:r>
                        <a:rPr lang="en-US" dirty="0"/>
                        <a:t>splashes, or sprays of bodily or other</a:t>
                      </a:r>
                    </a:p>
                    <a:p>
                      <a:r>
                        <a:rPr lang="en-US" dirty="0"/>
                        <a:t>hazardous fluids.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Protects the patient</a:t>
                      </a:r>
                    </a:p>
                    <a:p>
                      <a:r>
                        <a:rPr lang="en-US" dirty="0"/>
                        <a:t>from the wearer’s respiratory emissions.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Reduces wearer’s exposure to particles</a:t>
                      </a:r>
                    </a:p>
                    <a:p>
                      <a:r>
                        <a:rPr lang="en-US" dirty="0"/>
                        <a:t>including small particle aerosols and</a:t>
                      </a:r>
                    </a:p>
                    <a:p>
                      <a:r>
                        <a:rPr lang="en-US" dirty="0"/>
                        <a:t>large droplets (not resistant to oil).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9554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43EA171-9689-42BC-9D9C-7F3E99D4058A}"/>
              </a:ext>
            </a:extLst>
          </p:cNvPr>
          <p:cNvSpPr txBox="1"/>
          <p:nvPr/>
        </p:nvSpPr>
        <p:spPr>
          <a:xfrm>
            <a:off x="872451" y="539137"/>
            <a:ext cx="10447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Surgical Mask to N95 Respirator Mask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6ACFE-41DA-4868-8F3A-2A5B6D249CAA}"/>
              </a:ext>
            </a:extLst>
          </p:cNvPr>
          <p:cNvSpPr txBox="1"/>
          <p:nvPr/>
        </p:nvSpPr>
        <p:spPr>
          <a:xfrm>
            <a:off x="218548" y="5195478"/>
            <a:ext cx="8862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* FDA -  U.S. Food and Drug Administration 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* NIOSH - The National Institute for Occupational Safety and Health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D4E969-C4DD-4E6F-B609-66BCFEB6C0EB}"/>
              </a:ext>
            </a:extLst>
          </p:cNvPr>
          <p:cNvSpPr txBox="1"/>
          <p:nvPr/>
        </p:nvSpPr>
        <p:spPr>
          <a:xfrm>
            <a:off x="218548" y="6318863"/>
            <a:ext cx="509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(Centers for Disease Control and Prevention, 2020).</a:t>
            </a:r>
          </a:p>
        </p:txBody>
      </p:sp>
    </p:spTree>
    <p:extLst>
      <p:ext uri="{BB962C8B-B14F-4D97-AF65-F5344CB8AC3E}">
        <p14:creationId xmlns:p14="http://schemas.microsoft.com/office/powerpoint/2010/main" val="1722531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6000">
        <p15:prstTrans prst="fallOver"/>
      </p:transition>
    </mc:Choice>
    <mc:Fallback xmlns="">
      <p:transition spd="slow" advClick="0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1860E5-40E7-4259-9876-00604B5F7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188292"/>
              </p:ext>
            </p:extLst>
          </p:nvPr>
        </p:nvGraphicFramePr>
        <p:xfrm>
          <a:off x="563217" y="1179444"/>
          <a:ext cx="11065566" cy="386799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688522">
                  <a:extLst>
                    <a:ext uri="{9D8B030D-6E8A-4147-A177-3AD203B41FA5}">
                      <a16:colId xmlns:a16="http://schemas.microsoft.com/office/drawing/2014/main" val="4218562506"/>
                    </a:ext>
                  </a:extLst>
                </a:gridCol>
                <a:gridCol w="3688522">
                  <a:extLst>
                    <a:ext uri="{9D8B030D-6E8A-4147-A177-3AD203B41FA5}">
                      <a16:colId xmlns:a16="http://schemas.microsoft.com/office/drawing/2014/main" val="1856132835"/>
                    </a:ext>
                  </a:extLst>
                </a:gridCol>
                <a:gridCol w="3688522">
                  <a:extLst>
                    <a:ext uri="{9D8B030D-6E8A-4147-A177-3AD203B41FA5}">
                      <a16:colId xmlns:a16="http://schemas.microsoft.com/office/drawing/2014/main" val="2124643190"/>
                    </a:ext>
                  </a:extLst>
                </a:gridCol>
              </a:tblGrid>
              <a:tr h="6018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Surgical Mask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N95 Respirator Mask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624042"/>
                  </a:ext>
                </a:extLst>
              </a:tr>
              <a:tr h="10387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Face Seal Fit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Loose 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Tight 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904777"/>
                  </a:ext>
                </a:extLst>
              </a:tr>
              <a:tr h="10387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Fit Test Requirement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844818"/>
                  </a:ext>
                </a:extLst>
              </a:tr>
              <a:tr h="6018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User Seal Check Requirement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Yes. Required each time the respirator</a:t>
                      </a:r>
                    </a:p>
                    <a:p>
                      <a:r>
                        <a:rPr lang="en-US" sz="2400" dirty="0"/>
                        <a:t>is donned (put 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1628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E24624-875B-416E-98FB-475B8912118D}"/>
              </a:ext>
            </a:extLst>
          </p:cNvPr>
          <p:cNvSpPr txBox="1"/>
          <p:nvPr/>
        </p:nvSpPr>
        <p:spPr>
          <a:xfrm>
            <a:off x="967407" y="172278"/>
            <a:ext cx="10447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Surgical Mask to N95 Respirator Mask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6DBDD-B809-472B-AEA3-9306EE346917}"/>
              </a:ext>
            </a:extLst>
          </p:cNvPr>
          <p:cNvSpPr txBox="1"/>
          <p:nvPr/>
        </p:nvSpPr>
        <p:spPr>
          <a:xfrm>
            <a:off x="563217" y="5285165"/>
            <a:ext cx="509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(Centers for Disease Control and Prevention, 2020).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1ED773-0E04-42DD-A6FF-F38BB89683B9}"/>
              </a:ext>
            </a:extLst>
          </p:cNvPr>
          <p:cNvSpPr txBox="1"/>
          <p:nvPr/>
        </p:nvSpPr>
        <p:spPr>
          <a:xfrm>
            <a:off x="702364" y="6316390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2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prism isInverted="1"/>
      </p:transition>
    </mc:Choice>
    <mc:Fallback xmlns="">
      <p:transition spd="slow" advClick="0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47BAE92-FB23-481B-86C9-EC8C710A7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810637"/>
              </p:ext>
            </p:extLst>
          </p:nvPr>
        </p:nvGraphicFramePr>
        <p:xfrm>
          <a:off x="190500" y="861378"/>
          <a:ext cx="11811000" cy="566187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937000">
                  <a:extLst>
                    <a:ext uri="{9D8B030D-6E8A-4147-A177-3AD203B41FA5}">
                      <a16:colId xmlns:a16="http://schemas.microsoft.com/office/drawing/2014/main" val="2327875974"/>
                    </a:ext>
                  </a:extLst>
                </a:gridCol>
                <a:gridCol w="3937000">
                  <a:extLst>
                    <a:ext uri="{9D8B030D-6E8A-4147-A177-3AD203B41FA5}">
                      <a16:colId xmlns:a16="http://schemas.microsoft.com/office/drawing/2014/main" val="899801347"/>
                    </a:ext>
                  </a:extLst>
                </a:gridCol>
                <a:gridCol w="3937000">
                  <a:extLst>
                    <a:ext uri="{9D8B030D-6E8A-4147-A177-3AD203B41FA5}">
                      <a16:colId xmlns:a16="http://schemas.microsoft.com/office/drawing/2014/main" val="1354383842"/>
                    </a:ext>
                  </a:extLst>
                </a:gridCol>
              </a:tblGrid>
              <a:tr h="976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Surgical Mask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N95 Respirator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677640"/>
                  </a:ext>
                </a:extLst>
              </a:tr>
              <a:tr h="12108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 NOT provide the wearer with a</a:t>
                      </a:r>
                    </a:p>
                    <a:p>
                      <a:r>
                        <a:rPr lang="en-US" dirty="0"/>
                        <a:t>reliable level of protection from inhaling</a:t>
                      </a:r>
                    </a:p>
                    <a:p>
                      <a:r>
                        <a:rPr lang="en-US" dirty="0"/>
                        <a:t>smaller airborne particles and is not</a:t>
                      </a:r>
                    </a:p>
                    <a:p>
                      <a:r>
                        <a:rPr lang="en-US" dirty="0"/>
                        <a:t>considered respiratory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Filters out at least 95% of airborne</a:t>
                      </a:r>
                    </a:p>
                    <a:p>
                      <a:r>
                        <a:rPr lang="en-US" dirty="0"/>
                        <a:t>particles including large and small</a:t>
                      </a:r>
                    </a:p>
                    <a:p>
                      <a:r>
                        <a:rPr lang="en-US" dirty="0"/>
                        <a:t>particles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39870"/>
                  </a:ext>
                </a:extLst>
              </a:tr>
              <a:tr h="8429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Leakage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Leakage occurs around the edge of the</a:t>
                      </a:r>
                    </a:p>
                    <a:p>
                      <a:r>
                        <a:rPr lang="en-US" dirty="0"/>
                        <a:t>mask when user inhales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properly fitted and donned,</a:t>
                      </a:r>
                    </a:p>
                    <a:p>
                      <a:r>
                        <a:rPr lang="en-US" dirty="0"/>
                        <a:t>minimal leakage occurs around edges</a:t>
                      </a:r>
                    </a:p>
                    <a:p>
                      <a:r>
                        <a:rPr lang="en-US" dirty="0"/>
                        <a:t>of the respirator when user inhales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437976"/>
                  </a:ext>
                </a:extLst>
              </a:tr>
              <a:tr h="8429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Use Limitations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Disposable. Discard after each patient</a:t>
                      </a:r>
                    </a:p>
                    <a:p>
                      <a:r>
                        <a:rPr lang="en-US" dirty="0"/>
                        <a:t>encounter.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Ideally should be discarded after each</a:t>
                      </a:r>
                    </a:p>
                    <a:p>
                      <a:r>
                        <a:rPr lang="en-US" dirty="0"/>
                        <a:t>patient encounter and after aerosol generating procedures. It should</a:t>
                      </a:r>
                    </a:p>
                    <a:p>
                      <a:r>
                        <a:rPr lang="en-US" dirty="0"/>
                        <a:t>also be discarded when it becomes</a:t>
                      </a:r>
                    </a:p>
                    <a:p>
                      <a:r>
                        <a:rPr lang="en-US" dirty="0"/>
                        <a:t>damaged or deformed; no longer</a:t>
                      </a:r>
                    </a:p>
                    <a:p>
                      <a:r>
                        <a:rPr lang="en-US" dirty="0"/>
                        <a:t>forms an effective seal to the face;</a:t>
                      </a:r>
                    </a:p>
                    <a:p>
                      <a:r>
                        <a:rPr lang="en-US" dirty="0"/>
                        <a:t>becomes wet or visibly dirty; breathing</a:t>
                      </a:r>
                    </a:p>
                    <a:p>
                      <a:r>
                        <a:rPr lang="en-US" dirty="0"/>
                        <a:t>becomes difficult; or if it becomes</a:t>
                      </a:r>
                    </a:p>
                    <a:p>
                      <a:r>
                        <a:rPr lang="en-US" dirty="0"/>
                        <a:t>contaminated with bodily fluids.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711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BE69BE-E1DE-4BFE-A213-C02DAB5C1799}"/>
              </a:ext>
            </a:extLst>
          </p:cNvPr>
          <p:cNvSpPr txBox="1"/>
          <p:nvPr/>
        </p:nvSpPr>
        <p:spPr>
          <a:xfrm>
            <a:off x="1504839" y="125196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Comparison of Surgical Mask to N95 Respirator Mask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B643C-DD72-474A-9832-35A395C42AE9}"/>
              </a:ext>
            </a:extLst>
          </p:cNvPr>
          <p:cNvSpPr txBox="1"/>
          <p:nvPr/>
        </p:nvSpPr>
        <p:spPr>
          <a:xfrm>
            <a:off x="342900" y="6192022"/>
            <a:ext cx="509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33"/>
                </a:solidFill>
              </a:rPr>
              <a:t>(Centers for Disease Control and Prevention, 2020).</a:t>
            </a:r>
          </a:p>
        </p:txBody>
      </p:sp>
    </p:spTree>
    <p:extLst>
      <p:ext uri="{BB962C8B-B14F-4D97-AF65-F5344CB8AC3E}">
        <p14:creationId xmlns:p14="http://schemas.microsoft.com/office/powerpoint/2010/main" val="373053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6000">
        <p14:ferris dir="l"/>
      </p:transition>
    </mc:Choice>
    <mc:Fallback xmlns="">
      <p:transition spd="slow" advClick="0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11D9D2-EC4D-4EDC-AEA2-45FB80B04430}"/>
              </a:ext>
            </a:extLst>
          </p:cNvPr>
          <p:cNvSpPr txBox="1"/>
          <p:nvPr/>
        </p:nvSpPr>
        <p:spPr>
          <a:xfrm>
            <a:off x="2282352" y="1660998"/>
            <a:ext cx="73303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Other NIOSH Approved </a:t>
            </a:r>
          </a:p>
          <a:p>
            <a:pPr algn="ctr"/>
            <a:r>
              <a:rPr lang="en-US" sz="4800" dirty="0"/>
              <a:t>Particulate Respirator Masks</a:t>
            </a:r>
          </a:p>
        </p:txBody>
      </p:sp>
    </p:spTree>
    <p:extLst>
      <p:ext uri="{BB962C8B-B14F-4D97-AF65-F5344CB8AC3E}">
        <p14:creationId xmlns:p14="http://schemas.microsoft.com/office/powerpoint/2010/main" val="33716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prism isContent="1"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A85BAF-4BCD-49DB-8BAE-3DF6D2F9A59E}"/>
              </a:ext>
            </a:extLst>
          </p:cNvPr>
          <p:cNvSpPr txBox="1"/>
          <p:nvPr/>
        </p:nvSpPr>
        <p:spPr>
          <a:xfrm>
            <a:off x="1019175" y="238125"/>
            <a:ext cx="10153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Before We Discuss Personal Protective Equipment, We Must </a:t>
            </a:r>
          </a:p>
          <a:p>
            <a:pPr algn="ctr"/>
            <a:r>
              <a:rPr lang="en-US" sz="3200" dirty="0"/>
              <a:t>Understand Mode of Transmission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0A776B-C1B6-479E-82EC-E24EF2A93D91}"/>
              </a:ext>
            </a:extLst>
          </p:cNvPr>
          <p:cNvSpPr txBox="1"/>
          <p:nvPr/>
        </p:nvSpPr>
        <p:spPr>
          <a:xfrm>
            <a:off x="3419555" y="2270669"/>
            <a:ext cx="75341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Pathogens are different sizes, and travel differently. </a:t>
            </a:r>
          </a:p>
          <a:p>
            <a:pPr algn="ctr"/>
            <a:r>
              <a:rPr lang="en-US" sz="2800" dirty="0"/>
              <a:t> Specific precautions must be taken, </a:t>
            </a:r>
          </a:p>
          <a:p>
            <a:pPr algn="ctr"/>
            <a:r>
              <a:rPr lang="en-US" sz="2800" dirty="0"/>
              <a:t>depending on the organism.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7B4305-DEBF-4207-A8C1-8C72FDF49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862012"/>
            <a:ext cx="2933700" cy="5133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71F280-65D2-46EE-9542-251A061C9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043" y="4393832"/>
            <a:ext cx="1576594" cy="1576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B9D481-FE5D-45DE-8379-1FC5B5D91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193136"/>
            <a:ext cx="1819478" cy="1861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D3066D-4B4D-421E-AFAB-D6AA050B3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067" y="4242002"/>
            <a:ext cx="1880254" cy="18802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ED6055-4C14-44EB-8674-C79990140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9321" y="4280066"/>
            <a:ext cx="1576594" cy="17159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FE9080-7C46-4DCB-A35E-342533465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8449" y="4379181"/>
            <a:ext cx="1576594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57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54D9AD-FDE5-416C-B367-48F4009A9ED8}"/>
              </a:ext>
            </a:extLst>
          </p:cNvPr>
          <p:cNvSpPr txBox="1"/>
          <p:nvPr/>
        </p:nvSpPr>
        <p:spPr>
          <a:xfrm>
            <a:off x="294958" y="1342132"/>
            <a:ext cx="116020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ighlight>
                  <a:srgbClr val="FFFF00"/>
                </a:highlight>
              </a:rPr>
              <a:t>The N99 particulate filtering facepiece respirator filters at least </a:t>
            </a:r>
          </a:p>
          <a:p>
            <a:pPr algn="ctr"/>
            <a:r>
              <a:rPr lang="en-US" sz="3200" dirty="0">
                <a:highlight>
                  <a:srgbClr val="FFFF00"/>
                </a:highlight>
              </a:rPr>
              <a:t>99% of airborne particles but is not resistant to oil.  </a:t>
            </a:r>
            <a:r>
              <a:rPr lang="en-US" sz="2400" dirty="0"/>
              <a:t>N=not resistant to oil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F100DF-5BA3-4652-9EDC-094AA2BE1DEB}"/>
              </a:ext>
            </a:extLst>
          </p:cNvPr>
          <p:cNvSpPr txBox="1"/>
          <p:nvPr/>
        </p:nvSpPr>
        <p:spPr>
          <a:xfrm>
            <a:off x="1555784" y="326648"/>
            <a:ext cx="8686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What is an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N99</a:t>
            </a:r>
            <a:r>
              <a:rPr lang="en-US" sz="2800" dirty="0">
                <a:highlight>
                  <a:srgbClr val="FFFF00"/>
                </a:highlight>
              </a:rPr>
              <a:t> Particulate Filtering Facepiece Respirator?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5640B-0CC0-4FEC-B373-9B6EFB2BC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33" y="2911614"/>
            <a:ext cx="3028422" cy="293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AB850-25E5-4916-8D4F-AC9FD18FB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142" y="2911613"/>
            <a:ext cx="2935444" cy="2935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57172C-EDC9-4CD2-AB5B-85D479FB9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282" y="2911613"/>
            <a:ext cx="3324982" cy="2935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CF29A2-FFE3-446B-9094-9176DCF172FD}"/>
              </a:ext>
            </a:extLst>
          </p:cNvPr>
          <p:cNvSpPr txBox="1"/>
          <p:nvPr/>
        </p:nvSpPr>
        <p:spPr>
          <a:xfrm>
            <a:off x="701733" y="6339320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EC7D-82EE-4856-9FEC-9D50F7ECAB60}"/>
              </a:ext>
            </a:extLst>
          </p:cNvPr>
          <p:cNvSpPr txBox="1"/>
          <p:nvPr/>
        </p:nvSpPr>
        <p:spPr>
          <a:xfrm>
            <a:off x="8461847" y="5645575"/>
            <a:ext cx="3647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Respirators are rated resistant to oil:</a:t>
            </a:r>
          </a:p>
          <a:p>
            <a:r>
              <a:rPr lang="en-US" b="1" dirty="0"/>
              <a:t>N</a:t>
            </a:r>
            <a:r>
              <a:rPr lang="en-US" dirty="0"/>
              <a:t>-Not resistant</a:t>
            </a:r>
          </a:p>
          <a:p>
            <a:r>
              <a:rPr lang="en-US" b="1" dirty="0"/>
              <a:t>R</a:t>
            </a:r>
            <a:r>
              <a:rPr lang="en-US" dirty="0"/>
              <a:t> Somewhat Resistant</a:t>
            </a:r>
          </a:p>
          <a:p>
            <a:r>
              <a:rPr lang="en-US" b="1" dirty="0"/>
              <a:t>P</a:t>
            </a:r>
            <a:r>
              <a:rPr lang="en-US" dirty="0"/>
              <a:t>-Oil proof</a:t>
            </a:r>
          </a:p>
        </p:txBody>
      </p:sp>
    </p:spTree>
    <p:extLst>
      <p:ext uri="{BB962C8B-B14F-4D97-AF65-F5344CB8AC3E}">
        <p14:creationId xmlns:p14="http://schemas.microsoft.com/office/powerpoint/2010/main" val="2185284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airplane"/>
      </p:transition>
    </mc:Choice>
    <mc:Fallback xmlns="">
      <p:transition spd="slow" advClick="0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59A7F-6226-4711-9363-EDD5FE591DB4}"/>
              </a:ext>
            </a:extLst>
          </p:cNvPr>
          <p:cNvSpPr txBox="1"/>
          <p:nvPr/>
        </p:nvSpPr>
        <p:spPr>
          <a:xfrm>
            <a:off x="514350" y="233643"/>
            <a:ext cx="10572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100-rated respirators </a:t>
            </a:r>
            <a:r>
              <a:rPr lang="en-US" sz="2800" dirty="0">
                <a:highlight>
                  <a:srgbClr val="FFFF00"/>
                </a:highlight>
              </a:rPr>
              <a:t>filter </a:t>
            </a:r>
            <a:r>
              <a:rPr lang="en-US" sz="2800" u="sng" dirty="0">
                <a:highlight>
                  <a:srgbClr val="FFFF00"/>
                </a:highlight>
              </a:rPr>
              <a:t>99.97% </a:t>
            </a:r>
            <a:r>
              <a:rPr lang="en-US" sz="2800" dirty="0">
                <a:highlight>
                  <a:srgbClr val="FFFF00"/>
                </a:highlight>
              </a:rPr>
              <a:t>of airborne matter but is not resistant to oil.</a:t>
            </a:r>
            <a:r>
              <a:rPr lang="en-US" sz="2800" dirty="0"/>
              <a:t> (N= Not resistant to oil)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8C9FC-5B31-4F84-9B1C-FB1AB2A14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66" y="1755721"/>
            <a:ext cx="5136959" cy="3493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741E66-3F0C-4891-AA94-A5D08ABF2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793" y="1608444"/>
            <a:ext cx="4660707" cy="3935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B2CB05-8650-4017-91A2-27D1FD71E032}"/>
              </a:ext>
            </a:extLst>
          </p:cNvPr>
          <p:cNvSpPr txBox="1"/>
          <p:nvPr/>
        </p:nvSpPr>
        <p:spPr>
          <a:xfrm>
            <a:off x="514350" y="6294782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51F8DB-EA37-419A-BAFF-B664AE2F5F6A}"/>
              </a:ext>
            </a:extLst>
          </p:cNvPr>
          <p:cNvSpPr txBox="1"/>
          <p:nvPr/>
        </p:nvSpPr>
        <p:spPr>
          <a:xfrm>
            <a:off x="8030113" y="5543549"/>
            <a:ext cx="3647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Respirators are rated resistant to oil:</a:t>
            </a:r>
          </a:p>
          <a:p>
            <a:r>
              <a:rPr lang="en-US" b="1" dirty="0"/>
              <a:t>N-</a:t>
            </a:r>
            <a:r>
              <a:rPr lang="en-US" dirty="0"/>
              <a:t>Not resistant</a:t>
            </a:r>
          </a:p>
          <a:p>
            <a:r>
              <a:rPr lang="en-US" b="1" dirty="0"/>
              <a:t>R </a:t>
            </a:r>
            <a:r>
              <a:rPr lang="en-US" dirty="0"/>
              <a:t>Somewhat Resistant</a:t>
            </a:r>
          </a:p>
          <a:p>
            <a:r>
              <a:rPr lang="en-US" b="1" dirty="0"/>
              <a:t>P</a:t>
            </a:r>
            <a:r>
              <a:rPr lang="en-US" dirty="0"/>
              <a:t>-Oil proof</a:t>
            </a:r>
          </a:p>
        </p:txBody>
      </p:sp>
    </p:spTree>
    <p:extLst>
      <p:ext uri="{BB962C8B-B14F-4D97-AF65-F5344CB8AC3E}">
        <p14:creationId xmlns:p14="http://schemas.microsoft.com/office/powerpoint/2010/main" val="3055641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3E635C-1D96-402F-8BF1-A639ABB37609}"/>
              </a:ext>
            </a:extLst>
          </p:cNvPr>
          <p:cNvSpPr txBox="1"/>
          <p:nvPr/>
        </p:nvSpPr>
        <p:spPr>
          <a:xfrm>
            <a:off x="3551285" y="334502"/>
            <a:ext cx="4575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What is a Fit Test?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B76A2-8937-4B8E-A692-0128C4FD5AA8}"/>
              </a:ext>
            </a:extLst>
          </p:cNvPr>
          <p:cNvSpPr txBox="1"/>
          <p:nvPr/>
        </p:nvSpPr>
        <p:spPr>
          <a:xfrm>
            <a:off x="1189292" y="979296"/>
            <a:ext cx="92992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The Occupational Safety and Health Administration (OSHA)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(29 CFR 1910.134) requires an annual fit test to confirm the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fit of any respirator that forms a tight seal on the wearer’s face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before it is used in the </a:t>
            </a:r>
            <a:r>
              <a:rPr lang="en-US" sz="2800" u="sng" dirty="0">
                <a:solidFill>
                  <a:srgbClr val="002060"/>
                </a:solidFill>
              </a:rPr>
              <a:t>workplace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23D5C-C8A4-4B9C-A842-7372B8BA4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2795178"/>
            <a:ext cx="4343401" cy="2892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670932-38DD-43B8-B3C8-590311122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745" y="2879618"/>
            <a:ext cx="4732905" cy="28544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B2FB8E-B8BE-4E00-9C45-417C73E249ED}"/>
              </a:ext>
            </a:extLst>
          </p:cNvPr>
          <p:cNvSpPr txBox="1"/>
          <p:nvPr/>
        </p:nvSpPr>
        <p:spPr>
          <a:xfrm>
            <a:off x="281155" y="6338832"/>
            <a:ext cx="509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352B6-6E34-42E2-A8C0-AA218F68593F}"/>
              </a:ext>
            </a:extLst>
          </p:cNvPr>
          <p:cNvSpPr txBox="1"/>
          <p:nvPr/>
        </p:nvSpPr>
        <p:spPr>
          <a:xfrm>
            <a:off x="0" y="0"/>
            <a:ext cx="479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(Respirator use at work: OSHA Training required)</a:t>
            </a:r>
          </a:p>
        </p:txBody>
      </p:sp>
    </p:spTree>
    <p:extLst>
      <p:ext uri="{BB962C8B-B14F-4D97-AF65-F5344CB8AC3E}">
        <p14:creationId xmlns:p14="http://schemas.microsoft.com/office/powerpoint/2010/main" val="272736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doors dir="vert"/>
      </p:transition>
    </mc:Choice>
    <mc:Fallback xmlns="">
      <p:transition spd="slow" advClick="0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B3E5F-911F-46A0-8012-8E84E09C8C4D}"/>
              </a:ext>
            </a:extLst>
          </p:cNvPr>
          <p:cNvSpPr txBox="1"/>
          <p:nvPr/>
        </p:nvSpPr>
        <p:spPr>
          <a:xfrm>
            <a:off x="2747968" y="276447"/>
            <a:ext cx="6696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What is a User Seal Check?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890C5A-6699-4AD0-9E86-B159AF5F11AF}"/>
              </a:ext>
            </a:extLst>
          </p:cNvPr>
          <p:cNvSpPr txBox="1"/>
          <p:nvPr/>
        </p:nvSpPr>
        <p:spPr>
          <a:xfrm>
            <a:off x="1787269" y="599612"/>
            <a:ext cx="82066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pPr algn="ctr"/>
            <a:r>
              <a:rPr lang="en-US" sz="2400" dirty="0"/>
              <a:t> </a:t>
            </a:r>
            <a:r>
              <a:rPr lang="en-US" sz="2400" dirty="0">
                <a:solidFill>
                  <a:srgbClr val="002060"/>
                </a:solidFill>
              </a:rPr>
              <a:t>Once a fit test has been done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to determine the best respirator model and size for a particular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user, a user seal check should be done every time the respirator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is to be worn to ensure an adequate seal is achieved.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AB18C7-FEBB-4E55-9FD6-F96EDB373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429" y="2690320"/>
            <a:ext cx="4324350" cy="32110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910A9F-CFF9-4711-BE16-C2291D90E052}"/>
              </a:ext>
            </a:extLst>
          </p:cNvPr>
          <p:cNvSpPr txBox="1"/>
          <p:nvPr/>
        </p:nvSpPr>
        <p:spPr>
          <a:xfrm>
            <a:off x="457200" y="6286741"/>
            <a:ext cx="509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46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669049-F0F1-4E48-86E5-A0B496FB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6" y="192643"/>
            <a:ext cx="9398148" cy="6296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D08DEB-4C17-4213-A4F3-B0D7B115C54B}"/>
              </a:ext>
            </a:extLst>
          </p:cNvPr>
          <p:cNvSpPr txBox="1"/>
          <p:nvPr/>
        </p:nvSpPr>
        <p:spPr>
          <a:xfrm>
            <a:off x="1257300" y="6488668"/>
            <a:ext cx="509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32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fallOver"/>
      </p:transition>
    </mc:Choice>
    <mc:Fallback xmlns="">
      <p:transition spd="slow" advClick="0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4F5DAC-5D1E-47E3-8723-F9632391F2C8}"/>
              </a:ext>
            </a:extLst>
          </p:cNvPr>
          <p:cNvSpPr txBox="1"/>
          <p:nvPr/>
        </p:nvSpPr>
        <p:spPr>
          <a:xfrm>
            <a:off x="917916" y="230891"/>
            <a:ext cx="10356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there is Respirator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General Public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440CF0-6075-4A5D-B6A4-502A0B22E37A}"/>
              </a:ext>
            </a:extLst>
          </p:cNvPr>
          <p:cNvSpPr txBox="1"/>
          <p:nvPr/>
        </p:nvSpPr>
        <p:spPr>
          <a:xfrm>
            <a:off x="125473" y="1143000"/>
            <a:ext cx="114366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dirty="0"/>
              <a:t>Respirator use by the general public is not subject to the same regulations</a:t>
            </a:r>
          </a:p>
          <a:p>
            <a:pPr algn="ctr"/>
            <a:r>
              <a:rPr lang="en-US" sz="2800" dirty="0"/>
              <a:t> required of employers in workplaces.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EBF6A-F180-489A-A3EB-627C1BE3BA43}"/>
              </a:ext>
            </a:extLst>
          </p:cNvPr>
          <p:cNvSpPr txBox="1"/>
          <p:nvPr/>
        </p:nvSpPr>
        <p:spPr>
          <a:xfrm>
            <a:off x="743830" y="2686050"/>
            <a:ext cx="98129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dirty="0"/>
              <a:t>Wearers will not have the benefits of formal training, fit testing,</a:t>
            </a:r>
          </a:p>
          <a:p>
            <a:pPr algn="ctr"/>
            <a:r>
              <a:rPr lang="en-US" sz="2800" dirty="0"/>
              <a:t> or medical evaluation.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B796B-57CA-4B8E-8446-0EC61645D383}"/>
              </a:ext>
            </a:extLst>
          </p:cNvPr>
          <p:cNvSpPr txBox="1"/>
          <p:nvPr/>
        </p:nvSpPr>
        <p:spPr>
          <a:xfrm>
            <a:off x="1129281" y="4229100"/>
            <a:ext cx="94290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dirty="0"/>
              <a:t>Non-NIOSH approved devices such as: </a:t>
            </a:r>
          </a:p>
          <a:p>
            <a:pPr algn="ctr"/>
            <a:r>
              <a:rPr lang="en-US" sz="2800" dirty="0"/>
              <a:t>non-NIOSH-approved single-strap dust masks, and loose-fitting </a:t>
            </a:r>
          </a:p>
          <a:p>
            <a:pPr algn="ctr"/>
            <a:r>
              <a:rPr lang="en-US" sz="2800" dirty="0"/>
              <a:t>facemasks will not provide the same level of protection as a </a:t>
            </a:r>
          </a:p>
          <a:p>
            <a:pPr algn="ctr"/>
            <a:r>
              <a:rPr lang="en-US" sz="2800" dirty="0"/>
              <a:t>properly fitted NIOSH-certified respirator.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31B301-A49C-4E16-B46A-922161DA2F36}"/>
              </a:ext>
            </a:extLst>
          </p:cNvPr>
          <p:cNvSpPr txBox="1"/>
          <p:nvPr/>
        </p:nvSpPr>
        <p:spPr>
          <a:xfrm>
            <a:off x="518319" y="6264593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gallery dir="l"/>
      </p:transition>
    </mc:Choice>
    <mc:Fallback xmlns="">
      <p:transition spd="slow" advClick="0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D529C-75CF-4CE1-9956-2BDB83E4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98" y="1015663"/>
            <a:ext cx="9335803" cy="49536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2428C1-3346-47AF-982E-55D46B96FC03}"/>
              </a:ext>
            </a:extLst>
          </p:cNvPr>
          <p:cNvSpPr txBox="1"/>
          <p:nvPr/>
        </p:nvSpPr>
        <p:spPr>
          <a:xfrm>
            <a:off x="1694799" y="0"/>
            <a:ext cx="88185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About Cloth Face Coverings </a:t>
            </a:r>
          </a:p>
        </p:txBody>
      </p:sp>
    </p:spTree>
    <p:extLst>
      <p:ext uri="{BB962C8B-B14F-4D97-AF65-F5344CB8AC3E}">
        <p14:creationId xmlns:p14="http://schemas.microsoft.com/office/powerpoint/2010/main" val="104354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FA9C65-0DCB-457B-8DF8-DCF48FFBDE98}"/>
              </a:ext>
            </a:extLst>
          </p:cNvPr>
          <p:cNvSpPr txBox="1"/>
          <p:nvPr/>
        </p:nvSpPr>
        <p:spPr>
          <a:xfrm>
            <a:off x="653260" y="798255"/>
            <a:ext cx="1088548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coverings 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not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placed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young children under age 2, 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anyone who has trouble breathing, 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is unconscious, 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incapacitated or otherwise unable to 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the mask without assistance.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613872-20B4-4A08-BB58-DE5CE1AE5474}"/>
              </a:ext>
            </a:extLst>
          </p:cNvPr>
          <p:cNvSpPr txBox="1"/>
          <p:nvPr/>
        </p:nvSpPr>
        <p:spPr>
          <a:xfrm>
            <a:off x="381000" y="6324600"/>
            <a:ext cx="509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(Centers for Disease Control and Prevention, 2020).</a:t>
            </a:r>
          </a:p>
        </p:txBody>
      </p:sp>
    </p:spTree>
    <p:extLst>
      <p:ext uri="{BB962C8B-B14F-4D97-AF65-F5344CB8AC3E}">
        <p14:creationId xmlns:p14="http://schemas.microsoft.com/office/powerpoint/2010/main" val="3796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206622-B6D1-46F7-95FF-8538C943AAC4}"/>
              </a:ext>
            </a:extLst>
          </p:cNvPr>
          <p:cNvSpPr txBox="1"/>
          <p:nvPr/>
        </p:nvSpPr>
        <p:spPr>
          <a:xfrm>
            <a:off x="0" y="1619250"/>
            <a:ext cx="12423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How Can I Make my Own Cloth Face Covering? </a:t>
            </a:r>
          </a:p>
        </p:txBody>
      </p:sp>
    </p:spTree>
    <p:extLst>
      <p:ext uri="{BB962C8B-B14F-4D97-AF65-F5344CB8AC3E}">
        <p14:creationId xmlns:p14="http://schemas.microsoft.com/office/powerpoint/2010/main" val="252604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drape"/>
      </p:transition>
    </mc:Choice>
    <mc:Fallback xmlns="">
      <p:transition spd="slow" advClick="0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7C146-9AEB-4F58-AEE6-ACB8804D7980}"/>
              </a:ext>
            </a:extLst>
          </p:cNvPr>
          <p:cNvSpPr txBox="1"/>
          <p:nvPr/>
        </p:nvSpPr>
        <p:spPr>
          <a:xfrm>
            <a:off x="3013329" y="0"/>
            <a:ext cx="616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Bandana Face Covering (no sew method)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61AB0-62F1-49AE-AB6F-D81045CEBAC2}"/>
              </a:ext>
            </a:extLst>
          </p:cNvPr>
          <p:cNvSpPr txBox="1"/>
          <p:nvPr/>
        </p:nvSpPr>
        <p:spPr>
          <a:xfrm>
            <a:off x="1754833" y="752475"/>
            <a:ext cx="7287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Materials</a:t>
            </a:r>
          </a:p>
          <a:p>
            <a:pPr algn="ctr"/>
            <a:r>
              <a:rPr lang="en-US" sz="2400" dirty="0"/>
              <a:t>Bandana (or square cotton cloth approximately 20”x20”)</a:t>
            </a:r>
          </a:p>
          <a:p>
            <a:pPr algn="ctr"/>
            <a:r>
              <a:rPr lang="en-US" sz="2400" dirty="0"/>
              <a:t>Rubber bands (or hair ties)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E3D8C-8EC0-4423-9F94-F6F49905A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79" y="1695211"/>
            <a:ext cx="2857262" cy="2609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9F98D5-37AE-4B2F-93F6-1DECF0C0E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209" y="1819392"/>
            <a:ext cx="2937129" cy="3028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082C28-9038-46E2-9057-F7BF8E92E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564" y="1671816"/>
            <a:ext cx="4148470" cy="2867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5C7B95-3C28-41B2-9633-2FA318222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74" y="3948171"/>
            <a:ext cx="3809524" cy="38095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71B407-10D0-46A7-B012-17E991B51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949" y="4258033"/>
            <a:ext cx="2937130" cy="25999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BF355B-A449-459C-8242-07757E88C4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152" y="3481297"/>
            <a:ext cx="2937131" cy="28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28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 advClick="0" advTm="6000">
        <p15:prstTrans prst="origami"/>
      </p:transition>
    </mc:Choice>
    <mc:Fallback xmlns=""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40A65F-E84D-48CA-BD45-F652D4DD8BA6}"/>
              </a:ext>
            </a:extLst>
          </p:cNvPr>
          <p:cNvSpPr txBox="1"/>
          <p:nvPr/>
        </p:nvSpPr>
        <p:spPr>
          <a:xfrm>
            <a:off x="3510683" y="152400"/>
            <a:ext cx="5493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Precautions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297E7-2B49-4634-A92E-3F730D742DC2}"/>
              </a:ext>
            </a:extLst>
          </p:cNvPr>
          <p:cNvSpPr txBox="1"/>
          <p:nvPr/>
        </p:nvSpPr>
        <p:spPr>
          <a:xfrm>
            <a:off x="1258227" y="4789526"/>
            <a:ext cx="927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Gloves, gown, or face protection depending on the exposure.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D1920-CC5E-469D-96A7-BFF4A1B9AE7E}"/>
              </a:ext>
            </a:extLst>
          </p:cNvPr>
          <p:cNvSpPr txBox="1"/>
          <p:nvPr/>
        </p:nvSpPr>
        <p:spPr>
          <a:xfrm>
            <a:off x="672196" y="1629370"/>
            <a:ext cx="1000940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any potential exposure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Blood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Body fluids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Mucous membranes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Non-intact skin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Potentially contaminated environmental surfaces or equipment</a:t>
            </a:r>
          </a:p>
          <a:p>
            <a:r>
              <a:rPr lang="en-US" sz="2800" dirty="0"/>
              <a:t>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B8C05-6082-4B60-8435-6323C3191785}"/>
              </a:ext>
            </a:extLst>
          </p:cNvPr>
          <p:cNvSpPr txBox="1"/>
          <p:nvPr/>
        </p:nvSpPr>
        <p:spPr>
          <a:xfrm>
            <a:off x="3415008" y="963990"/>
            <a:ext cx="536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Use appropriate PPE </a:t>
            </a:r>
            <a:r>
              <a:rPr lang="en-US" sz="2800" u="sng" dirty="0"/>
              <a:t>when there is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ED851-4484-40A7-8714-460C7211C4F1}"/>
              </a:ext>
            </a:extLst>
          </p:cNvPr>
          <p:cNvSpPr txBox="1"/>
          <p:nvPr/>
        </p:nvSpPr>
        <p:spPr>
          <a:xfrm>
            <a:off x="287883" y="6336268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3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prism isInverted="1"/>
      </p:transition>
    </mc:Choice>
    <mc:Fallback xmlns="">
      <p:transition spd="slow" advClick="0" advTm="6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A4E45F-89A1-4E7D-B36C-B93075BAE411}"/>
              </a:ext>
            </a:extLst>
          </p:cNvPr>
          <p:cNvSpPr txBox="1"/>
          <p:nvPr/>
        </p:nvSpPr>
        <p:spPr>
          <a:xfrm>
            <a:off x="314325" y="203776"/>
            <a:ext cx="11563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For more ideas for cloth face covering types, instructions, and instructional videos,  go to the Centers for Disease Control and Prevention site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https://www.cdc.gov/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D4062-BF04-4AB7-90D5-E532B96B1508}"/>
              </a:ext>
            </a:extLst>
          </p:cNvPr>
          <p:cNvSpPr txBox="1"/>
          <p:nvPr/>
        </p:nvSpPr>
        <p:spPr>
          <a:xfrm>
            <a:off x="0" y="1544615"/>
            <a:ext cx="732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Click on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More About COVID-19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92438-A536-44B8-A89E-408A5DAB4F96}"/>
              </a:ext>
            </a:extLst>
          </p:cNvPr>
          <p:cNvSpPr txBox="1"/>
          <p:nvPr/>
        </p:nvSpPr>
        <p:spPr>
          <a:xfrm>
            <a:off x="52578" y="2250746"/>
            <a:ext cx="7220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Then click on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Yourself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6204C-CA70-4920-9BC8-98E5FEF419F0}"/>
              </a:ext>
            </a:extLst>
          </p:cNvPr>
          <p:cNvSpPr txBox="1"/>
          <p:nvPr/>
        </p:nvSpPr>
        <p:spPr>
          <a:xfrm>
            <a:off x="0" y="2899088"/>
            <a:ext cx="12257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Scroll down to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 your mouth and nose with a cloth face cover when around others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3C56F-938B-4063-B97F-DEE4CE1AF29E}"/>
              </a:ext>
            </a:extLst>
          </p:cNvPr>
          <p:cNvSpPr txBox="1"/>
          <p:nvPr/>
        </p:nvSpPr>
        <p:spPr>
          <a:xfrm>
            <a:off x="0" y="3560063"/>
            <a:ext cx="913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Click on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details: Cloth Face Covers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7C4E4-F827-4DB7-9D47-562DEA3C5C0D}"/>
              </a:ext>
            </a:extLst>
          </p:cNvPr>
          <p:cNvSpPr txBox="1"/>
          <p:nvPr/>
        </p:nvSpPr>
        <p:spPr>
          <a:xfrm>
            <a:off x="52578" y="4144838"/>
            <a:ext cx="10996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Scroll down to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Sew and No Sew Instructions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instructions on how to make a sewn cloth face covering, Quick cut T shirt (no sew method) and Bandana (No sew method).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62638-C2CF-4470-BECB-4DF8CD7C3AA8}"/>
              </a:ext>
            </a:extLst>
          </p:cNvPr>
          <p:cNvSpPr txBox="1"/>
          <p:nvPr/>
        </p:nvSpPr>
        <p:spPr>
          <a:xfrm>
            <a:off x="1156092" y="5313385"/>
            <a:ext cx="87893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At the bottom of the page, there are links for instructional </a:t>
            </a:r>
          </a:p>
          <a:p>
            <a:pPr algn="ctr"/>
            <a:r>
              <a:rPr lang="en-US" sz="2800" dirty="0"/>
              <a:t>videos on how to make cloth face coverings. </a:t>
            </a:r>
          </a:p>
        </p:txBody>
      </p:sp>
    </p:spTree>
    <p:extLst>
      <p:ext uri="{BB962C8B-B14F-4D97-AF65-F5344CB8AC3E}">
        <p14:creationId xmlns:p14="http://schemas.microsoft.com/office/powerpoint/2010/main" val="983899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4F25A4-16FB-4909-912D-D47F9252CC28}"/>
              </a:ext>
            </a:extLst>
          </p:cNvPr>
          <p:cNvSpPr txBox="1"/>
          <p:nvPr/>
        </p:nvSpPr>
        <p:spPr>
          <a:xfrm>
            <a:off x="-175849" y="633501"/>
            <a:ext cx="1034039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Side view of an individual wearing a cloth face covering, which conceals </a:t>
            </a:r>
          </a:p>
          <a:p>
            <a:pPr algn="ctr"/>
            <a:r>
              <a:rPr lang="en-US" sz="2400" dirty="0"/>
              <a:t>their mouth and nose areas and has a string looped behind the visible ear</a:t>
            </a:r>
          </a:p>
          <a:p>
            <a:pPr algn="ctr"/>
            <a:r>
              <a:rPr lang="en-US" sz="2400" dirty="0"/>
              <a:t> to hold the covering in place.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 top of the covering is positioned just below the eyes and the bottom </a:t>
            </a:r>
          </a:p>
          <a:p>
            <a:pPr algn="ctr"/>
            <a:r>
              <a:rPr lang="en-US" sz="2400" dirty="0"/>
              <a:t>extends down to cover the chin. The visible side of the covering extends </a:t>
            </a:r>
          </a:p>
          <a:p>
            <a:pPr algn="ctr"/>
            <a:r>
              <a:rPr lang="en-US" sz="2400" dirty="0"/>
              <a:t>to cover approximately half of the individual’s cheek.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Cloth face coverings should fit snugly but comfortably against the side of the face,</a:t>
            </a:r>
          </a:p>
          <a:p>
            <a:pPr algn="ctr"/>
            <a:r>
              <a:rPr lang="en-US" sz="2400" dirty="0"/>
              <a:t> be secured with ties or ear loops include multiple layers </a:t>
            </a:r>
          </a:p>
          <a:p>
            <a:pPr algn="ctr"/>
            <a:r>
              <a:rPr lang="en-US" sz="2400" dirty="0"/>
              <a:t>of fabric allow for breathing without restriction, be able to be laundered </a:t>
            </a:r>
          </a:p>
          <a:p>
            <a:pPr algn="ctr"/>
            <a:r>
              <a:rPr lang="en-US" sz="2400" dirty="0"/>
              <a:t>and machine dried without damage or change to shape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E5EE5-D0E4-43CF-A909-FFBA6F22D1C9}"/>
              </a:ext>
            </a:extLst>
          </p:cNvPr>
          <p:cNvSpPr txBox="1"/>
          <p:nvPr/>
        </p:nvSpPr>
        <p:spPr>
          <a:xfrm>
            <a:off x="2721519" y="0"/>
            <a:ext cx="6298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to Wear a Cloth Face Covering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C4706-76B7-452A-8B6A-47671C6C4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80934"/>
            <a:ext cx="2571750" cy="285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AD2358-90F7-4A27-B5DF-65E75F49AFA5}"/>
              </a:ext>
            </a:extLst>
          </p:cNvPr>
          <p:cNvSpPr txBox="1"/>
          <p:nvPr/>
        </p:nvSpPr>
        <p:spPr>
          <a:xfrm>
            <a:off x="361950" y="6224499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(Centers for Disease Control and Prevention, 2020). </a:t>
            </a:r>
          </a:p>
        </p:txBody>
      </p:sp>
    </p:spTree>
    <p:extLst>
      <p:ext uri="{BB962C8B-B14F-4D97-AF65-F5344CB8AC3E}">
        <p14:creationId xmlns:p14="http://schemas.microsoft.com/office/powerpoint/2010/main" val="37001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B7D154-FFAA-4838-B409-D4F469DC5353}"/>
              </a:ext>
            </a:extLst>
          </p:cNvPr>
          <p:cNvSpPr txBox="1"/>
          <p:nvPr/>
        </p:nvSpPr>
        <p:spPr>
          <a:xfrm>
            <a:off x="276748" y="746552"/>
            <a:ext cx="1163850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Should cloth face coverings be washed 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or otherwise cleaned regularly? 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How regularly?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Yes. </a:t>
            </a:r>
          </a:p>
          <a:p>
            <a:pPr algn="ctr"/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They should be routinely washed depending on the frequency of use.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FC15E-7EC4-4FCC-AD4E-31AD4C4EDCCB}"/>
              </a:ext>
            </a:extLst>
          </p:cNvPr>
          <p:cNvSpPr txBox="1"/>
          <p:nvPr/>
        </p:nvSpPr>
        <p:spPr>
          <a:xfrm>
            <a:off x="3409950" y="4476750"/>
            <a:ext cx="509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(Centers for Disease Control and Prevention, 2020).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6B1523-447A-4DB5-AD7F-9F654F2DA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96" y="360515"/>
            <a:ext cx="1847850" cy="19288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BDAF37-6601-4BC5-88EF-6670FC643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429" y="5032162"/>
            <a:ext cx="2790825" cy="1638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A55D55-936A-4925-83A7-C32049AF56E2}"/>
              </a:ext>
            </a:extLst>
          </p:cNvPr>
          <p:cNvSpPr txBox="1"/>
          <p:nvPr/>
        </p:nvSpPr>
        <p:spPr>
          <a:xfrm>
            <a:off x="501581" y="6301130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77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EFAB1D-784A-4BBB-BF26-BAE7FF513C3F}"/>
              </a:ext>
            </a:extLst>
          </p:cNvPr>
          <p:cNvSpPr txBox="1"/>
          <p:nvPr/>
        </p:nvSpPr>
        <p:spPr>
          <a:xfrm>
            <a:off x="231670" y="571500"/>
            <a:ext cx="1172866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How does one safely sterilize/clean a cloth face covering?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A washing machine should suffice in properly washing a face covering.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9CF98-AEF9-4455-B8C7-39E1D0BBB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751141"/>
            <a:ext cx="2528887" cy="2657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388E2F-796A-49F9-93BD-B5487B351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837" y="1751141"/>
            <a:ext cx="2233613" cy="2543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EDB160-FFC6-4261-BCED-8B83AAECF269}"/>
              </a:ext>
            </a:extLst>
          </p:cNvPr>
          <p:cNvSpPr txBox="1"/>
          <p:nvPr/>
        </p:nvSpPr>
        <p:spPr>
          <a:xfrm>
            <a:off x="552450" y="6286500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68967E-E19E-4A69-BC5C-E5593189DF8A}"/>
              </a:ext>
            </a:extLst>
          </p:cNvPr>
          <p:cNvSpPr txBox="1"/>
          <p:nvPr/>
        </p:nvSpPr>
        <p:spPr>
          <a:xfrm>
            <a:off x="199707" y="647700"/>
            <a:ext cx="11792587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one safely remove a used face covering?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“Individuals should be careful not to touch their eyes, nose, and mouth </a:t>
            </a:r>
          </a:p>
          <a:p>
            <a:pPr algn="ctr"/>
            <a:r>
              <a:rPr lang="en-US" sz="2800" dirty="0"/>
              <a:t>when removing their face covering and wash hands immediately after removing</a:t>
            </a:r>
          </a:p>
          <a:p>
            <a:pPr algn="ctr"/>
            <a:r>
              <a:rPr lang="en-US" sz="2800" dirty="0"/>
              <a:t>(Centers for Disease Control and Prevention, 2020).”</a:t>
            </a:r>
          </a:p>
          <a:p>
            <a:pPr algn="ctr"/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35ED5-3C2C-450D-A58C-3BD1BB78F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1352550"/>
            <a:ext cx="28956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prism isInverted="1"/>
      </p:transition>
    </mc:Choice>
    <mc:Fallback xmlns="">
      <p:transition spd="slow" advClick="0" advTm="6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995D7B-A1ED-48BC-AF50-B97867B92E2C}"/>
              </a:ext>
            </a:extLst>
          </p:cNvPr>
          <p:cNvSpPr txBox="1"/>
          <p:nvPr/>
        </p:nvSpPr>
        <p:spPr>
          <a:xfrm>
            <a:off x="3681079" y="1219200"/>
            <a:ext cx="4403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 protection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D5106-316C-407C-8DD7-BD2EAF97C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962" y="238125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45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6000">
        <p15:prstTrans prst="fallOver"/>
      </p:transition>
    </mc:Choice>
    <mc:Fallback xmlns="">
      <p:transition spd="slow" advClick="0" advTm="6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831EF0-C987-4025-BDA8-28319288D14A}"/>
              </a:ext>
            </a:extLst>
          </p:cNvPr>
          <p:cNvSpPr txBox="1"/>
          <p:nvPr/>
        </p:nvSpPr>
        <p:spPr>
          <a:xfrm>
            <a:off x="2990850" y="190500"/>
            <a:ext cx="5200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Goggles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E1D7B-246A-4C09-AB3B-D54A22FCCBF8}"/>
              </a:ext>
            </a:extLst>
          </p:cNvPr>
          <p:cNvSpPr txBox="1"/>
          <p:nvPr/>
        </p:nvSpPr>
        <p:spPr>
          <a:xfrm>
            <a:off x="43060" y="1308371"/>
            <a:ext cx="12105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Appropriately fitted, indirectly-vented goggles with a manufacturer’s anti-fog coating provide </a:t>
            </a:r>
          </a:p>
          <a:p>
            <a:pPr algn="ctr"/>
            <a:r>
              <a:rPr lang="en-US" sz="2400" dirty="0"/>
              <a:t>the most reliable practical eye protection from splashes, sprays, and respiratory droplets.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19F8D-DF00-48D4-9E4C-277AE0417A4E}"/>
              </a:ext>
            </a:extLst>
          </p:cNvPr>
          <p:cNvSpPr txBox="1"/>
          <p:nvPr/>
        </p:nvSpPr>
        <p:spPr>
          <a:xfrm>
            <a:off x="500230" y="6298168"/>
            <a:ext cx="509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(Centers for Disease Control and Prevention, 2020).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EF2EA-48B8-4CCA-89AB-CE795B9FC2B2}"/>
              </a:ext>
            </a:extLst>
          </p:cNvPr>
          <p:cNvSpPr txBox="1"/>
          <p:nvPr/>
        </p:nvSpPr>
        <p:spPr>
          <a:xfrm>
            <a:off x="685735" y="2549353"/>
            <a:ext cx="10820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Directly-vented goggles may allow penetration by splashes or sprays; </a:t>
            </a:r>
          </a:p>
          <a:p>
            <a:pPr algn="ctr"/>
            <a:r>
              <a:rPr lang="en-US" sz="2400" dirty="0"/>
              <a:t>therefore, indirectly-vented or non-vented goggles are preferred for infection control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039B0A-8C77-472F-9B28-8BBAAE5C0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231" y="3477651"/>
            <a:ext cx="3671888" cy="237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0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wheel spokes="1"/>
      </p:transition>
    </mc:Choice>
    <mc:Fallback xmlns="">
      <p:transition spd="slow" advClick="0" advTm="6000">
        <p:wheel spokes="1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2A746-FB96-4243-9653-33CCAF010647}"/>
              </a:ext>
            </a:extLst>
          </p:cNvPr>
          <p:cNvSpPr txBox="1"/>
          <p:nvPr/>
        </p:nvSpPr>
        <p:spPr>
          <a:xfrm flipH="1">
            <a:off x="2724150" y="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Shields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CD243-D499-44B3-B428-8E6A5F584FF5}"/>
              </a:ext>
            </a:extLst>
          </p:cNvPr>
          <p:cNvSpPr txBox="1"/>
          <p:nvPr/>
        </p:nvSpPr>
        <p:spPr>
          <a:xfrm>
            <a:off x="147224" y="923330"/>
            <a:ext cx="118975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Face shields are commonly used as an infection control alternative to goggles.</a:t>
            </a:r>
          </a:p>
          <a:p>
            <a:pPr algn="ctr"/>
            <a:r>
              <a:rPr lang="en-US" sz="2800" dirty="0"/>
              <a:t>Unlike goggles, a face shield can also provide protection to other facial areas. </a:t>
            </a:r>
          </a:p>
          <a:p>
            <a:pPr algn="ctr"/>
            <a:r>
              <a:rPr lang="en-US" sz="2800" dirty="0"/>
              <a:t>to provide better face and eye protection from splashes and sprays, a face shield </a:t>
            </a:r>
          </a:p>
          <a:p>
            <a:pPr algn="ctr"/>
            <a:r>
              <a:rPr lang="en-US" sz="2800" dirty="0"/>
              <a:t>should wrap around the face to the point of the ear, which </a:t>
            </a:r>
          </a:p>
          <a:p>
            <a:pPr algn="ctr"/>
            <a:r>
              <a:rPr lang="en-US" sz="2800" dirty="0"/>
              <a:t>reduces the risk of splash reaching the eyes.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5DE41-750A-405E-A21A-E4E994AF9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6" y="3429000"/>
            <a:ext cx="2552702" cy="2505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89FDF-8855-4E9F-993F-2BD6A1B72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2" y="3429000"/>
            <a:ext cx="2952750" cy="25056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2D02E5-0133-4751-8734-5395BAAFDA0B}"/>
              </a:ext>
            </a:extLst>
          </p:cNvPr>
          <p:cNvSpPr txBox="1"/>
          <p:nvPr/>
        </p:nvSpPr>
        <p:spPr>
          <a:xfrm>
            <a:off x="253405" y="6326093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(Centers for Disease Control and Prevention, 2020). </a:t>
            </a:r>
          </a:p>
        </p:txBody>
      </p:sp>
    </p:spTree>
    <p:extLst>
      <p:ext uri="{BB962C8B-B14F-4D97-AF65-F5344CB8AC3E}">
        <p14:creationId xmlns:p14="http://schemas.microsoft.com/office/powerpoint/2010/main" val="411533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flythrough/>
      </p:transition>
    </mc:Choice>
    <mc:Fallback xmlns="">
      <p:transition spd="slow" advClick="0" advTm="6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F50767-E12F-472E-B140-6AD13ABC2B55}"/>
              </a:ext>
            </a:extLst>
          </p:cNvPr>
          <p:cNvSpPr txBox="1"/>
          <p:nvPr/>
        </p:nvSpPr>
        <p:spPr>
          <a:xfrm>
            <a:off x="4227472" y="288161"/>
            <a:ext cx="3584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Glasses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3B8432-6616-4649-BDAC-B98F5071E6DD}"/>
              </a:ext>
            </a:extLst>
          </p:cNvPr>
          <p:cNvSpPr txBox="1"/>
          <p:nvPr/>
        </p:nvSpPr>
        <p:spPr>
          <a:xfrm>
            <a:off x="315374" y="1264726"/>
            <a:ext cx="114086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Safety glasses provide impact protection but do not provide the same level of</a:t>
            </a:r>
          </a:p>
          <a:p>
            <a:pPr algn="ctr"/>
            <a:r>
              <a:rPr lang="en-US" sz="2800" dirty="0"/>
              <a:t> splash or droplet protection as goggles and generally should not </a:t>
            </a:r>
          </a:p>
          <a:p>
            <a:pPr algn="ctr"/>
            <a:r>
              <a:rPr lang="en-US" sz="2800" dirty="0"/>
              <a:t>be used for infection control purposes.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5DBA49-D943-49E0-8FD1-ACC7AABC6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261" y="2918401"/>
            <a:ext cx="4887244" cy="3158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DF8465-1B3C-4FC8-AD3A-12D911E12531}"/>
              </a:ext>
            </a:extLst>
          </p:cNvPr>
          <p:cNvSpPr txBox="1"/>
          <p:nvPr/>
        </p:nvSpPr>
        <p:spPr>
          <a:xfrm>
            <a:off x="315374" y="6345630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27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drape"/>
      </p:transition>
    </mc:Choice>
    <mc:Fallback xmlns="">
      <p:transition spd="slow" advClick="0" advTm="6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E8628C-04B9-49B4-9F38-C8C8AA50BCF5}"/>
              </a:ext>
            </a:extLst>
          </p:cNvPr>
          <p:cNvSpPr txBox="1"/>
          <p:nvPr/>
        </p:nvSpPr>
        <p:spPr>
          <a:xfrm>
            <a:off x="4068828" y="1962150"/>
            <a:ext cx="3722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Gloves</a:t>
            </a:r>
          </a:p>
        </p:txBody>
      </p:sp>
    </p:spTree>
    <p:extLst>
      <p:ext uri="{BB962C8B-B14F-4D97-AF65-F5344CB8AC3E}">
        <p14:creationId xmlns:p14="http://schemas.microsoft.com/office/powerpoint/2010/main" val="265544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gallery dir="l"/>
      </p:transition>
    </mc:Choice>
    <mc:Fallback xmlns=""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F49D9B-F322-4964-9BA8-BCE5818769E0}"/>
              </a:ext>
            </a:extLst>
          </p:cNvPr>
          <p:cNvSpPr txBox="1"/>
          <p:nvPr/>
        </p:nvSpPr>
        <p:spPr>
          <a:xfrm>
            <a:off x="3296226" y="163215"/>
            <a:ext cx="5599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Precautions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CDAD5-9EA7-4A95-B776-E13F9CCFF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711" y="1060965"/>
            <a:ext cx="2915057" cy="2981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A108E3-72F7-4C63-9047-BA9BE58C3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59676"/>
            <a:ext cx="2624539" cy="2981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EB512-C245-42BC-A74F-87C426E6C604}"/>
              </a:ext>
            </a:extLst>
          </p:cNvPr>
          <p:cNvSpPr txBox="1"/>
          <p:nvPr/>
        </p:nvSpPr>
        <p:spPr>
          <a:xfrm>
            <a:off x="3219450" y="263380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060F3-5260-4F6F-A8BC-FA4B44A20646}"/>
              </a:ext>
            </a:extLst>
          </p:cNvPr>
          <p:cNvSpPr txBox="1"/>
          <p:nvPr/>
        </p:nvSpPr>
        <p:spPr>
          <a:xfrm>
            <a:off x="6978003" y="225944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A1D7C-ECC2-40BF-AC78-0069CE50B408}"/>
              </a:ext>
            </a:extLst>
          </p:cNvPr>
          <p:cNvSpPr txBox="1"/>
          <p:nvPr/>
        </p:nvSpPr>
        <p:spPr>
          <a:xfrm>
            <a:off x="1666445" y="4069726"/>
            <a:ext cx="8158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Implemented for pathogens that are transmitted by touching </a:t>
            </a:r>
          </a:p>
          <a:p>
            <a:pPr algn="ctr"/>
            <a:r>
              <a:rPr lang="en-US" sz="2400" dirty="0"/>
              <a:t>an infected person directly or touching a contaminated object.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5546F3-9D91-417E-B791-0428E68C70BB}"/>
              </a:ext>
            </a:extLst>
          </p:cNvPr>
          <p:cNvSpPr txBox="1"/>
          <p:nvPr/>
        </p:nvSpPr>
        <p:spPr>
          <a:xfrm>
            <a:off x="38417" y="5029032"/>
            <a:ext cx="1215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 pathogens that are transmitted by contact are MRSA, Norovirus, and Clostridium difficile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1D8DAE-EFC0-4A7C-98C2-CDA846F584C6}"/>
              </a:ext>
            </a:extLst>
          </p:cNvPr>
          <p:cNvSpPr txBox="1"/>
          <p:nvPr/>
        </p:nvSpPr>
        <p:spPr>
          <a:xfrm>
            <a:off x="397566" y="6325453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5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3B6811-5E9A-4070-909E-8A91BB0B7077}"/>
              </a:ext>
            </a:extLst>
          </p:cNvPr>
          <p:cNvSpPr txBox="1"/>
          <p:nvPr/>
        </p:nvSpPr>
        <p:spPr>
          <a:xfrm>
            <a:off x="1833561" y="462800"/>
            <a:ext cx="7254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Glove Type 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3A037-BDD5-4C4F-88D4-EFC65E8E6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76" y="1933573"/>
            <a:ext cx="2667000" cy="299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7A53B4-F1CD-42AC-8604-EC9569D3C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1933574"/>
            <a:ext cx="3086099" cy="2990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1CDDAC-A03C-497B-935B-4B9DD38B1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450" y="1933574"/>
            <a:ext cx="2895599" cy="29908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AAF665-A88D-45AA-8222-0AC9BB10C933}"/>
              </a:ext>
            </a:extLst>
          </p:cNvPr>
          <p:cNvSpPr txBox="1"/>
          <p:nvPr/>
        </p:nvSpPr>
        <p:spPr>
          <a:xfrm>
            <a:off x="290512" y="4857742"/>
            <a:ext cx="3331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 Sterile Exam Gloves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D328C-9672-4AC6-8AAC-19941AAA257E}"/>
              </a:ext>
            </a:extLst>
          </p:cNvPr>
          <p:cNvSpPr txBox="1"/>
          <p:nvPr/>
        </p:nvSpPr>
        <p:spPr>
          <a:xfrm>
            <a:off x="4744586" y="4924421"/>
            <a:ext cx="2006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Sterile Gloves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86B159-7267-4E92-BDE6-E5BBC10C1D8B}"/>
              </a:ext>
            </a:extLst>
          </p:cNvPr>
          <p:cNvSpPr txBox="1"/>
          <p:nvPr/>
        </p:nvSpPr>
        <p:spPr>
          <a:xfrm flipH="1">
            <a:off x="7872977" y="4924421"/>
            <a:ext cx="289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Non Medical Gloves</a:t>
            </a:r>
          </a:p>
        </p:txBody>
      </p:sp>
    </p:spTree>
    <p:extLst>
      <p:ext uri="{BB962C8B-B14F-4D97-AF65-F5344CB8AC3E}">
        <p14:creationId xmlns:p14="http://schemas.microsoft.com/office/powerpoint/2010/main" val="2730908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AD24BEA-525D-4ABE-BB41-4B866EAB4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598083"/>
              </p:ext>
            </p:extLst>
          </p:nvPr>
        </p:nvGraphicFramePr>
        <p:xfrm>
          <a:off x="238125" y="0"/>
          <a:ext cx="11715750" cy="674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990282576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658338757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3819364277"/>
                    </a:ext>
                  </a:extLst>
                </a:gridCol>
              </a:tblGrid>
              <a:tr h="13493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Glove Type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Indications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Details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532315"/>
                  </a:ext>
                </a:extLst>
              </a:tr>
              <a:tr h="1317625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Non Sterile </a:t>
                      </a:r>
                    </a:p>
                    <a:p>
                      <a:r>
                        <a:rPr lang="en-US" sz="2400" dirty="0"/>
                        <a:t>Patient Examination Gloves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Patient care examinations, other non-surgical procedures involving contact with mucous membranes and laboratory procedures. 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Medical device regulated by the FDA. Non sterile and sterile single use disposable. Single use only for one patient, then dispose of properly. 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274554"/>
                  </a:ext>
                </a:extLst>
              </a:tr>
              <a:tr h="122025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Sterile </a:t>
                      </a:r>
                    </a:p>
                    <a:p>
                      <a:pPr algn="ctr"/>
                      <a:r>
                        <a:rPr lang="en-US" sz="2400" dirty="0"/>
                        <a:t>Surgical Gloves 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Sterile Procedures, surgical procedures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Medical device regulated by the FDA. These gloves are Sterile and single-use, and  disposable. 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829517"/>
                  </a:ext>
                </a:extLst>
              </a:tr>
              <a:tr h="130663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Non Medical Gloves 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Housekeeping/cleaning</a:t>
                      </a:r>
                    </a:p>
                    <a:p>
                      <a:r>
                        <a:rPr lang="en-US" sz="2400" dirty="0"/>
                        <a:t>Handling chemicals.</a:t>
                      </a:r>
                    </a:p>
                    <a:p>
                      <a:r>
                        <a:rPr lang="en-US" sz="2400" dirty="0"/>
                        <a:t>Not for use during patient</a:t>
                      </a:r>
                    </a:p>
                    <a:p>
                      <a:r>
                        <a:rPr lang="en-US" sz="2400" dirty="0"/>
                        <a:t>care.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regulated by the FDA. Utility/general purpose gloves should be puncture and chemical resistant. Can be sanitized and re used. Not for patient care. 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24281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8C02902-20DC-4DAA-B237-6250FADE43C6}"/>
              </a:ext>
            </a:extLst>
          </p:cNvPr>
          <p:cNvSpPr txBox="1"/>
          <p:nvPr/>
        </p:nvSpPr>
        <p:spPr>
          <a:xfrm>
            <a:off x="331304" y="6467336"/>
            <a:ext cx="3488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(Centers for Disease Control and Prevention, 2020). </a:t>
            </a:r>
          </a:p>
        </p:txBody>
      </p:sp>
    </p:spTree>
    <p:extLst>
      <p:ext uri="{BB962C8B-B14F-4D97-AF65-F5344CB8AC3E}">
        <p14:creationId xmlns:p14="http://schemas.microsoft.com/office/powerpoint/2010/main" val="41586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dissolve/>
      </p:transition>
    </mc:Choice>
    <mc:Fallback xmlns="">
      <p:transition spd="slow" advClick="0" advTm="6000">
        <p:dissolv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DA5060-8FB8-4A7D-A959-C75E568B6AFC}"/>
              </a:ext>
            </a:extLst>
          </p:cNvPr>
          <p:cNvSpPr txBox="1"/>
          <p:nvPr/>
        </p:nvSpPr>
        <p:spPr>
          <a:xfrm>
            <a:off x="368405" y="57150"/>
            <a:ext cx="114551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Does the Centers for Disease Control and Prevention recommend </a:t>
            </a:r>
          </a:p>
          <a:p>
            <a:pPr algn="ctr"/>
            <a:r>
              <a:rPr lang="en-US" sz="3200" dirty="0"/>
              <a:t>wearing gloves in public?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75914B-5BBA-48BC-8097-88EED159F570}"/>
              </a:ext>
            </a:extLst>
          </p:cNvPr>
          <p:cNvSpPr txBox="1"/>
          <p:nvPr/>
        </p:nvSpPr>
        <p:spPr>
          <a:xfrm>
            <a:off x="628347" y="4552950"/>
            <a:ext cx="10935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At this time, the CDC has not posted any information on wearing gloves in public. </a:t>
            </a:r>
          </a:p>
          <a:p>
            <a:pPr algn="ctr"/>
            <a:r>
              <a:rPr lang="en-US" sz="2400" dirty="0"/>
              <a:t>Information about glove use in the health care setting is available on the CDC Website: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975CD-7C53-433A-BE14-52958F1B0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3" y="1134368"/>
            <a:ext cx="5162550" cy="3418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7A57EE-912D-4749-90B2-051FC845D6A9}"/>
              </a:ext>
            </a:extLst>
          </p:cNvPr>
          <p:cNvSpPr txBox="1"/>
          <p:nvPr/>
        </p:nvSpPr>
        <p:spPr>
          <a:xfrm>
            <a:off x="4610100" y="5445502"/>
            <a:ext cx="219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https://www.cdc.gov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437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prism isInverted="1"/>
      </p:transition>
    </mc:Choice>
    <mc:Fallback xmlns="">
      <p:transition spd="slow" advClick="0" advTm="6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81B109-E6CE-4C89-934B-4CFAE9C8A9B3}"/>
              </a:ext>
            </a:extLst>
          </p:cNvPr>
          <p:cNvSpPr txBox="1"/>
          <p:nvPr/>
        </p:nvSpPr>
        <p:spPr>
          <a:xfrm>
            <a:off x="1301824" y="80576"/>
            <a:ext cx="87126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Eras Bold ITC" panose="020B0907030504020204" pitchFamily="34" charset="0"/>
              </a:rPr>
              <a:t>If I choose to wear Gloves in Public,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  <a:latin typeface="Eras Bold ITC" panose="020B0907030504020204" pitchFamily="34" charset="0"/>
              </a:rPr>
              <a:t> are there any precautions I should take?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B080D-04C0-4966-9175-123A0F4B1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148" y="1850412"/>
            <a:ext cx="6589704" cy="3939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29FD6F-D58E-475B-89E7-2050CCE41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00000">
            <a:off x="8841354" y="912325"/>
            <a:ext cx="3024434" cy="21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1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0FC07-C852-4EFF-9D8B-2538A4AE28FE}"/>
              </a:ext>
            </a:extLst>
          </p:cNvPr>
          <p:cNvSpPr txBox="1"/>
          <p:nvPr/>
        </p:nvSpPr>
        <p:spPr>
          <a:xfrm>
            <a:off x="1107434" y="190500"/>
            <a:ext cx="101530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 Hand Hygiene Before Donning (putting on)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Exam Gloves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A67ABB-30E9-4C4B-8A9A-1D0C2242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1210568"/>
            <a:ext cx="6305550" cy="39433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C84D71-00D5-48A2-B314-37CAE0379DF2}"/>
              </a:ext>
            </a:extLst>
          </p:cNvPr>
          <p:cNvSpPr txBox="1"/>
          <p:nvPr/>
        </p:nvSpPr>
        <p:spPr>
          <a:xfrm>
            <a:off x="218632" y="5355044"/>
            <a:ext cx="11930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 Hand Hygiene After Doffing (removing) your Gloves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434663-369A-469E-B9BB-3D3A4E42B9F3}"/>
              </a:ext>
            </a:extLst>
          </p:cNvPr>
          <p:cNvSpPr txBox="1"/>
          <p:nvPr/>
        </p:nvSpPr>
        <p:spPr>
          <a:xfrm>
            <a:off x="5327200" y="2795319"/>
            <a:ext cx="1678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30323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prism isContent="1" isInverted="1"/>
      </p:transition>
    </mc:Choice>
    <mc:Fallback xmlns="">
      <p:transition spd="slow" advClick="0" advTm="6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A4DCA-E205-4CE1-A7CB-F5577A76C60A}"/>
              </a:ext>
            </a:extLst>
          </p:cNvPr>
          <p:cNvSpPr txBox="1"/>
          <p:nvPr/>
        </p:nvSpPr>
        <p:spPr>
          <a:xfrm>
            <a:off x="1456254" y="457200"/>
            <a:ext cx="8830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 aware there are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pathogens on your gloves.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E7410-B3DA-4F00-BCB3-2E0205880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62" y="1606836"/>
            <a:ext cx="4800600" cy="3644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2974A3-D451-427E-96AD-08C95624E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662" y="1606837"/>
            <a:ext cx="4800600" cy="364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DAF9E-FA3D-410D-AE7F-AA518A78C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11" y="2502750"/>
            <a:ext cx="3038130" cy="2622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CF3BC9-6B22-4C71-B118-C4EB5B8F8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775" y="2442160"/>
            <a:ext cx="3073797" cy="269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D6600-F20C-4279-A93A-DC1ECF97CE42}"/>
              </a:ext>
            </a:extLst>
          </p:cNvPr>
          <p:cNvSpPr txBox="1"/>
          <p:nvPr/>
        </p:nvSpPr>
        <p:spPr>
          <a:xfrm>
            <a:off x="1145193" y="291548"/>
            <a:ext cx="895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The Outside of your Gloves are Contaminated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891DF-ADA2-4A2E-AC38-3F5DA32B6D4A}"/>
              </a:ext>
            </a:extLst>
          </p:cNvPr>
          <p:cNvSpPr txBox="1"/>
          <p:nvPr/>
        </p:nvSpPr>
        <p:spPr>
          <a:xfrm>
            <a:off x="2142228" y="1147883"/>
            <a:ext cx="6958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 aware there are pathogens on your gloves.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8C4041-2AEA-43CD-AB02-4C1A3299D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032" y="2419771"/>
            <a:ext cx="3625796" cy="274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2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6000">
        <p:dissolve/>
      </p:transition>
    </mc:Choice>
    <mc:Fallback xmlns="">
      <p:transition spd="slow" advClick="0" advTm="6000">
        <p:dissolv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35772-7209-4E69-98BF-D5BE45DFF0AF}"/>
              </a:ext>
            </a:extLst>
          </p:cNvPr>
          <p:cNvSpPr txBox="1"/>
          <p:nvPr/>
        </p:nvSpPr>
        <p:spPr>
          <a:xfrm>
            <a:off x="2684834" y="175099"/>
            <a:ext cx="6462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Preventing Self Contamination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5B7F6-4AAA-44A0-9ABB-518066606CE7}"/>
              </a:ext>
            </a:extLst>
          </p:cNvPr>
          <p:cNvSpPr txBox="1"/>
          <p:nvPr/>
        </p:nvSpPr>
        <p:spPr>
          <a:xfrm>
            <a:off x="337629" y="1259175"/>
            <a:ext cx="11862991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Do not touch your face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Do not handle your keys, phone, or personal  with contaminated gloves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Do not reach inside your purse with contaminated gloves</a:t>
            </a:r>
          </a:p>
          <a:p>
            <a:r>
              <a:rPr lang="en-US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Before handling phone, keys, or put hands inside pockets, wallets, or purses, remove gloves, </a:t>
            </a:r>
          </a:p>
          <a:p>
            <a:r>
              <a:rPr lang="en-US" sz="2400" dirty="0"/>
              <a:t>     dispose of gloves property, and sanitize your hands.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If not wearing gloves, remember to sanitize hands before handling personal items keys, </a:t>
            </a:r>
          </a:p>
          <a:p>
            <a:r>
              <a:rPr lang="en-US" sz="2400" dirty="0"/>
              <a:t>    phone, wallet, or reaching into purse.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6000">
        <p14:warp dir="in"/>
      </p:transition>
    </mc:Choice>
    <mc:Fallback xmlns="">
      <p:transition spd="slow" advClick="0" advTm="6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E4C5B4-EC87-4543-90B6-392A5AB18FB0}"/>
              </a:ext>
            </a:extLst>
          </p:cNvPr>
          <p:cNvSpPr txBox="1"/>
          <p:nvPr/>
        </p:nvSpPr>
        <p:spPr>
          <a:xfrm>
            <a:off x="0" y="426953"/>
            <a:ext cx="125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 back long hair to prevent hair from touching the face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C42F7D-959D-4B9C-A6E0-D38E8EB74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363" y="1454284"/>
            <a:ext cx="4078828" cy="3949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C569AC-18CE-4400-9AC4-4357FA4CC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10" y="1454284"/>
            <a:ext cx="4078828" cy="39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8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conveyor dir="l"/>
      </p:transition>
    </mc:Choice>
    <mc:Fallback xmlns="">
      <p:transition spd="slow" advClick="0" advTm="6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CDD21F-3A99-4591-9A18-F05E6DC4016F}"/>
              </a:ext>
            </a:extLst>
          </p:cNvPr>
          <p:cNvSpPr txBox="1"/>
          <p:nvPr/>
        </p:nvSpPr>
        <p:spPr>
          <a:xfrm>
            <a:off x="588221" y="269344"/>
            <a:ext cx="10965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Proper Sequence of Putting on your Personal Protective Equipment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38B8A7-EF30-4BC3-9ED4-3A8998864C46}"/>
              </a:ext>
            </a:extLst>
          </p:cNvPr>
          <p:cNvSpPr txBox="1"/>
          <p:nvPr/>
        </p:nvSpPr>
        <p:spPr>
          <a:xfrm>
            <a:off x="3856344" y="1475002"/>
            <a:ext cx="1945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Face Covering</a:t>
            </a:r>
          </a:p>
          <a:p>
            <a:pPr algn="ctr"/>
            <a:r>
              <a:rPr lang="en-US" sz="2800" dirty="0"/>
              <a:t>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19F72-B9B6-47D9-8EF3-3EE466C30424}"/>
              </a:ext>
            </a:extLst>
          </p:cNvPr>
          <p:cNvSpPr txBox="1"/>
          <p:nvPr/>
        </p:nvSpPr>
        <p:spPr>
          <a:xfrm>
            <a:off x="7046239" y="2100570"/>
            <a:ext cx="2289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Goggles 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A498A-25DA-41CA-9DC5-8CA47262C75E}"/>
              </a:ext>
            </a:extLst>
          </p:cNvPr>
          <p:cNvSpPr txBox="1"/>
          <p:nvPr/>
        </p:nvSpPr>
        <p:spPr>
          <a:xfrm>
            <a:off x="10318451" y="2026126"/>
            <a:ext cx="1469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Gloves</a:t>
            </a:r>
          </a:p>
          <a:p>
            <a:pPr algn="ctr"/>
            <a:r>
              <a:rPr lang="en-US" sz="3600" dirty="0"/>
              <a:t>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4E83E-0AA6-4605-9956-8D63CA27B9C1}"/>
              </a:ext>
            </a:extLst>
          </p:cNvPr>
          <p:cNvSpPr txBox="1"/>
          <p:nvPr/>
        </p:nvSpPr>
        <p:spPr>
          <a:xfrm>
            <a:off x="4470007" y="947849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914B3-EBAD-4324-A526-B068FEBB9AEC}"/>
              </a:ext>
            </a:extLst>
          </p:cNvPr>
          <p:cNvSpPr txBox="1"/>
          <p:nvPr/>
        </p:nvSpPr>
        <p:spPr>
          <a:xfrm>
            <a:off x="7868475" y="1273248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9EC24-9529-4EF1-AC85-03F3FB80E174}"/>
              </a:ext>
            </a:extLst>
          </p:cNvPr>
          <p:cNvSpPr txBox="1"/>
          <p:nvPr/>
        </p:nvSpPr>
        <p:spPr>
          <a:xfrm>
            <a:off x="10841320" y="1399376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081CA9-D07D-481F-9F12-A73227DE6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556" y="3254728"/>
            <a:ext cx="2326325" cy="20480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44903D-5BFE-40AD-A03A-398C2E51C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32" y="2458597"/>
            <a:ext cx="2198498" cy="22487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B696CA-E619-43E7-A26E-A3481C080F23}"/>
              </a:ext>
            </a:extLst>
          </p:cNvPr>
          <p:cNvSpPr txBox="1"/>
          <p:nvPr/>
        </p:nvSpPr>
        <p:spPr>
          <a:xfrm>
            <a:off x="1321335" y="96181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4C635A-87FC-4FBB-AF65-DB6D530F318E}"/>
              </a:ext>
            </a:extLst>
          </p:cNvPr>
          <p:cNvSpPr txBox="1"/>
          <p:nvPr/>
        </p:nvSpPr>
        <p:spPr>
          <a:xfrm>
            <a:off x="843495" y="1812888"/>
            <a:ext cx="166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Gown 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147B4E-05ED-4551-8A97-C5DDDA2EEB79}"/>
              </a:ext>
            </a:extLst>
          </p:cNvPr>
          <p:cNvSpPr txBox="1"/>
          <p:nvPr/>
        </p:nvSpPr>
        <p:spPr>
          <a:xfrm>
            <a:off x="843495" y="5526851"/>
            <a:ext cx="968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(If not using a piece of equipment, skip that step but keep the same sequence for all other equipment)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DD8344-BD0B-45B6-8EDD-8B160A08E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612" y="4001791"/>
            <a:ext cx="2241981" cy="9751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1E4E95-7D79-4471-A846-DCC0DA5F3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179" y="3129094"/>
            <a:ext cx="2466975" cy="18478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D5C0E8-1452-42CA-8698-101B3C12D3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1612" y="2854174"/>
            <a:ext cx="2267270" cy="114965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C4B10B7-E5A5-4E3D-9F79-7AE7A1D2F8A9}"/>
              </a:ext>
            </a:extLst>
          </p:cNvPr>
          <p:cNvSpPr txBox="1"/>
          <p:nvPr/>
        </p:nvSpPr>
        <p:spPr>
          <a:xfrm>
            <a:off x="551876" y="6346315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doors dir="vert"/>
      </p:transition>
    </mc:Choice>
    <mc:Fallback xmlns="">
      <p:transition spd="slow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C35E6E-6D11-4D83-9770-3941933C0541}"/>
              </a:ext>
            </a:extLst>
          </p:cNvPr>
          <p:cNvSpPr txBox="1"/>
          <p:nvPr/>
        </p:nvSpPr>
        <p:spPr>
          <a:xfrm>
            <a:off x="3263173" y="51941"/>
            <a:ext cx="5665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Droplet Precautions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00FFD-9148-413F-97C6-BB3E062961D5}"/>
              </a:ext>
            </a:extLst>
          </p:cNvPr>
          <p:cNvSpPr txBox="1"/>
          <p:nvPr/>
        </p:nvSpPr>
        <p:spPr>
          <a:xfrm>
            <a:off x="1133873" y="799180"/>
            <a:ext cx="9924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Droplet Precautions are implemented when a caregiver is coming into contact </a:t>
            </a:r>
          </a:p>
          <a:p>
            <a:pPr algn="ctr"/>
            <a:r>
              <a:rPr lang="en-US" sz="2400" dirty="0"/>
              <a:t>with infectious pathogens that are generated by coughing or sneezing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49A01A-F3F3-4146-962A-36D71417D989}"/>
              </a:ext>
            </a:extLst>
          </p:cNvPr>
          <p:cNvSpPr txBox="1"/>
          <p:nvPr/>
        </p:nvSpPr>
        <p:spPr>
          <a:xfrm>
            <a:off x="161925" y="3721631"/>
            <a:ext cx="1186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3E1C"/>
                </a:solidFill>
              </a:rPr>
              <a:t>In addition to standard precautions, the eyes, nose and mouth are fully covered</a:t>
            </a:r>
            <a:endParaRPr lang="en-US" dirty="0">
              <a:solidFill>
                <a:srgbClr val="003E1C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B37C18-5BD8-4DB0-BA5B-D12230346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18" y="2018522"/>
            <a:ext cx="1604696" cy="1549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FB4CA8-795A-472B-B818-F267B946A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692" y="2018522"/>
            <a:ext cx="1604696" cy="16046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189A8A-7B77-4555-BA43-5C5E9F85ADFD}"/>
              </a:ext>
            </a:extLst>
          </p:cNvPr>
          <p:cNvSpPr txBox="1"/>
          <p:nvPr/>
        </p:nvSpPr>
        <p:spPr>
          <a:xfrm>
            <a:off x="161925" y="4344099"/>
            <a:ext cx="116256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Examples of pathogens that are transmitted by droplet are Influenza, rhinoviruses, pertussis,</a:t>
            </a:r>
          </a:p>
          <a:p>
            <a:pPr algn="ctr"/>
            <a:r>
              <a:rPr lang="en-US" sz="2400" dirty="0"/>
              <a:t> and diphtheria. These pathogens are too large to remain airborne for long periods </a:t>
            </a:r>
          </a:p>
          <a:p>
            <a:pPr algn="ctr"/>
            <a:r>
              <a:rPr lang="en-US" sz="2400" dirty="0"/>
              <a:t>of time, they may travel up to 6 feet, are propelled through the air,  and enter the new host’s</a:t>
            </a:r>
          </a:p>
          <a:p>
            <a:pPr algn="ctr"/>
            <a:r>
              <a:rPr lang="en-US" sz="2400" dirty="0"/>
              <a:t> system through the eyes, nose, or mouth.  These pathogens may linger on surfaces.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C86F15-C223-4206-860D-152A8B862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163" y="2220609"/>
            <a:ext cx="2217906" cy="11454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AF3A55-54CE-41A3-9E46-C4C051558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853" y="1791581"/>
            <a:ext cx="1785431" cy="17854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A33DECB-84B1-4EB2-B1D5-7FF1BAF17416}"/>
              </a:ext>
            </a:extLst>
          </p:cNvPr>
          <p:cNvSpPr txBox="1"/>
          <p:nvPr/>
        </p:nvSpPr>
        <p:spPr>
          <a:xfrm>
            <a:off x="283999" y="6274750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(Centers for Disease Control and Prevention, 2020). </a:t>
            </a:r>
          </a:p>
        </p:txBody>
      </p:sp>
    </p:spTree>
    <p:extLst>
      <p:ext uri="{BB962C8B-B14F-4D97-AF65-F5344CB8AC3E}">
        <p14:creationId xmlns:p14="http://schemas.microsoft.com/office/powerpoint/2010/main" val="5943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conveyor dir="l"/>
      </p:transition>
    </mc:Choice>
    <mc:Fallback xmlns="">
      <p:transition spd="slow" advClick="0" advTm="6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CA6999-CE8E-4D3B-9058-68FB132A7E5C}"/>
              </a:ext>
            </a:extLst>
          </p:cNvPr>
          <p:cNvSpPr txBox="1"/>
          <p:nvPr/>
        </p:nvSpPr>
        <p:spPr>
          <a:xfrm>
            <a:off x="1352550" y="28956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92E18-48EE-4A20-9266-AF5B63BECD83}"/>
              </a:ext>
            </a:extLst>
          </p:cNvPr>
          <p:cNvSpPr txBox="1"/>
          <p:nvPr/>
        </p:nvSpPr>
        <p:spPr>
          <a:xfrm>
            <a:off x="4486265" y="342900"/>
            <a:ext cx="3039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Donning PPE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(Putting 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5E89D-C21A-4CCB-B935-B584D6B3B9FE}"/>
              </a:ext>
            </a:extLst>
          </p:cNvPr>
          <p:cNvSpPr txBox="1"/>
          <p:nvPr/>
        </p:nvSpPr>
        <p:spPr>
          <a:xfrm>
            <a:off x="1745450" y="1896249"/>
            <a:ext cx="87011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handling equipment, perform hand hygiene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washing hands with soap and water.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2C542E-03F1-48D3-83D6-7CB9960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822" y="3080266"/>
            <a:ext cx="4762500" cy="290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switch dir="r"/>
      </p:transition>
    </mc:Choice>
    <mc:Fallback xmlns="">
      <p:transition spd="slow" advClick="0" advTm="6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D6D19E-0856-439F-9BC3-719069FD71D0}"/>
              </a:ext>
            </a:extLst>
          </p:cNvPr>
          <p:cNvSpPr txBox="1"/>
          <p:nvPr/>
        </p:nvSpPr>
        <p:spPr>
          <a:xfrm>
            <a:off x="3293118" y="217506"/>
            <a:ext cx="595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are donning a gown, put it on first.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04EB1-8C46-4E3E-B4AC-08C20DA06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208" y="1346027"/>
            <a:ext cx="2437158" cy="416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79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3DBE8-4597-4AF4-9A61-68EBD024E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438400"/>
            <a:ext cx="421005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F49A90-1A6B-4FFB-AD18-A343BDF81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2438400"/>
            <a:ext cx="3886200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106C5E-FCF0-432F-961A-DDF61075EB70}"/>
              </a:ext>
            </a:extLst>
          </p:cNvPr>
          <p:cNvSpPr txBox="1"/>
          <p:nvPr/>
        </p:nvSpPr>
        <p:spPr>
          <a:xfrm>
            <a:off x="650278" y="971550"/>
            <a:ext cx="1089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Next, don your mask or face covering</a:t>
            </a:r>
          </a:p>
        </p:txBody>
      </p:sp>
    </p:spTree>
    <p:extLst>
      <p:ext uri="{BB962C8B-B14F-4D97-AF65-F5344CB8AC3E}">
        <p14:creationId xmlns:p14="http://schemas.microsoft.com/office/powerpoint/2010/main" val="1254115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14988A-3622-4442-A1C4-9A1ACA5D9F5F}"/>
              </a:ext>
            </a:extLst>
          </p:cNvPr>
          <p:cNvSpPr txBox="1"/>
          <p:nvPr/>
        </p:nvSpPr>
        <p:spPr>
          <a:xfrm>
            <a:off x="0" y="-43378"/>
            <a:ext cx="12492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How to Properly Don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(put on)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 Clean Mask, Respirator, or Face Covering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8585B4-200C-430E-83FD-27EDB7C2C0B8}"/>
              </a:ext>
            </a:extLst>
          </p:cNvPr>
          <p:cNvSpPr txBox="1"/>
          <p:nvPr/>
        </p:nvSpPr>
        <p:spPr>
          <a:xfrm>
            <a:off x="4046994" y="641693"/>
            <a:ext cx="3020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Using Clean Hands: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1DF4CD-ED9B-4B2E-AE61-F20521191F94}"/>
              </a:ext>
            </a:extLst>
          </p:cNvPr>
          <p:cNvSpPr txBox="1"/>
          <p:nvPr/>
        </p:nvSpPr>
        <p:spPr>
          <a:xfrm>
            <a:off x="2354192" y="1273746"/>
            <a:ext cx="11106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Secure ties or elastic bands at middle of head and neck</a:t>
            </a:r>
          </a:p>
          <a:p>
            <a:r>
              <a:rPr lang="en-US" sz="3200" dirty="0"/>
              <a:t>     </a:t>
            </a:r>
            <a:r>
              <a:rPr lang="en-US" sz="2400" dirty="0"/>
              <a:t>(or apply ear loops 1A) </a:t>
            </a:r>
          </a:p>
          <a:p>
            <a:r>
              <a:rPr lang="en-US" sz="3200" dirty="0"/>
              <a:t>2. Fit flexible band to nose bridge</a:t>
            </a:r>
          </a:p>
          <a:p>
            <a:r>
              <a:rPr lang="en-US" sz="3200" dirty="0"/>
              <a:t>3. Fit snug to face and below chin</a:t>
            </a:r>
          </a:p>
          <a:p>
            <a:r>
              <a:rPr lang="en-US" sz="3200" dirty="0"/>
              <a:t>4. Fit-check respirator </a:t>
            </a:r>
            <a:r>
              <a:rPr lang="en-US" sz="2400" dirty="0"/>
              <a:t>(Fit check not required for a surgical mask)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BA5D1F-6330-4B09-8243-6B6F6342D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4093012"/>
            <a:ext cx="2619375" cy="1922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F692E9-3316-4D1E-BEE2-6B47B913D4C3}"/>
              </a:ext>
            </a:extLst>
          </p:cNvPr>
          <p:cNvSpPr txBox="1"/>
          <p:nvPr/>
        </p:nvSpPr>
        <p:spPr>
          <a:xfrm>
            <a:off x="2131873" y="4093012"/>
            <a:ext cx="644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17BE36-F93C-4219-8662-6487AE377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99" y="4049584"/>
            <a:ext cx="2847975" cy="206210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0CFEDE3-6D6E-4137-BEF9-C48D5CB1EB2F}"/>
              </a:ext>
            </a:extLst>
          </p:cNvPr>
          <p:cNvSpPr txBox="1"/>
          <p:nvPr/>
        </p:nvSpPr>
        <p:spPr>
          <a:xfrm>
            <a:off x="8092262" y="4093012"/>
            <a:ext cx="553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3.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78BC51B-6490-4AAA-A6E8-E98C55BA8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7837" y="3962995"/>
            <a:ext cx="2443163" cy="2133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497C136-4EB8-4BDD-B0AE-811B6EA0D3A0}"/>
              </a:ext>
            </a:extLst>
          </p:cNvPr>
          <p:cNvSpPr txBox="1"/>
          <p:nvPr/>
        </p:nvSpPr>
        <p:spPr>
          <a:xfrm>
            <a:off x="11213961" y="3962995"/>
            <a:ext cx="644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4.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33966F8-D889-4B01-B724-F8E0C9819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828" y="4038810"/>
            <a:ext cx="2619375" cy="20035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07B1989-E234-4F18-AD49-422C9D235716}"/>
              </a:ext>
            </a:extLst>
          </p:cNvPr>
          <p:cNvSpPr txBox="1"/>
          <p:nvPr/>
        </p:nvSpPr>
        <p:spPr>
          <a:xfrm>
            <a:off x="5280506" y="3955584"/>
            <a:ext cx="553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6F1926F-D3AC-4EAE-BF4B-4A399D1EDE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373" t="3781"/>
          <a:stretch/>
        </p:blipFill>
        <p:spPr>
          <a:xfrm>
            <a:off x="179870" y="2289651"/>
            <a:ext cx="1825343" cy="18033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BBEAE5E-6BA0-49ED-9F5E-69E33B2E564E}"/>
              </a:ext>
            </a:extLst>
          </p:cNvPr>
          <p:cNvSpPr txBox="1"/>
          <p:nvPr/>
        </p:nvSpPr>
        <p:spPr>
          <a:xfrm>
            <a:off x="1466849" y="2244506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1A.</a:t>
            </a:r>
          </a:p>
        </p:txBody>
      </p:sp>
    </p:spTree>
    <p:extLst>
      <p:ext uri="{BB962C8B-B14F-4D97-AF65-F5344CB8AC3E}">
        <p14:creationId xmlns:p14="http://schemas.microsoft.com/office/powerpoint/2010/main" val="16630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doors dir="vert"/>
      </p:transition>
    </mc:Choice>
    <mc:Fallback xmlns="">
      <p:transition spd="slow" advClick="0" advTm="6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08CB2-7726-4BEF-BB55-4F7B47472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1657350"/>
            <a:ext cx="3829050" cy="3867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39354C-DF32-4A93-BD45-E7FA1BB6EA98}"/>
              </a:ext>
            </a:extLst>
          </p:cNvPr>
          <p:cNvSpPr txBox="1"/>
          <p:nvPr/>
        </p:nvSpPr>
        <p:spPr>
          <a:xfrm>
            <a:off x="636845" y="609600"/>
            <a:ext cx="10918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mask or face covering should cover your nose and mouth completely</a:t>
            </a:r>
          </a:p>
        </p:txBody>
      </p:sp>
    </p:spTree>
    <p:extLst>
      <p:ext uri="{BB962C8B-B14F-4D97-AF65-F5344CB8AC3E}">
        <p14:creationId xmlns:p14="http://schemas.microsoft.com/office/powerpoint/2010/main" val="73206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E55A07-BA19-4960-A6C3-88DA7781DF1D}"/>
              </a:ext>
            </a:extLst>
          </p:cNvPr>
          <p:cNvSpPr txBox="1"/>
          <p:nvPr/>
        </p:nvSpPr>
        <p:spPr>
          <a:xfrm>
            <a:off x="2199861" y="397566"/>
            <a:ext cx="7295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If you are wearing eye protection, put it on next.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02D93E-D045-4EC8-95B5-A50FBD3C4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73" y="2134013"/>
            <a:ext cx="2466975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B64BCC-33DA-40AD-872E-DBF4D3710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585" y="1986375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A62873-FD4B-48F9-A005-02CAB503A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947" y="2522156"/>
            <a:ext cx="2422427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ferris dir="l"/>
      </p:transition>
    </mc:Choice>
    <mc:Fallback xmlns="">
      <p:transition spd="slow" advClick="0" advTm="6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5C6D9-E956-4FF6-8563-68CD4EE6F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590" y="2766184"/>
            <a:ext cx="3109706" cy="3008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CDD975-88B9-4183-BD26-8AC8501C0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181" y="2620411"/>
            <a:ext cx="2880691" cy="31540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B5B5C1-67D3-4D16-B056-DA7AA8608B8D}"/>
              </a:ext>
            </a:extLst>
          </p:cNvPr>
          <p:cNvSpPr txBox="1"/>
          <p:nvPr/>
        </p:nvSpPr>
        <p:spPr>
          <a:xfrm>
            <a:off x="3644346" y="1023326"/>
            <a:ext cx="385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When Donning Clean Gloves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816D26-11AC-4E2B-B3A8-002A2332381E}"/>
              </a:ext>
            </a:extLst>
          </p:cNvPr>
          <p:cNvSpPr txBox="1"/>
          <p:nvPr/>
        </p:nvSpPr>
        <p:spPr>
          <a:xfrm>
            <a:off x="4042691" y="1670112"/>
            <a:ext cx="305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 should be clean and dry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7B81D4-D3C0-4948-97DA-ECC2C880F35B}"/>
              </a:ext>
            </a:extLst>
          </p:cNvPr>
          <p:cNvSpPr txBox="1"/>
          <p:nvPr/>
        </p:nvSpPr>
        <p:spPr>
          <a:xfrm>
            <a:off x="2765611" y="253599"/>
            <a:ext cx="5979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Next, don (put on) your gloves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8D6C4-F086-44D5-B174-89C91B8EA762}"/>
              </a:ext>
            </a:extLst>
          </p:cNvPr>
          <p:cNvSpPr txBox="1"/>
          <p:nvPr/>
        </p:nvSpPr>
        <p:spPr>
          <a:xfrm>
            <a:off x="463826" y="6316501"/>
            <a:ext cx="1085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prism isInverted="1"/>
      </p:transition>
    </mc:Choice>
    <mc:Fallback xmlns="">
      <p:transition spd="slow" advClick="0" advTm="6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C3D969-4B85-4D5F-AB55-75F1DA194FD3}"/>
              </a:ext>
            </a:extLst>
          </p:cNvPr>
          <p:cNvSpPr txBox="1"/>
          <p:nvPr/>
        </p:nvSpPr>
        <p:spPr>
          <a:xfrm>
            <a:off x="428236" y="1276350"/>
            <a:ext cx="114550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How to Remove Personal Protective Equipment Safely</a:t>
            </a:r>
          </a:p>
          <a:p>
            <a:pPr algn="ctr"/>
            <a:r>
              <a:rPr lang="en-US" sz="4000" dirty="0"/>
              <a:t>(without Self-Contamination)</a:t>
            </a:r>
          </a:p>
        </p:txBody>
      </p:sp>
    </p:spTree>
    <p:extLst>
      <p:ext uri="{BB962C8B-B14F-4D97-AF65-F5344CB8AC3E}">
        <p14:creationId xmlns:p14="http://schemas.microsoft.com/office/powerpoint/2010/main" val="37991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switch dir="r"/>
      </p:transition>
    </mc:Choice>
    <mc:Fallback xmlns="">
      <p:transition spd="slow" advClick="0" advTm="6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55F126-2325-418E-9D67-4FE66ADFEE0B}"/>
              </a:ext>
            </a:extLst>
          </p:cNvPr>
          <p:cNvSpPr txBox="1"/>
          <p:nvPr/>
        </p:nvSpPr>
        <p:spPr>
          <a:xfrm>
            <a:off x="102275" y="-78667"/>
            <a:ext cx="11987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Proper Sequence for removal of Personal Protective Equipment 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DED47-8242-41A2-9AD8-79F243774A0A}"/>
              </a:ext>
            </a:extLst>
          </p:cNvPr>
          <p:cNvSpPr txBox="1"/>
          <p:nvPr/>
        </p:nvSpPr>
        <p:spPr>
          <a:xfrm>
            <a:off x="681716" y="79999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0F44F-0424-48AF-90B9-AD202C4DB19F}"/>
              </a:ext>
            </a:extLst>
          </p:cNvPr>
          <p:cNvSpPr txBox="1"/>
          <p:nvPr/>
        </p:nvSpPr>
        <p:spPr>
          <a:xfrm>
            <a:off x="3362987" y="74571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84506-FE21-4EF6-B298-D44803790502}"/>
              </a:ext>
            </a:extLst>
          </p:cNvPr>
          <p:cNvSpPr txBox="1"/>
          <p:nvPr/>
        </p:nvSpPr>
        <p:spPr>
          <a:xfrm>
            <a:off x="9458061" y="9199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F14A19-3B7F-4C5F-8D30-4278E498CCFD}"/>
              </a:ext>
            </a:extLst>
          </p:cNvPr>
          <p:cNvSpPr txBox="1"/>
          <p:nvPr/>
        </p:nvSpPr>
        <p:spPr>
          <a:xfrm>
            <a:off x="313162" y="1736936"/>
            <a:ext cx="1469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Gloves</a:t>
            </a:r>
          </a:p>
          <a:p>
            <a:pPr algn="ctr"/>
            <a:r>
              <a:rPr lang="en-US" sz="3600" dirty="0"/>
              <a:t>off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794E7-7FE7-4102-AEE7-24CB990B9A0F}"/>
              </a:ext>
            </a:extLst>
          </p:cNvPr>
          <p:cNvSpPr txBox="1"/>
          <p:nvPr/>
        </p:nvSpPr>
        <p:spPr>
          <a:xfrm>
            <a:off x="2836319" y="1687359"/>
            <a:ext cx="1675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Goggles</a:t>
            </a:r>
          </a:p>
          <a:p>
            <a:pPr algn="ctr"/>
            <a:r>
              <a:rPr lang="en-US" sz="3600" dirty="0"/>
              <a:t>off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FDF523-6596-4109-8B4E-B1002EAB36AD}"/>
              </a:ext>
            </a:extLst>
          </p:cNvPr>
          <p:cNvSpPr txBox="1"/>
          <p:nvPr/>
        </p:nvSpPr>
        <p:spPr>
          <a:xfrm>
            <a:off x="8249213" y="1740901"/>
            <a:ext cx="2852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Face Covering</a:t>
            </a:r>
          </a:p>
          <a:p>
            <a:pPr algn="ctr"/>
            <a:r>
              <a:rPr lang="en-US" sz="3600" dirty="0"/>
              <a:t>off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C804F1-924B-4DAB-9EE9-DE638DDAA3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2758" y="3164792"/>
            <a:ext cx="2315200" cy="2143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18FC36-AE86-4AD1-B7F1-E79257EDA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84" y="3177774"/>
            <a:ext cx="2279766" cy="2143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8D669A-4EA5-4359-AAFB-27E37220C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803" y="3173001"/>
            <a:ext cx="1296839" cy="12003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9E7984-04EE-485D-81C5-A446AB1BE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6660" y="3270693"/>
            <a:ext cx="1208143" cy="11182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D33BC6-02C6-4786-8D28-47826055F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660" y="4388927"/>
            <a:ext cx="2538300" cy="866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988735-56B9-4593-96B1-51924A5B332D}"/>
              </a:ext>
            </a:extLst>
          </p:cNvPr>
          <p:cNvSpPr txBox="1"/>
          <p:nvPr/>
        </p:nvSpPr>
        <p:spPr>
          <a:xfrm>
            <a:off x="0" y="6275787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(Centers for Disease Control and Prevention, 2020).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C03E1-8736-4876-A0B9-68F98CB34E6F}"/>
              </a:ext>
            </a:extLst>
          </p:cNvPr>
          <p:cNvSpPr txBox="1"/>
          <p:nvPr/>
        </p:nvSpPr>
        <p:spPr>
          <a:xfrm>
            <a:off x="794984" y="5551018"/>
            <a:ext cx="1037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 hand hygiene between steps if hands become contaminated AND immediately after removing all PPE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75B37-CFBF-4D29-A910-C3A930917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974" y="3090010"/>
            <a:ext cx="2016645" cy="23083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7FE05C-A27F-41B8-B54B-CA8DE3A73319}"/>
              </a:ext>
            </a:extLst>
          </p:cNvPr>
          <p:cNvSpPr txBox="1"/>
          <p:nvPr/>
        </p:nvSpPr>
        <p:spPr>
          <a:xfrm>
            <a:off x="5955268" y="86655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B7D3F9-1DF8-43E0-8FFE-ACCB7467D85A}"/>
              </a:ext>
            </a:extLst>
          </p:cNvPr>
          <p:cNvSpPr txBox="1"/>
          <p:nvPr/>
        </p:nvSpPr>
        <p:spPr>
          <a:xfrm>
            <a:off x="5519974" y="1736936"/>
            <a:ext cx="14673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Gown </a:t>
            </a:r>
          </a:p>
          <a:p>
            <a:pPr algn="ctr"/>
            <a:r>
              <a:rPr lang="en-US" sz="3600" dirty="0"/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39576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pull/>
      </p:transition>
    </mc:Choice>
    <mc:Fallback xmlns="">
      <p:transition spd="slow" advClick="0" advTm="6000">
        <p:pull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9BB786-90E8-4F74-AEE5-CD2158AEAC64}"/>
              </a:ext>
            </a:extLst>
          </p:cNvPr>
          <p:cNvSpPr txBox="1"/>
          <p:nvPr/>
        </p:nvSpPr>
        <p:spPr>
          <a:xfrm>
            <a:off x="1529333" y="1031528"/>
            <a:ext cx="91333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1.  Grasp the outside of one glove at the wrist. Do not touch </a:t>
            </a:r>
          </a:p>
          <a:p>
            <a:r>
              <a:rPr lang="en-US" sz="2800" dirty="0"/>
              <a:t>        your bare skin.</a:t>
            </a:r>
          </a:p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E67F9-193B-4DCE-88BE-0EFCCA06BEF4}"/>
              </a:ext>
            </a:extLst>
          </p:cNvPr>
          <p:cNvSpPr txBox="1"/>
          <p:nvPr/>
        </p:nvSpPr>
        <p:spPr>
          <a:xfrm>
            <a:off x="2866109" y="35065"/>
            <a:ext cx="6459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Doffing (removing) Gloves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6D1282-BE0F-49B4-9896-FD76C22A5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109" y="2416523"/>
            <a:ext cx="4930674" cy="34099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71A4AC-1187-4C8F-97F7-8D094BFDD43B}"/>
              </a:ext>
            </a:extLst>
          </p:cNvPr>
          <p:cNvSpPr txBox="1"/>
          <p:nvPr/>
        </p:nvSpPr>
        <p:spPr>
          <a:xfrm>
            <a:off x="7796783" y="3564186"/>
            <a:ext cx="4288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outside of the gloves are contaminated.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ED3A00-B669-4860-9776-272C239E49B4}"/>
              </a:ext>
            </a:extLst>
          </p:cNvPr>
          <p:cNvSpPr txBox="1"/>
          <p:nvPr/>
        </p:nvSpPr>
        <p:spPr>
          <a:xfrm>
            <a:off x="450574" y="6268279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cover/>
      </p:transition>
    </mc:Choice>
    <mc:Fallback xmlns="">
      <p:transition spd="slow" advClick="0" advTm="6000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CA98AB-3356-40B4-B36D-A4655868C016}"/>
              </a:ext>
            </a:extLst>
          </p:cNvPr>
          <p:cNvSpPr txBox="1"/>
          <p:nvPr/>
        </p:nvSpPr>
        <p:spPr>
          <a:xfrm>
            <a:off x="3212559" y="0"/>
            <a:ext cx="6274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Airborne Precautions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172639-5242-4A2B-8D5E-498CFB3D9230}"/>
              </a:ext>
            </a:extLst>
          </p:cNvPr>
          <p:cNvSpPr txBox="1"/>
          <p:nvPr/>
        </p:nvSpPr>
        <p:spPr>
          <a:xfrm>
            <a:off x="856030" y="1455289"/>
            <a:ext cx="94374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Droplet nuclei or dust particles containing microorganisms can </a:t>
            </a:r>
          </a:p>
          <a:p>
            <a:pPr algn="ctr"/>
            <a:r>
              <a:rPr lang="en-US" sz="2800" dirty="0"/>
              <a:t>remain suspended in air for long periods of time.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118D6-936B-4118-AEEA-AE1AF3A32ADB}"/>
              </a:ext>
            </a:extLst>
          </p:cNvPr>
          <p:cNvSpPr txBox="1"/>
          <p:nvPr/>
        </p:nvSpPr>
        <p:spPr>
          <a:xfrm>
            <a:off x="271457" y="887773"/>
            <a:ext cx="1164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These precautions are used to protect against pathogens transmitted by the airborne route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3EE1C-1371-41C0-9686-A3FCD3C80F81}"/>
              </a:ext>
            </a:extLst>
          </p:cNvPr>
          <p:cNvSpPr txBox="1"/>
          <p:nvPr/>
        </p:nvSpPr>
        <p:spPr>
          <a:xfrm>
            <a:off x="1331672" y="2515247"/>
            <a:ext cx="848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Airborne transmission allows organisms to enter the upper and lower respiratory tracts.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9C5D17-03E5-4923-9892-06E49BC1768A}"/>
              </a:ext>
            </a:extLst>
          </p:cNvPr>
          <p:cNvSpPr txBox="1"/>
          <p:nvPr/>
        </p:nvSpPr>
        <p:spPr>
          <a:xfrm>
            <a:off x="87111" y="2990430"/>
            <a:ext cx="12017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Use personal protective equipment (PPE) appropriately, including a fit-tested </a:t>
            </a:r>
            <a:r>
              <a:rPr lang="en-US" sz="2400" u="sng" dirty="0"/>
              <a:t>NIOSH-approved </a:t>
            </a:r>
          </a:p>
          <a:p>
            <a:pPr algn="ctr"/>
            <a:r>
              <a:rPr lang="en-US" sz="2400" u="sng" dirty="0"/>
              <a:t> N95 or higher level</a:t>
            </a:r>
            <a:r>
              <a:rPr lang="en-US" sz="2400" dirty="0"/>
              <a:t> respirator for healthcare personnel.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F40E33-91DD-4F3E-B5D2-DC0A2AB0E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80" y="3821427"/>
            <a:ext cx="2223376" cy="2274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762268-A5AD-4A3D-B3B7-8C282B39E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68" y="4228399"/>
            <a:ext cx="2619375" cy="1743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3797EB-52DC-4830-BCF6-4B6426132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539" y="4050388"/>
            <a:ext cx="2143125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3E1DB8-547E-4C2B-94B0-374EFD38457A}"/>
              </a:ext>
            </a:extLst>
          </p:cNvPr>
          <p:cNvSpPr txBox="1"/>
          <p:nvPr/>
        </p:nvSpPr>
        <p:spPr>
          <a:xfrm>
            <a:off x="173755" y="6488668"/>
            <a:ext cx="409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(Minnesota Department of Health, 2020).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818BDC-F511-4433-9CA0-A1814A6B7785}"/>
              </a:ext>
            </a:extLst>
          </p:cNvPr>
          <p:cNvSpPr txBox="1"/>
          <p:nvPr/>
        </p:nvSpPr>
        <p:spPr>
          <a:xfrm>
            <a:off x="173755" y="6193513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A1B614-6FA9-4688-B214-5FA8083A342B}"/>
              </a:ext>
            </a:extLst>
          </p:cNvPr>
          <p:cNvSpPr txBox="1"/>
          <p:nvPr/>
        </p:nvSpPr>
        <p:spPr>
          <a:xfrm>
            <a:off x="2866109" y="266700"/>
            <a:ext cx="6459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Doffing (removing) Gloves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494C39-7279-4D02-993E-B31B2D2708B6}"/>
              </a:ext>
            </a:extLst>
          </p:cNvPr>
          <p:cNvSpPr txBox="1"/>
          <p:nvPr/>
        </p:nvSpPr>
        <p:spPr>
          <a:xfrm>
            <a:off x="2694659" y="1295400"/>
            <a:ext cx="6267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2.  Peel the glove away pulling it inside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C1794-BADA-4546-A52C-7D69141E9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2139434"/>
            <a:ext cx="3848100" cy="4013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704492-30BD-42C6-8EF2-FB9813CF0731}"/>
              </a:ext>
            </a:extLst>
          </p:cNvPr>
          <p:cNvSpPr txBox="1"/>
          <p:nvPr/>
        </p:nvSpPr>
        <p:spPr>
          <a:xfrm>
            <a:off x="300118" y="6289298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1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1FFC92-E6B7-4CF2-BF63-3783E3E85043}"/>
              </a:ext>
            </a:extLst>
          </p:cNvPr>
          <p:cNvSpPr txBox="1"/>
          <p:nvPr/>
        </p:nvSpPr>
        <p:spPr>
          <a:xfrm>
            <a:off x="1932776" y="1181100"/>
            <a:ext cx="8326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3.  Hold the glove you just removed in your gloved hand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24CC2-A8D5-4BAC-A240-7DEDC4E5D9DD}"/>
              </a:ext>
            </a:extLst>
          </p:cNvPr>
          <p:cNvSpPr txBox="1"/>
          <p:nvPr/>
        </p:nvSpPr>
        <p:spPr>
          <a:xfrm>
            <a:off x="2866109" y="171450"/>
            <a:ext cx="6459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Doffing (removing) Gloves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BD6F7A-26F5-43AA-8A59-F6397F589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301" y="2006084"/>
            <a:ext cx="3650760" cy="3931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C2C2B2-E682-4587-8AEF-C0ACC9571ED8}"/>
              </a:ext>
            </a:extLst>
          </p:cNvPr>
          <p:cNvSpPr txBox="1"/>
          <p:nvPr/>
        </p:nvSpPr>
        <p:spPr>
          <a:xfrm>
            <a:off x="300118" y="6317218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27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fallOver"/>
      </p:transition>
    </mc:Choice>
    <mc:Fallback xmlns="">
      <p:transition spd="slow" advClick="0" advTm="6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520E58-7903-433E-858B-570B6173496F}"/>
              </a:ext>
            </a:extLst>
          </p:cNvPr>
          <p:cNvSpPr txBox="1"/>
          <p:nvPr/>
        </p:nvSpPr>
        <p:spPr>
          <a:xfrm>
            <a:off x="742950" y="1181100"/>
            <a:ext cx="10725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4.  Peel off the second glove by putting your fingers inside</a:t>
            </a:r>
          </a:p>
          <a:p>
            <a:pPr algn="ctr"/>
            <a:r>
              <a:rPr lang="en-US" sz="2800" dirty="0"/>
              <a:t>    the glove at the top of your wrist.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5AC6C-8E1C-4A18-8CD6-867868D8B868}"/>
              </a:ext>
            </a:extLst>
          </p:cNvPr>
          <p:cNvSpPr txBox="1"/>
          <p:nvPr/>
        </p:nvSpPr>
        <p:spPr>
          <a:xfrm>
            <a:off x="2866109" y="171450"/>
            <a:ext cx="6459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Doffing (removing) Gloves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E2E10-7605-4D69-A9D9-59CEDD6B3D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7268" y="2586037"/>
            <a:ext cx="2906863" cy="2690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5F2C94-E260-42DD-83CC-A042C5EAD3A6}"/>
              </a:ext>
            </a:extLst>
          </p:cNvPr>
          <p:cNvSpPr txBox="1"/>
          <p:nvPr/>
        </p:nvSpPr>
        <p:spPr>
          <a:xfrm>
            <a:off x="300118" y="6317218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(Centers for Disease Control and Prevention, 2020). </a:t>
            </a:r>
          </a:p>
        </p:txBody>
      </p:sp>
    </p:spTree>
    <p:extLst>
      <p:ext uri="{BB962C8B-B14F-4D97-AF65-F5344CB8AC3E}">
        <p14:creationId xmlns:p14="http://schemas.microsoft.com/office/powerpoint/2010/main" val="24727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gallery dir="l"/>
      </p:transition>
    </mc:Choice>
    <mc:Fallback xmlns="">
      <p:transition spd="slow" advClick="0" advTm="60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9DEA49-08BE-447F-957E-51219DCE3988}"/>
              </a:ext>
            </a:extLst>
          </p:cNvPr>
          <p:cNvSpPr txBox="1"/>
          <p:nvPr/>
        </p:nvSpPr>
        <p:spPr>
          <a:xfrm>
            <a:off x="1583565" y="1352550"/>
            <a:ext cx="90862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5.  Turn the second glove inside out while pulling it away from</a:t>
            </a:r>
          </a:p>
          <a:p>
            <a:pPr algn="ctr"/>
            <a:r>
              <a:rPr lang="en-US" sz="2800" dirty="0"/>
              <a:t>    your body, leaving the first glove inside of the second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D6B0A-1A54-413E-9034-7DF452696C21}"/>
              </a:ext>
            </a:extLst>
          </p:cNvPr>
          <p:cNvSpPr txBox="1"/>
          <p:nvPr/>
        </p:nvSpPr>
        <p:spPr>
          <a:xfrm>
            <a:off x="2896809" y="285750"/>
            <a:ext cx="6459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Doffing (removing) Gloves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D2427-5807-4521-A073-C2357B795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2665571"/>
            <a:ext cx="3786187" cy="2919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6BBA49-E535-4F3B-851C-0B6A5202A877}"/>
              </a:ext>
            </a:extLst>
          </p:cNvPr>
          <p:cNvSpPr txBox="1"/>
          <p:nvPr/>
        </p:nvSpPr>
        <p:spPr>
          <a:xfrm>
            <a:off x="609600" y="6294855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6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crush"/>
      </p:transition>
    </mc:Choice>
    <mc:Fallback xmlns="">
      <p:transition spd="slow" advClick="0" advTm="6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FD4F27-B42E-4CFE-BF0F-9075354F4236}"/>
              </a:ext>
            </a:extLst>
          </p:cNvPr>
          <p:cNvSpPr txBox="1"/>
          <p:nvPr/>
        </p:nvSpPr>
        <p:spPr>
          <a:xfrm>
            <a:off x="3213894" y="1181100"/>
            <a:ext cx="5061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6.  Dispose of the gloves properly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B03DE-C91A-4A1F-8E72-71C0271D5F6E}"/>
              </a:ext>
            </a:extLst>
          </p:cNvPr>
          <p:cNvSpPr txBox="1"/>
          <p:nvPr/>
        </p:nvSpPr>
        <p:spPr>
          <a:xfrm>
            <a:off x="2514600" y="171450"/>
            <a:ext cx="6459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Doffing (removing) Gloves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40A24-077A-490B-8450-C3F5AE92D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81237"/>
            <a:ext cx="6459782" cy="3738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FDA047-5BBD-40A0-8BA5-79F442DBCC75}"/>
              </a:ext>
            </a:extLst>
          </p:cNvPr>
          <p:cNvSpPr txBox="1"/>
          <p:nvPr/>
        </p:nvSpPr>
        <p:spPr>
          <a:xfrm>
            <a:off x="647903" y="6317218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</a:p>
        </p:txBody>
      </p:sp>
    </p:spTree>
    <p:extLst>
      <p:ext uri="{BB962C8B-B14F-4D97-AF65-F5344CB8AC3E}">
        <p14:creationId xmlns:p14="http://schemas.microsoft.com/office/powerpoint/2010/main" val="56148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86896A-5B48-4B63-94B7-B7FF6380EB73}"/>
              </a:ext>
            </a:extLst>
          </p:cNvPr>
          <p:cNvSpPr txBox="1"/>
          <p:nvPr/>
        </p:nvSpPr>
        <p:spPr>
          <a:xfrm>
            <a:off x="3619500" y="1145560"/>
            <a:ext cx="400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7.  Wash your hands again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9092C-3718-466F-B2DA-8931EE0F5A6C}"/>
              </a:ext>
            </a:extLst>
          </p:cNvPr>
          <p:cNvSpPr txBox="1"/>
          <p:nvPr/>
        </p:nvSpPr>
        <p:spPr>
          <a:xfrm>
            <a:off x="2866109" y="266224"/>
            <a:ext cx="6459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Doffing (removing) Gloves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CADCC-4F8A-46A6-98C2-099B887D1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521" y="1971020"/>
            <a:ext cx="5869305" cy="3912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DE393B-AF3F-4871-882F-F1FC71642126}"/>
              </a:ext>
            </a:extLst>
          </p:cNvPr>
          <p:cNvSpPr txBox="1"/>
          <p:nvPr/>
        </p:nvSpPr>
        <p:spPr>
          <a:xfrm>
            <a:off x="490342" y="6222444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26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crush"/>
      </p:transition>
    </mc:Choice>
    <mc:Fallback xmlns="">
      <p:transition spd="slow" advClick="0" advTm="60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7186DC-A0AB-4F2D-BE61-BB05312D6E09}"/>
              </a:ext>
            </a:extLst>
          </p:cNvPr>
          <p:cNvSpPr txBox="1"/>
          <p:nvPr/>
        </p:nvSpPr>
        <p:spPr>
          <a:xfrm>
            <a:off x="2981740" y="284922"/>
            <a:ext cx="652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Removing your Goggles or Face Shield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1F243-8D88-42EF-BAE3-0011C45520AF}"/>
              </a:ext>
            </a:extLst>
          </p:cNvPr>
          <p:cNvSpPr txBox="1"/>
          <p:nvPr/>
        </p:nvSpPr>
        <p:spPr>
          <a:xfrm>
            <a:off x="1107012" y="1370739"/>
            <a:ext cx="9977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outside of the goggles or face shield are contaminated.</a:t>
            </a:r>
          </a:p>
          <a:p>
            <a:pPr algn="ctr"/>
            <a:endParaRPr lang="en-US" sz="2000" b="1" dirty="0"/>
          </a:p>
          <a:p>
            <a:r>
              <a:rPr lang="en-US" sz="2000" dirty="0"/>
              <a:t>•	 If your hands get contaminated during goggle or face shield removal,</a:t>
            </a:r>
          </a:p>
          <a:p>
            <a:r>
              <a:rPr lang="en-US" sz="2000" dirty="0"/>
              <a:t>         immediately wash your hands or use an alcohol-based hand sanitizer</a:t>
            </a:r>
          </a:p>
          <a:p>
            <a:endParaRPr lang="en-US" sz="2000" dirty="0"/>
          </a:p>
          <a:p>
            <a:r>
              <a:rPr lang="en-US" sz="2000" dirty="0"/>
              <a:t>•	 Remove goggles or face shield from the back by lifting head band or ear pieces</a:t>
            </a:r>
          </a:p>
          <a:p>
            <a:endParaRPr lang="en-US" sz="2000" dirty="0"/>
          </a:p>
          <a:p>
            <a:r>
              <a:rPr lang="en-US" sz="2000" dirty="0"/>
              <a:t>•	 If the item is reusable, place in designated receptacle for</a:t>
            </a:r>
          </a:p>
          <a:p>
            <a:r>
              <a:rPr lang="en-US" sz="2000" dirty="0"/>
              <a:t>         reprocessing. Otherwise, discard in a waste container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46FFC-D763-4982-A23A-336449E62FB9}"/>
              </a:ext>
            </a:extLst>
          </p:cNvPr>
          <p:cNvSpPr txBox="1"/>
          <p:nvPr/>
        </p:nvSpPr>
        <p:spPr>
          <a:xfrm>
            <a:off x="742122" y="6388412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</a:p>
        </p:txBody>
      </p:sp>
    </p:spTree>
    <p:extLst>
      <p:ext uri="{BB962C8B-B14F-4D97-AF65-F5344CB8AC3E}">
        <p14:creationId xmlns:p14="http://schemas.microsoft.com/office/powerpoint/2010/main" val="4536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ripple/>
      </p:transition>
    </mc:Choice>
    <mc:Fallback xmlns="">
      <p:transition spd="slow" advClick="0" advTm="600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779B91-3BD2-4DF2-93D1-33A0BD0DFA6A}"/>
              </a:ext>
            </a:extLst>
          </p:cNvPr>
          <p:cNvSpPr txBox="1"/>
          <p:nvPr/>
        </p:nvSpPr>
        <p:spPr>
          <a:xfrm>
            <a:off x="3551583" y="265043"/>
            <a:ext cx="4561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Removing the Gown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7E6009-C78E-4428-A2B8-55227C6AB429}"/>
              </a:ext>
            </a:extLst>
          </p:cNvPr>
          <p:cNvSpPr txBox="1"/>
          <p:nvPr/>
        </p:nvSpPr>
        <p:spPr>
          <a:xfrm>
            <a:off x="2202816" y="1457740"/>
            <a:ext cx="72589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The front of the gown and the sleeves are contaminated</a:t>
            </a:r>
          </a:p>
          <a:p>
            <a:r>
              <a:rPr lang="en-US" dirty="0"/>
              <a:t>•	 If your hands get contaminated during gown removal, immediately</a:t>
            </a:r>
          </a:p>
          <a:p>
            <a:r>
              <a:rPr lang="en-US" dirty="0"/>
              <a:t>        wash your hands or use an alcohol-based hand sanitizer</a:t>
            </a:r>
          </a:p>
          <a:p>
            <a:r>
              <a:rPr lang="en-US" dirty="0"/>
              <a:t>•	 Unfasten gown ties, taking care that sleeves don’t contact your body</a:t>
            </a:r>
          </a:p>
          <a:p>
            <a:r>
              <a:rPr lang="en-US" dirty="0"/>
              <a:t>         when reaching for ties</a:t>
            </a:r>
          </a:p>
          <a:p>
            <a:r>
              <a:rPr lang="en-US" dirty="0"/>
              <a:t>•	 Pull gown away from neck and shoulders, touching inside of gown only</a:t>
            </a:r>
          </a:p>
          <a:p>
            <a:r>
              <a:rPr lang="en-US" dirty="0"/>
              <a:t>•	 Turn gown inside out</a:t>
            </a:r>
          </a:p>
          <a:p>
            <a:r>
              <a:rPr lang="en-US" dirty="0"/>
              <a:t>•	 Fold or roll into a bundle and discard in a waste container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6B9BF-43A3-4E95-A521-7C350D6D4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122" y="3872082"/>
            <a:ext cx="3061251" cy="2276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D76882-3802-4227-8F93-90FEE9549DAA}"/>
              </a:ext>
            </a:extLst>
          </p:cNvPr>
          <p:cNvSpPr txBox="1"/>
          <p:nvPr/>
        </p:nvSpPr>
        <p:spPr>
          <a:xfrm>
            <a:off x="700321" y="6255027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6000">
        <p14:warp dir="in"/>
      </p:transition>
    </mc:Choice>
    <mc:Fallback xmlns="">
      <p:transition spd="slow" advClick="0" advTm="600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D4DEF-53EF-411D-B694-D96CA0351FAD}"/>
              </a:ext>
            </a:extLst>
          </p:cNvPr>
          <p:cNvSpPr txBox="1"/>
          <p:nvPr/>
        </p:nvSpPr>
        <p:spPr>
          <a:xfrm>
            <a:off x="3384697" y="291548"/>
            <a:ext cx="4998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Removing the Face Covering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DA99F-610F-46CF-A123-0C38D71F7EBA}"/>
              </a:ext>
            </a:extLst>
          </p:cNvPr>
          <p:cNvSpPr txBox="1"/>
          <p:nvPr/>
        </p:nvSpPr>
        <p:spPr>
          <a:xfrm>
            <a:off x="1542141" y="1383126"/>
            <a:ext cx="868378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Front of mask/respirator is contaminated — DO NOT TOUCH</a:t>
            </a:r>
          </a:p>
          <a:p>
            <a:pPr algn="ctr"/>
            <a:endParaRPr lang="en-US" b="1" dirty="0"/>
          </a:p>
          <a:p>
            <a:r>
              <a:rPr lang="en-US" dirty="0"/>
              <a:t>•	 If your hands get contaminated during mask/respirator removal,</a:t>
            </a:r>
          </a:p>
          <a:p>
            <a:r>
              <a:rPr lang="en-US" dirty="0"/>
              <a:t>         immediately wash your hands or use an alcohol-based hand sanitizer</a:t>
            </a:r>
          </a:p>
          <a:p>
            <a:endParaRPr lang="en-US" dirty="0"/>
          </a:p>
          <a:p>
            <a:r>
              <a:rPr lang="en-US" dirty="0"/>
              <a:t>•	 Grasp bottom ties or elastics of the mask/respirator, then the ones at</a:t>
            </a:r>
          </a:p>
          <a:p>
            <a:r>
              <a:rPr lang="en-US" dirty="0"/>
              <a:t>         the top, and remove without touching the front</a:t>
            </a:r>
          </a:p>
          <a:p>
            <a:endParaRPr lang="en-US" dirty="0"/>
          </a:p>
          <a:p>
            <a:r>
              <a:rPr lang="en-US" dirty="0"/>
              <a:t>•	 Discard disposable face covering in a waste container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If you are removing a reusable cloth face covering, place it in the washing machine for </a:t>
            </a:r>
          </a:p>
          <a:p>
            <a:r>
              <a:rPr lang="en-US" dirty="0"/>
              <a:t>         laundering after use.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E0A7D-3505-4B9F-BA72-4C9DFDEE4B14}"/>
              </a:ext>
            </a:extLst>
          </p:cNvPr>
          <p:cNvSpPr txBox="1"/>
          <p:nvPr/>
        </p:nvSpPr>
        <p:spPr>
          <a:xfrm>
            <a:off x="752052" y="6381786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6000">
        <p14:switch dir="r"/>
      </p:transition>
    </mc:Choice>
    <mc:Fallback xmlns="">
      <p:transition spd="slow" advClick="0" advTm="600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5BF1EC-E411-490F-894F-1CC8E19B9BD3}"/>
              </a:ext>
            </a:extLst>
          </p:cNvPr>
          <p:cNvSpPr txBox="1"/>
          <p:nvPr/>
        </p:nvSpPr>
        <p:spPr>
          <a:xfrm>
            <a:off x="2438399" y="1537252"/>
            <a:ext cx="684982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For more information and video tutorials visit</a:t>
            </a:r>
          </a:p>
          <a:p>
            <a:pPr algn="ctr"/>
            <a:r>
              <a:rPr lang="en-US" sz="5400" dirty="0"/>
              <a:t>CDC.gov </a:t>
            </a:r>
          </a:p>
        </p:txBody>
      </p:sp>
    </p:spTree>
    <p:extLst>
      <p:ext uri="{BB962C8B-B14F-4D97-AF65-F5344CB8AC3E}">
        <p14:creationId xmlns:p14="http://schemas.microsoft.com/office/powerpoint/2010/main" val="20606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EA34EF-0A55-4DF2-98A5-1058E1EDA284}"/>
              </a:ext>
            </a:extLst>
          </p:cNvPr>
          <p:cNvSpPr txBox="1"/>
          <p:nvPr/>
        </p:nvSpPr>
        <p:spPr>
          <a:xfrm>
            <a:off x="233567" y="275273"/>
            <a:ext cx="114374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When unsure of which PPE to wear, look up the pathogen in question </a:t>
            </a:r>
          </a:p>
          <a:p>
            <a:pPr algn="ctr"/>
            <a:r>
              <a:rPr lang="en-US" sz="2800" dirty="0"/>
              <a:t>to find out its mode of transmission, then choose the appropriate equipment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80E09-02B6-4AF5-B45D-2AEECB718CB3}"/>
              </a:ext>
            </a:extLst>
          </p:cNvPr>
          <p:cNvSpPr txBox="1"/>
          <p:nvPr/>
        </p:nvSpPr>
        <p:spPr>
          <a:xfrm>
            <a:off x="276939" y="5367010"/>
            <a:ext cx="11795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hlinkClick r:id="rId2"/>
              </a:rPr>
              <a:t>https://www.cdc.gov/hai/organisms/organisms.html</a:t>
            </a:r>
            <a:r>
              <a:rPr lang="en-US" sz="4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2CC61-9778-449B-95FC-7F6FBAE3B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31" y="1400784"/>
            <a:ext cx="2883846" cy="3645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F82814-B184-4146-B62F-486FE5A72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008" y="1475491"/>
            <a:ext cx="2576917" cy="34959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58FA3-C4BD-49BD-98F2-DB111EA2E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699" y="1438136"/>
            <a:ext cx="2808759" cy="36454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9FB0AF-8AAA-4591-BFCC-06041AF84470}"/>
              </a:ext>
            </a:extLst>
          </p:cNvPr>
          <p:cNvSpPr txBox="1"/>
          <p:nvPr/>
        </p:nvSpPr>
        <p:spPr>
          <a:xfrm>
            <a:off x="276939" y="6347313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(Centers for Disease Control and Prevention, 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29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6000">
        <p15:prstTrans prst="fallOver"/>
      </p:transition>
    </mc:Choice>
    <mc:Fallback xmlns="">
      <p:transition spd="slow" advClick="0" advTm="6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7A1FAC-E799-494B-B713-027F9E06CDE4}"/>
              </a:ext>
            </a:extLst>
          </p:cNvPr>
          <p:cNvSpPr txBox="1"/>
          <p:nvPr/>
        </p:nvSpPr>
        <p:spPr>
          <a:xfrm>
            <a:off x="5026800" y="84577"/>
            <a:ext cx="155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BDAB1-0D87-40D7-A98C-00AA61CE5291}"/>
              </a:ext>
            </a:extLst>
          </p:cNvPr>
          <p:cNvSpPr txBox="1"/>
          <p:nvPr/>
        </p:nvSpPr>
        <p:spPr>
          <a:xfrm>
            <a:off x="242061" y="608019"/>
            <a:ext cx="11126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Centers for Disease Control and Prevention (2003). Guidelines for Infection Control in Dental Health-Care Settings. </a:t>
            </a:r>
          </a:p>
          <a:p>
            <a:r>
              <a:rPr lang="en-US" dirty="0"/>
              <a:t>        Retrieved from:  </a:t>
            </a:r>
            <a:r>
              <a:rPr lang="en-US" dirty="0">
                <a:hlinkClick r:id="rId2"/>
              </a:rPr>
              <a:t>https://www.cdc.gov/mmwr/PDF/rr/rr5217.pdf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F6E0E9-9773-4AF2-927E-A97BE0C21941}"/>
              </a:ext>
            </a:extLst>
          </p:cNvPr>
          <p:cNvSpPr txBox="1"/>
          <p:nvPr/>
        </p:nvSpPr>
        <p:spPr>
          <a:xfrm>
            <a:off x="273096" y="1425031"/>
            <a:ext cx="11298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Centers for Disease Control and Prevention (2020). The National Institute for Occupational Safety and Health NIOSH </a:t>
            </a:r>
          </a:p>
          <a:p>
            <a:r>
              <a:rPr lang="en-US" dirty="0"/>
              <a:t>        Retrieved from: </a:t>
            </a:r>
            <a:r>
              <a:rPr lang="en-US" dirty="0">
                <a:hlinkClick r:id="rId3"/>
              </a:rPr>
              <a:t>https://www.cdc.gov/niosh/index.htm</a:t>
            </a:r>
            <a:r>
              <a:rPr lang="en-US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81D0D-6481-491B-80B9-39E1508CECCB}"/>
              </a:ext>
            </a:extLst>
          </p:cNvPr>
          <p:cNvSpPr txBox="1"/>
          <p:nvPr/>
        </p:nvSpPr>
        <p:spPr>
          <a:xfrm>
            <a:off x="273096" y="2203100"/>
            <a:ext cx="12021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Centers for Disease Control and Prevention (2020). NIOSH Science Blog.  Non-occupational Uses of Respiratory Protection –</a:t>
            </a:r>
          </a:p>
          <a:p>
            <a:r>
              <a:rPr lang="en-US" dirty="0"/>
              <a:t>         What Public Health Organizations and Users Need to Know Retrieved from: </a:t>
            </a:r>
          </a:p>
          <a:p>
            <a:r>
              <a:rPr lang="en-US" dirty="0"/>
              <a:t>         </a:t>
            </a:r>
            <a:r>
              <a:rPr lang="en-US" dirty="0">
                <a:hlinkClick r:id="rId4"/>
              </a:rPr>
              <a:t>https://blogs.cdc.gov/niosh-science-blog/2018/01/04/respirators-public-use/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21BE0-E7E8-4B8E-83D9-9BD48389515B}"/>
              </a:ext>
            </a:extLst>
          </p:cNvPr>
          <p:cNvSpPr txBox="1"/>
          <p:nvPr/>
        </p:nvSpPr>
        <p:spPr>
          <a:xfrm>
            <a:off x="242061" y="3126430"/>
            <a:ext cx="11784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Centers for Disease Control and Prevention (2020).  Sequence for donning personal  protective equipment. Retrieved from: </a:t>
            </a:r>
          </a:p>
          <a:p>
            <a:r>
              <a:rPr lang="en-US" dirty="0"/>
              <a:t>     </a:t>
            </a:r>
            <a:r>
              <a:rPr lang="en-US" dirty="0">
                <a:hlinkClick r:id="rId5"/>
              </a:rPr>
              <a:t>https://www.cdc.gov/hai/pdfs/ppe/ppeposter148.pdf</a:t>
            </a:r>
            <a:r>
              <a:rPr lang="en-US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92FD8-CF24-4FD6-A281-0F08D62FB8DC}"/>
              </a:ext>
            </a:extLst>
          </p:cNvPr>
          <p:cNvSpPr txBox="1"/>
          <p:nvPr/>
        </p:nvSpPr>
        <p:spPr>
          <a:xfrm>
            <a:off x="242061" y="3858332"/>
            <a:ext cx="11846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Centers for Disease Control and Prevention (2020). Sequence for removing personal protective equipment. Retrieved from:  </a:t>
            </a:r>
          </a:p>
          <a:p>
            <a:r>
              <a:rPr lang="en-US" dirty="0"/>
              <a:t>      </a:t>
            </a:r>
            <a:r>
              <a:rPr lang="en-US" dirty="0">
                <a:hlinkClick r:id="rId5"/>
              </a:rPr>
              <a:t>https://www.cdc.gov/hai/pdfs/ppe/ppeposter148.pdf</a:t>
            </a:r>
            <a:r>
              <a:rPr lang="en-US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7110BA-F93C-4CBD-923D-5BA06500DC38}"/>
              </a:ext>
            </a:extLst>
          </p:cNvPr>
          <p:cNvSpPr txBox="1"/>
          <p:nvPr/>
        </p:nvSpPr>
        <p:spPr>
          <a:xfrm>
            <a:off x="273096" y="4696091"/>
            <a:ext cx="10440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Minnesota Department of Health (2020). Airborne Precautions. </a:t>
            </a:r>
          </a:p>
          <a:p>
            <a:r>
              <a:rPr lang="en-US" dirty="0"/>
              <a:t>        Retrieved from: </a:t>
            </a:r>
            <a:r>
              <a:rPr lang="en-US" dirty="0">
                <a:hlinkClick r:id="rId6"/>
              </a:rPr>
              <a:t>https://www.health.state.mn.us/facilities/patientsafety/infectioncontrol/pre/airborne.html</a:t>
            </a:r>
            <a:r>
              <a:rPr lang="en-US" dirty="0"/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1D6639-AC78-4619-B2ED-C7934A384CD4}"/>
              </a:ext>
            </a:extLst>
          </p:cNvPr>
          <p:cNvSpPr txBox="1"/>
          <p:nvPr/>
        </p:nvSpPr>
        <p:spPr>
          <a:xfrm>
            <a:off x="273096" y="5533850"/>
            <a:ext cx="8516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World Health Organization (2020). Gove Use Information Leaflet. </a:t>
            </a:r>
          </a:p>
          <a:p>
            <a:r>
              <a:rPr lang="en-US" dirty="0"/>
              <a:t>       Retrieved from: </a:t>
            </a:r>
            <a:r>
              <a:rPr lang="en-US" dirty="0">
                <a:hlinkClick r:id="rId7"/>
              </a:rPr>
              <a:t>https://www.who.int/gpsc/5may/Glove_Use_Information_Leaflet.pdf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559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6000">
        <p14:shred/>
      </p:transition>
    </mc:Choice>
    <mc:Fallback xmlns=""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45515-0FC0-4B6B-A3C2-671CEFB38872}"/>
              </a:ext>
            </a:extLst>
          </p:cNvPr>
          <p:cNvSpPr txBox="1"/>
          <p:nvPr/>
        </p:nvSpPr>
        <p:spPr>
          <a:xfrm flipH="1">
            <a:off x="171450" y="1866900"/>
            <a:ext cx="1181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Surgical Masks, Particulate Respirators, and Cloth Face Coverings </a:t>
            </a:r>
          </a:p>
        </p:txBody>
      </p:sp>
    </p:spTree>
    <p:extLst>
      <p:ext uri="{BB962C8B-B14F-4D97-AF65-F5344CB8AC3E}">
        <p14:creationId xmlns:p14="http://schemas.microsoft.com/office/powerpoint/2010/main" val="2535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prism isContent="1" isInverted="1"/>
      </p:transition>
    </mc:Choice>
    <mc:Fallback xmlns=""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508569-7A63-42EB-9637-60BB1B953768}"/>
              </a:ext>
            </a:extLst>
          </p:cNvPr>
          <p:cNvSpPr txBox="1"/>
          <p:nvPr/>
        </p:nvSpPr>
        <p:spPr>
          <a:xfrm>
            <a:off x="3984992" y="405366"/>
            <a:ext cx="3019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Masks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0171B9-DD7B-478E-8ADD-3736CE6D8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02" y="1783747"/>
            <a:ext cx="3522921" cy="3522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57C099-81C2-4CF5-AA31-FDB5B87DF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992" y="1770514"/>
            <a:ext cx="3789880" cy="3471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55A453-3563-451D-A6D5-2D57EBD6A8D5}"/>
              </a:ext>
            </a:extLst>
          </p:cNvPr>
          <p:cNvSpPr txBox="1"/>
          <p:nvPr/>
        </p:nvSpPr>
        <p:spPr>
          <a:xfrm>
            <a:off x="829113" y="1801661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Surgical Mask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B51BD-BEC4-4122-B100-00F8A37658D7}"/>
              </a:ext>
            </a:extLst>
          </p:cNvPr>
          <p:cNvSpPr txBox="1"/>
          <p:nvPr/>
        </p:nvSpPr>
        <p:spPr>
          <a:xfrm>
            <a:off x="4625288" y="1857733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 Respirator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7C4A4-61F7-4F02-8D09-8D1CCB9F6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1839819"/>
            <a:ext cx="4152900" cy="3453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53BCDD-350E-4B02-9E5B-A8C57AE92CCA}"/>
              </a:ext>
            </a:extLst>
          </p:cNvPr>
          <p:cNvSpPr txBox="1"/>
          <p:nvPr/>
        </p:nvSpPr>
        <p:spPr>
          <a:xfrm>
            <a:off x="8279150" y="2003907"/>
            <a:ext cx="3291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Cloth Face Covering </a:t>
            </a:r>
          </a:p>
        </p:txBody>
      </p:sp>
    </p:spTree>
    <p:extLst>
      <p:ext uri="{BB962C8B-B14F-4D97-AF65-F5344CB8AC3E}">
        <p14:creationId xmlns:p14="http://schemas.microsoft.com/office/powerpoint/2010/main" val="3448807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airplane"/>
      </p:transition>
    </mc:Choice>
    <mc:Fallback xmlns=""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13362</TotalTime>
  <Words>3362</Words>
  <Application>Microsoft Office PowerPoint</Application>
  <PresentationFormat>Widescreen</PresentationFormat>
  <Paragraphs>466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Arial</vt:lpstr>
      <vt:lpstr>Calibri Light</vt:lpstr>
      <vt:lpstr>Century Schoolbook</vt:lpstr>
      <vt:lpstr>Eras Bold ITC</vt:lpstr>
      <vt:lpstr>Gill Sans MT</vt:lpstr>
      <vt:lpstr>MV Boli</vt:lpstr>
      <vt:lpstr>Segoe Print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toth</dc:creator>
  <cp:lastModifiedBy>Laura Matonis</cp:lastModifiedBy>
  <cp:revision>668</cp:revision>
  <dcterms:created xsi:type="dcterms:W3CDTF">2020-04-14T14:09:06Z</dcterms:created>
  <dcterms:modified xsi:type="dcterms:W3CDTF">2020-05-01T18:45:01Z</dcterms:modified>
</cp:coreProperties>
</file>