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46"/>
  </p:notesMasterIdLst>
  <p:sldIdLst>
    <p:sldId id="256" r:id="rId2"/>
    <p:sldId id="319" r:id="rId3"/>
    <p:sldId id="320" r:id="rId4"/>
    <p:sldId id="284" r:id="rId5"/>
    <p:sldId id="285" r:id="rId6"/>
    <p:sldId id="321" r:id="rId7"/>
    <p:sldId id="283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25" r:id="rId25"/>
    <p:sldId id="326" r:id="rId26"/>
    <p:sldId id="303" r:id="rId27"/>
    <p:sldId id="304" r:id="rId28"/>
    <p:sldId id="305" r:id="rId29"/>
    <p:sldId id="306" r:id="rId30"/>
    <p:sldId id="307" r:id="rId31"/>
    <p:sldId id="311" r:id="rId32"/>
    <p:sldId id="312" r:id="rId33"/>
    <p:sldId id="308" r:id="rId34"/>
    <p:sldId id="309" r:id="rId35"/>
    <p:sldId id="313" r:id="rId36"/>
    <p:sldId id="315" r:id="rId37"/>
    <p:sldId id="310" r:id="rId38"/>
    <p:sldId id="314" r:id="rId39"/>
    <p:sldId id="316" r:id="rId40"/>
    <p:sldId id="317" r:id="rId41"/>
    <p:sldId id="318" r:id="rId42"/>
    <p:sldId id="322" r:id="rId43"/>
    <p:sldId id="327" r:id="rId44"/>
    <p:sldId id="324" r:id="rId4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jones" initials="" lastIdx="2" clrIdx="0"/>
  <p:cmAuthor id="1" name="michael schofield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90"/>
  </p:normalViewPr>
  <p:slideViewPr>
    <p:cSldViewPr snapToGrid="0">
      <p:cViewPr varScale="1">
        <p:scale>
          <a:sx n="60" d="100"/>
          <a:sy n="60" d="100"/>
        </p:scale>
        <p:origin x="884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9" y="1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829676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3039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0385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2880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8777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7562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2430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7515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8689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756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0151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8827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0034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2314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4523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0997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3811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93992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4627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732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2749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30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35643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67384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36802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4655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54941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72235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3419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63081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48380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39136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5687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73439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49972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06461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17873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17873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8491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037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0457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279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6372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908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FD25-9AD3-43F3-8171-6E5F5FF7E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6C87B-4B71-4A5B-B293-78C2895B7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946B3-1E1C-4397-A800-D29D10817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CE1FC-AF98-40EF-A044-48C0D5F0E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10CE2-59D4-4D0A-925B-FFDAE901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6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1076A-DAD9-47DE-A83C-D0D328118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3A82B4-4398-49DD-AB79-D571ED1F3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5FB19-83F9-4FBD-8174-AC29EB553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AA3F9-3392-4587-8013-8F318083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410D1-A854-4B91-90C7-832B35837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43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CF0713-605F-47E7-9506-13F5583A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5C260-9F84-4453-9A73-F33204BC7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21F98-3C55-4CE2-B211-7F5F10E66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66A47-E3F4-4225-90A8-B2063F7E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5002F-F22A-4763-B731-01FD4E958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37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E7FCC-AF0C-4340-B3BD-9B9CA4C22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B9CF7-D5DB-4AF6-A6C3-BC4BC96D9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E1B1E-55FD-4054-8201-CE34AFD87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54618-920A-4C38-8CFF-C787EB34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55A40-AC51-4703-8802-11F50C1F3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94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6FF6-40C7-4B6C-9F11-D8018F5A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548E1-DC23-4DFC-9D3C-622EBD1C9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CA7F1-681B-4B9B-8175-D546BBEB1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7D21B-CC34-4B37-95A1-4EF26BFA2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49978-320E-468D-86A0-0D61B174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49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1CF2-8B1F-4911-B62B-B34A53DD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49835-5F53-4CD5-97CD-443E342329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66C9E-084F-456F-BA65-370A0ADC4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C447B-ED70-468C-AE71-CB321658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EF0BA-BAFF-42FC-B583-D907AE115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5C2B8-FC66-4691-B018-452E2BA28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45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CDB39-6C06-4CF1-9C83-4E8895C9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72E1A-1D78-414B-976C-E38AD5769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5A9F3-BDCD-469D-A8E1-21D7C08B1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1642-75CC-4790-9172-B4E5094EA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B21945-62C2-4871-8F97-43F4864030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26116-698F-4EB2-8C6A-E7511107A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C01FC6-10E9-4D26-BF40-C17A6E299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123EE2-16A1-4F2F-B8DB-2EDD3912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6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978B6-8059-4DEB-B275-CFF5C252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67F2D7-FF2A-4ADC-8C7D-29CB20D77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CB0BD-120B-4518-9A91-7A8051EB7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87EC5-BE1D-4573-8041-8E2E445A3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03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17F477-8B67-4783-8A81-4DC4A3B04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6DDE7A-E3CD-4AEE-A34A-54C421709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7E1E2-4D8B-4882-BB76-5D86C34C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60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D1B21-9CC4-437F-9070-C42FBC177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DCA59-6CFE-44B4-8BE5-E5136C03F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95B4E-AF79-4B00-9173-89DEEE565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3CF22-5CF9-4BB6-85D4-0948A9FB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76875-AE8C-4F52-BE29-6163BC8C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B4710-187B-4DA7-BABE-3CC94E61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1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71474-9008-43FE-B821-1E71A9D49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F25163-D35A-4016-A729-E9A1015D60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F0E1D-790E-4862-9ACE-0710CB873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80B91-A57F-4D98-ACF2-60D52C85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80D4C-C44F-43E1-90FF-7409B1AF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DEDA-8618-4B4D-898F-1013CC602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8013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1C9F6-BDA0-4E3F-A619-AFFBC4282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52CB8-B996-4858-8850-21E6DEF7D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6BF23-E13B-4581-96A2-EE4ECD47CE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3859A-1B15-4FE5-A68F-C093BE30A9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1DA81-2135-4952-8ADE-2B25DD8CF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3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verton.k12.or.us/budget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verton.k12.or.us/budget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/>
          <p:nvPr/>
        </p:nvSpPr>
        <p:spPr>
          <a:xfrm>
            <a:off x="0" y="0"/>
            <a:ext cx="12192000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3"/>
          <p:cNvSpPr txBox="1">
            <a:spLocks noGrp="1"/>
          </p:cNvSpPr>
          <p:nvPr>
            <p:ph type="ctrTitle"/>
          </p:nvPr>
        </p:nvSpPr>
        <p:spPr>
          <a:xfrm>
            <a:off x="5252779" y="1211276"/>
            <a:ext cx="6253317" cy="304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85000"/>
              </a:lnSpc>
              <a:spcBef>
                <a:spcPts val="0"/>
              </a:spcBef>
              <a:buClr>
                <a:srgbClr val="262626"/>
              </a:buClr>
              <a:buSzPts val="7400"/>
            </a:pPr>
            <a:r>
              <a:rPr lang="es-ES_tradnl" sz="7400" b="1" cap="small" dirty="0">
                <a:latin typeface="Calibri"/>
                <a:ea typeface="Calibri"/>
                <a:cs typeface="Calibri"/>
                <a:sym typeface="Calibri"/>
              </a:rPr>
              <a:t>Reunión del comité de presupuesto</a:t>
            </a:r>
            <a:endParaRPr lang="es-ES_tradnl" dirty="0"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1"/>
          </p:nvPr>
        </p:nvSpPr>
        <p:spPr>
          <a:xfrm>
            <a:off x="6987090" y="4113975"/>
            <a:ext cx="2784695" cy="103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US" sz="2800" b="1" dirty="0">
                <a:solidFill>
                  <a:srgbClr val="262626"/>
                </a:solidFill>
              </a:rPr>
              <a:t>20 de </a:t>
            </a:r>
            <a:r>
              <a:rPr lang="en-US" sz="2800" b="1" dirty="0" err="1">
                <a:solidFill>
                  <a:srgbClr val="262626"/>
                </a:solidFill>
              </a:rPr>
              <a:t>abril</a:t>
            </a:r>
            <a:r>
              <a:rPr lang="en-US" sz="2800" b="1" dirty="0">
                <a:solidFill>
                  <a:srgbClr val="262626"/>
                </a:solidFill>
              </a:rPr>
              <a:t> de 2020</a:t>
            </a:r>
            <a:endParaRPr sz="2800" b="1" dirty="0"/>
          </a:p>
        </p:txBody>
      </p:sp>
      <p:pic>
        <p:nvPicPr>
          <p:cNvPr id="108" name="Google Shape;108;p13"/>
          <p:cNvPicPr preferRelativeResize="0"/>
          <p:nvPr/>
        </p:nvPicPr>
        <p:blipFill>
          <a:blip r:embed="rId3"/>
          <a:srcRect/>
          <a:stretch/>
        </p:blipFill>
        <p:spPr>
          <a:xfrm>
            <a:off x="361206" y="2207837"/>
            <a:ext cx="4891573" cy="3261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13"/>
          <p:cNvCxnSpPr/>
          <p:nvPr/>
        </p:nvCxnSpPr>
        <p:spPr>
          <a:xfrm>
            <a:off x="5513172" y="4365432"/>
            <a:ext cx="5636107" cy="0"/>
          </a:xfrm>
          <a:prstGeom prst="straightConnector1">
            <a:avLst/>
          </a:prstGeom>
          <a:noFill/>
          <a:ln w="9525" cap="flat" cmpd="sng">
            <a:solidFill>
              <a:schemeClr val="dk2">
                <a:alpha val="89803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3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999" y="648533"/>
            <a:ext cx="3744686" cy="996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1" dirty="0" err="1">
                <a:latin typeface="Calibri"/>
                <a:ea typeface="Calibri"/>
                <a:cs typeface="Calibri"/>
                <a:sym typeface="Calibri"/>
              </a:rPr>
              <a:t>Recursos</a:t>
            </a:r>
            <a:r>
              <a:rPr lang="en-US" sz="4800" b="1" dirty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4800" b="1" dirty="0" err="1">
                <a:latin typeface="Calibri"/>
                <a:ea typeface="Calibri"/>
                <a:cs typeface="Calibri"/>
                <a:sym typeface="Calibri"/>
              </a:rPr>
              <a:t>Fondo</a:t>
            </a:r>
            <a:r>
              <a:rPr lang="en-US" sz="4800" b="1" dirty="0">
                <a:latin typeface="Calibri"/>
                <a:ea typeface="Calibri"/>
                <a:cs typeface="Calibri"/>
                <a:sym typeface="Calibri"/>
              </a:rPr>
              <a:t> General – 2020-21</a:t>
            </a:r>
            <a:endParaRPr lang="en-US" sz="48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4;p19">
            <a:extLst>
              <a:ext uri="{FF2B5EF4-FFF2-40B4-BE49-F238E27FC236}">
                <a16:creationId xmlns:a16="http://schemas.microsoft.com/office/drawing/2014/main" id="{E70D8A34-2029-49C0-B85E-714A6D5162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270" y="1203593"/>
            <a:ext cx="8603685" cy="5130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015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380826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Fondo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General -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Gastos</a:t>
            </a:r>
            <a:endParaRPr lang="en-US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0;p20">
            <a:extLst>
              <a:ext uri="{FF2B5EF4-FFF2-40B4-BE49-F238E27FC236}">
                <a16:creationId xmlns:a16="http://schemas.microsoft.com/office/drawing/2014/main" id="{5ECDA331-37DC-4C7F-AECC-CB553A025D2C}"/>
              </a:ext>
            </a:extLst>
          </p:cNvPr>
          <p:cNvSpPr txBox="1">
            <a:spLocks/>
          </p:cNvSpPr>
          <p:nvPr/>
        </p:nvSpPr>
        <p:spPr>
          <a:xfrm>
            <a:off x="865925" y="1690106"/>
            <a:ext cx="10058400" cy="43975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127000" algn="l">
              <a:lnSpc>
                <a:spcPct val="80000"/>
              </a:lnSpc>
              <a:spcBef>
                <a:spcPts val="0"/>
              </a:spcBef>
              <a:buSzPts val="2000"/>
              <a:buFont typeface="Courier New"/>
              <a:buChar char="o"/>
            </a:pPr>
            <a:r>
              <a:rPr lang="en-US" dirty="0" err="1">
                <a:ea typeface="Calibri"/>
                <a:cs typeface="Calibri"/>
                <a:sym typeface="Calibri"/>
              </a:rPr>
              <a:t>Cantidades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negociadas</a:t>
            </a:r>
            <a:endParaRPr lang="en-US" dirty="0"/>
          </a:p>
          <a:p>
            <a:pPr marL="384048" lvl="1" indent="-182880" algn="l">
              <a:lnSpc>
                <a:spcPct val="80000"/>
              </a:lnSpc>
              <a:spcBef>
                <a:spcPts val="400"/>
              </a:spcBef>
              <a:buSzPts val="1800"/>
              <a:buFont typeface="Courier New"/>
              <a:buChar char="o"/>
            </a:pPr>
            <a:r>
              <a:rPr lang="en-US" sz="1800" dirty="0">
                <a:ea typeface="Calibri"/>
                <a:cs typeface="Calibri"/>
                <a:sym typeface="Calibri"/>
              </a:rPr>
              <a:t>Paso/</a:t>
            </a:r>
            <a:r>
              <a:rPr lang="en-US" sz="1800" dirty="0" err="1">
                <a:ea typeface="Calibri"/>
                <a:cs typeface="Calibri"/>
                <a:sym typeface="Calibri"/>
              </a:rPr>
              <a:t>Columna</a:t>
            </a:r>
            <a:endParaRPr lang="en-US" sz="1800" dirty="0"/>
          </a:p>
          <a:p>
            <a:pPr marL="384048" lvl="1" indent="-182880" algn="l">
              <a:lnSpc>
                <a:spcPct val="80000"/>
              </a:lnSpc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sz="1800" dirty="0" err="1">
                <a:ea typeface="Calibri"/>
                <a:cs typeface="Calibri"/>
                <a:sym typeface="Calibri"/>
              </a:rPr>
              <a:t>Asignación</a:t>
            </a:r>
            <a:r>
              <a:rPr lang="en-US" sz="1800" dirty="0">
                <a:ea typeface="Calibri"/>
                <a:cs typeface="Calibri"/>
                <a:sym typeface="Calibri"/>
              </a:rPr>
              <a:t> del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costo</a:t>
            </a:r>
            <a:r>
              <a:rPr lang="en-US" sz="1800" dirty="0"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vida</a:t>
            </a:r>
            <a:r>
              <a:rPr lang="en-US" sz="1800" dirty="0">
                <a:ea typeface="Calibri"/>
                <a:cs typeface="Calibri"/>
                <a:sym typeface="Calibri"/>
              </a:rPr>
              <a:t> (</a:t>
            </a:r>
            <a:r>
              <a:rPr lang="en-US" sz="1800" i="1" dirty="0">
                <a:ea typeface="Calibri"/>
                <a:cs typeface="Calibri"/>
                <a:sym typeface="Calibri"/>
              </a:rPr>
              <a:t>COLA </a:t>
            </a:r>
            <a:r>
              <a:rPr lang="en-US" sz="1800" i="1" dirty="0" err="1">
                <a:ea typeface="Calibri"/>
                <a:cs typeface="Calibri"/>
                <a:sym typeface="Calibri"/>
              </a:rPr>
              <a:t>por</a:t>
            </a:r>
            <a:r>
              <a:rPr lang="en-US" sz="1800" i="1" dirty="0">
                <a:ea typeface="Calibri"/>
                <a:cs typeface="Calibri"/>
                <a:sym typeface="Calibri"/>
              </a:rPr>
              <a:t> </a:t>
            </a:r>
            <a:r>
              <a:rPr lang="en-US" sz="1800" i="1" dirty="0" err="1">
                <a:ea typeface="Calibri"/>
                <a:cs typeface="Calibri"/>
                <a:sym typeface="Calibri"/>
              </a:rPr>
              <a:t>sus</a:t>
            </a:r>
            <a:r>
              <a:rPr lang="en-US" sz="1800" i="1" dirty="0">
                <a:ea typeface="Calibri"/>
                <a:cs typeface="Calibri"/>
                <a:sym typeface="Calibri"/>
              </a:rPr>
              <a:t> </a:t>
            </a:r>
            <a:r>
              <a:rPr lang="en-US" sz="1800" i="1" dirty="0" err="1">
                <a:ea typeface="Calibri"/>
                <a:cs typeface="Calibri"/>
                <a:sym typeface="Calibri"/>
              </a:rPr>
              <a:t>siglas</a:t>
            </a:r>
            <a:r>
              <a:rPr lang="en-US" sz="1800" i="1" dirty="0">
                <a:ea typeface="Calibri"/>
                <a:cs typeface="Calibri"/>
                <a:sym typeface="Calibri"/>
              </a:rPr>
              <a:t> </a:t>
            </a:r>
            <a:r>
              <a:rPr lang="en-US" sz="1800" i="1" dirty="0" err="1">
                <a:ea typeface="Calibri"/>
                <a:cs typeface="Calibri"/>
                <a:sym typeface="Calibri"/>
              </a:rPr>
              <a:t>en</a:t>
            </a:r>
            <a:r>
              <a:rPr lang="en-US" sz="1800" i="1" dirty="0">
                <a:ea typeface="Calibri"/>
                <a:cs typeface="Calibri"/>
                <a:sym typeface="Calibri"/>
              </a:rPr>
              <a:t> </a:t>
            </a:r>
            <a:r>
              <a:rPr lang="en-US" sz="1800" i="1" dirty="0" err="1">
                <a:ea typeface="Calibri"/>
                <a:cs typeface="Calibri"/>
                <a:sym typeface="Calibri"/>
              </a:rPr>
              <a:t>inglés</a:t>
            </a:r>
            <a:r>
              <a:rPr lang="en-US" sz="1800" dirty="0">
                <a:ea typeface="Calibri"/>
                <a:cs typeface="Calibri"/>
                <a:sym typeface="Calibri"/>
              </a:rPr>
              <a:t>)</a:t>
            </a:r>
            <a:endParaRPr lang="en-US" sz="1800" dirty="0"/>
          </a:p>
          <a:p>
            <a:pPr marL="384048" lvl="1" indent="-182880" algn="l">
              <a:lnSpc>
                <a:spcPct val="80000"/>
              </a:lnSpc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sz="1800" dirty="0" err="1">
                <a:cs typeface="Calibri"/>
                <a:sym typeface="Calibri"/>
              </a:rPr>
              <a:t>Desarrollo</a:t>
            </a:r>
            <a:r>
              <a:rPr lang="en-US" sz="1800" dirty="0">
                <a:cs typeface="Calibri"/>
                <a:sym typeface="Calibri"/>
              </a:rPr>
              <a:t> </a:t>
            </a:r>
            <a:r>
              <a:rPr lang="en-US" sz="1800" dirty="0" err="1">
                <a:cs typeface="Calibri"/>
                <a:sym typeface="Calibri"/>
              </a:rPr>
              <a:t>profesional</a:t>
            </a:r>
            <a:endParaRPr lang="en-US" sz="1800" dirty="0"/>
          </a:p>
          <a:p>
            <a:pPr marL="384048" lvl="1" indent="-182880" algn="l">
              <a:lnSpc>
                <a:spcPct val="80000"/>
              </a:lnSpc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sz="1800" dirty="0" err="1">
                <a:ea typeface="Calibri"/>
                <a:cs typeface="Calibri"/>
                <a:sym typeface="Calibri"/>
              </a:rPr>
              <a:t>Condiciones</a:t>
            </a:r>
            <a:r>
              <a:rPr lang="en-US" sz="1800" dirty="0"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ea typeface="Calibri"/>
                <a:cs typeface="Calibri"/>
                <a:sym typeface="Calibri"/>
              </a:rPr>
              <a:t> (</a:t>
            </a:r>
            <a:r>
              <a:rPr lang="en-US" sz="1800" dirty="0" err="1">
                <a:ea typeface="Calibri"/>
                <a:cs typeface="Calibri"/>
                <a:sym typeface="Calibri"/>
              </a:rPr>
              <a:t>tiempo</a:t>
            </a:r>
            <a:r>
              <a:rPr lang="en-US" sz="1800" dirty="0"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preparación</a:t>
            </a:r>
            <a:r>
              <a:rPr lang="en-US" sz="1800" dirty="0"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etc</a:t>
            </a:r>
            <a:r>
              <a:rPr lang="en-US" sz="1800" dirty="0">
                <a:ea typeface="Calibri"/>
                <a:cs typeface="Calibri"/>
                <a:sym typeface="Calibri"/>
              </a:rPr>
              <a:t>)</a:t>
            </a:r>
            <a:endParaRPr lang="en-US" sz="1800" dirty="0"/>
          </a:p>
          <a:p>
            <a:pPr marL="384048" lvl="1" indent="-182880" algn="l">
              <a:lnSpc>
                <a:spcPct val="80000"/>
              </a:lnSpc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sz="1800" dirty="0" err="1">
                <a:ea typeface="Calibri"/>
                <a:cs typeface="Calibri"/>
                <a:sym typeface="Calibri"/>
              </a:rPr>
              <a:t>Beneficios</a:t>
            </a:r>
            <a:r>
              <a:rPr lang="en-US" sz="1800" dirty="0">
                <a:ea typeface="Calibri"/>
                <a:cs typeface="Calibri"/>
                <a:sym typeface="Calibri"/>
              </a:rPr>
              <a:t> (</a:t>
            </a:r>
            <a:r>
              <a:rPr lang="en-US" sz="1800" dirty="0" err="1">
                <a:ea typeface="Calibri"/>
                <a:cs typeface="Calibri"/>
                <a:sym typeface="Calibri"/>
              </a:rPr>
              <a:t>salud</a:t>
            </a:r>
            <a:r>
              <a:rPr lang="en-US" sz="1800" dirty="0"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otros</a:t>
            </a:r>
            <a:r>
              <a:rPr lang="en-US" sz="1800" dirty="0">
                <a:ea typeface="Calibri"/>
                <a:cs typeface="Calibri"/>
                <a:sym typeface="Calibri"/>
              </a:rPr>
              <a:t>)</a:t>
            </a:r>
            <a:endParaRPr lang="en-US" sz="1800" dirty="0"/>
          </a:p>
          <a:p>
            <a:pPr marL="384048" lvl="1" indent="-182880" algn="l">
              <a:lnSpc>
                <a:spcPct val="80000"/>
              </a:lnSpc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sz="1800" dirty="0" err="1">
                <a:ea typeface="Calibri"/>
                <a:cs typeface="Calibri"/>
                <a:sym typeface="Calibri"/>
              </a:rPr>
              <a:t>Ausencias</a:t>
            </a:r>
            <a:r>
              <a:rPr lang="en-US" sz="1800" dirty="0">
                <a:ea typeface="Calibri"/>
                <a:cs typeface="Calibri"/>
                <a:sym typeface="Calibri"/>
              </a:rPr>
              <a:t> (</a:t>
            </a:r>
            <a:r>
              <a:rPr lang="en-US" sz="1800" dirty="0" err="1">
                <a:ea typeface="Calibri"/>
                <a:cs typeface="Calibri"/>
                <a:sym typeface="Calibri"/>
              </a:rPr>
              <a:t>por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enfermedad</a:t>
            </a:r>
            <a:r>
              <a:rPr lang="en-US" sz="1800" dirty="0"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asuntos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personales</a:t>
            </a:r>
            <a:r>
              <a:rPr lang="en-US" sz="1800" dirty="0"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otros</a:t>
            </a:r>
            <a:r>
              <a:rPr lang="en-US" sz="1800" dirty="0">
                <a:ea typeface="Calibri"/>
                <a:cs typeface="Calibri"/>
                <a:sym typeface="Calibri"/>
              </a:rPr>
              <a:t>)</a:t>
            </a:r>
            <a:endParaRPr lang="en-US" sz="1800" dirty="0"/>
          </a:p>
          <a:p>
            <a:pPr marL="91440" indent="-127000" algn="l">
              <a:lnSpc>
                <a:spcPct val="80000"/>
              </a:lnSpc>
              <a:spcBef>
                <a:spcPts val="1600"/>
              </a:spcBef>
              <a:buSzPts val="2000"/>
              <a:buFont typeface="Courier New"/>
              <a:buChar char="o"/>
            </a:pPr>
            <a:r>
              <a:rPr lang="en-US" dirty="0" err="1">
                <a:latin typeface="Calibri"/>
                <a:cs typeface="Calibri"/>
                <a:sym typeface="Calibri"/>
              </a:rPr>
              <a:t>Gabinete</a:t>
            </a:r>
            <a:r>
              <a:rPr lang="en-US" dirty="0">
                <a:latin typeface="Calibri"/>
                <a:cs typeface="Calibri"/>
                <a:sym typeface="Calibri"/>
              </a:rPr>
              <a:t> del </a:t>
            </a:r>
            <a:r>
              <a:rPr lang="en-US" dirty="0" err="1">
                <a:latin typeface="Calibri"/>
                <a:cs typeface="Calibri"/>
                <a:sym typeface="Calibri"/>
              </a:rPr>
              <a:t>Superintendente</a:t>
            </a:r>
            <a:endParaRPr lang="en-US" dirty="0"/>
          </a:p>
          <a:p>
            <a:pPr marL="384048" lvl="1" indent="-182880" algn="l">
              <a:lnSpc>
                <a:spcPct val="80000"/>
              </a:lnSpc>
              <a:spcBef>
                <a:spcPts val="400"/>
              </a:spcBef>
              <a:buSzPts val="1800"/>
              <a:buFont typeface="Courier New"/>
              <a:buChar char="o"/>
            </a:pPr>
            <a:r>
              <a:rPr lang="en-US" sz="1800" dirty="0" err="1">
                <a:ea typeface="Calibri"/>
                <a:cs typeface="Calibri"/>
                <a:sym typeface="Calibri"/>
              </a:rPr>
              <a:t>Muy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definido</a:t>
            </a:r>
            <a:r>
              <a:rPr lang="en-US" sz="1800" dirty="0"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justificar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todo</a:t>
            </a:r>
            <a:endParaRPr lang="en-US" sz="1800" dirty="0"/>
          </a:p>
          <a:p>
            <a:pPr marL="91440" indent="-127000" algn="l">
              <a:lnSpc>
                <a:spcPct val="80000"/>
              </a:lnSpc>
              <a:spcBef>
                <a:spcPts val="1600"/>
              </a:spcBef>
              <a:buSzPts val="2000"/>
              <a:buFont typeface="Courier New"/>
              <a:buChar char="o"/>
            </a:pPr>
            <a:r>
              <a:rPr lang="en-US" dirty="0" err="1">
                <a:latin typeface="Calibri"/>
                <a:cs typeface="Calibri"/>
                <a:sym typeface="Calibri"/>
              </a:rPr>
              <a:t>Escuelas</a:t>
            </a:r>
            <a:endParaRPr lang="en-US" dirty="0"/>
          </a:p>
          <a:p>
            <a:pPr marL="384048" lvl="1" indent="-182880" algn="l">
              <a:lnSpc>
                <a:spcPct val="80000"/>
              </a:lnSpc>
              <a:spcBef>
                <a:spcPts val="400"/>
              </a:spcBef>
              <a:buSzPts val="1800"/>
              <a:buFont typeface="Courier New"/>
              <a:buChar char="o"/>
            </a:pPr>
            <a:r>
              <a:rPr lang="en-US" sz="1800" dirty="0" err="1">
                <a:ea typeface="Calibri"/>
                <a:cs typeface="Calibri"/>
                <a:sym typeface="Calibri"/>
              </a:rPr>
              <a:t>Dotación</a:t>
            </a:r>
            <a:r>
              <a:rPr lang="en-US" sz="1800" dirty="0">
                <a:ea typeface="Calibri"/>
                <a:cs typeface="Calibri"/>
                <a:sym typeface="Calibri"/>
              </a:rPr>
              <a:t> de personal (</a:t>
            </a:r>
            <a:r>
              <a:rPr lang="en-US" sz="1800" dirty="0" err="1">
                <a:ea typeface="Calibri"/>
                <a:cs typeface="Calibri"/>
                <a:sym typeface="Calibri"/>
              </a:rPr>
              <a:t>asignación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basada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número</a:t>
            </a:r>
            <a:r>
              <a:rPr lang="en-US" sz="1800" dirty="0"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estudiantes</a:t>
            </a:r>
            <a:r>
              <a:rPr lang="en-US" sz="1800" dirty="0"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demografía</a:t>
            </a:r>
            <a:r>
              <a:rPr lang="en-US" sz="1800" dirty="0">
                <a:ea typeface="Calibri"/>
                <a:cs typeface="Calibri"/>
                <a:sym typeface="Calibri"/>
              </a:rPr>
              <a:t>)</a:t>
            </a:r>
            <a:endParaRPr lang="en-US" sz="1800" dirty="0"/>
          </a:p>
          <a:p>
            <a:pPr marL="384048" lvl="1" indent="-182880" algn="l">
              <a:lnSpc>
                <a:spcPct val="80000"/>
              </a:lnSpc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sz="1800" dirty="0" err="1">
                <a:ea typeface="Calibri"/>
                <a:cs typeface="Calibri"/>
                <a:sym typeface="Calibri"/>
              </a:rPr>
              <a:t>Discrecional</a:t>
            </a:r>
            <a:r>
              <a:rPr lang="en-US" sz="1800" dirty="0">
                <a:ea typeface="Calibri"/>
                <a:cs typeface="Calibri"/>
                <a:sym typeface="Calibri"/>
              </a:rPr>
              <a:t> (</a:t>
            </a:r>
            <a:r>
              <a:rPr lang="en-US" sz="1800" dirty="0" err="1">
                <a:ea typeface="Calibri"/>
                <a:cs typeface="Calibri"/>
                <a:sym typeface="Calibri"/>
              </a:rPr>
              <a:t>asignación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basada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número</a:t>
            </a:r>
            <a:r>
              <a:rPr lang="en-US" sz="1800" dirty="0"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estudiantes</a:t>
            </a:r>
            <a:r>
              <a:rPr lang="en-US" sz="1800" dirty="0"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demografía</a:t>
            </a:r>
            <a:r>
              <a:rPr lang="en-US" sz="1800" dirty="0">
                <a:ea typeface="Calibri"/>
                <a:cs typeface="Calibri"/>
                <a:sym typeface="Calibri"/>
              </a:rPr>
              <a:t>)</a:t>
            </a:r>
            <a:endParaRPr lang="en-US" sz="1800" dirty="0"/>
          </a:p>
          <a:p>
            <a:pPr marL="384048" lvl="1" indent="-182880" algn="l">
              <a:lnSpc>
                <a:spcPct val="80000"/>
              </a:lnSpc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sz="1600" dirty="0" err="1">
                <a:ea typeface="Calibri"/>
                <a:cs typeface="Calibri"/>
                <a:sym typeface="Calibri"/>
              </a:rPr>
              <a:t>Utiliza</a:t>
            </a:r>
            <a:r>
              <a:rPr lang="en-US" sz="1600" dirty="0"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ea typeface="Calibri"/>
                <a:cs typeface="Calibri"/>
                <a:sym typeface="Calibri"/>
              </a:rPr>
              <a:t>metodología</a:t>
            </a:r>
            <a:r>
              <a:rPr lang="en-US" sz="1600" dirty="0"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ea typeface="Calibri"/>
                <a:cs typeface="Calibri"/>
                <a:sym typeface="Calibri"/>
              </a:rPr>
              <a:t>asignación</a:t>
            </a:r>
            <a:r>
              <a:rPr lang="en-US" sz="1600" dirty="0">
                <a:ea typeface="Calibri"/>
                <a:cs typeface="Calibri"/>
                <a:sym typeface="Calibri"/>
              </a:rPr>
              <a:t> de personal (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SAM) y la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Cuenta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Inversión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Estudiantil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(SIA)</a:t>
            </a:r>
            <a:endParaRPr lang="en-US" sz="1800" dirty="0"/>
          </a:p>
          <a:p>
            <a:pPr marL="91440" algn="l">
              <a:lnSpc>
                <a:spcPct val="80000"/>
              </a:lnSpc>
              <a:spcBef>
                <a:spcPts val="1600"/>
              </a:spcBef>
              <a:buSzPts val="2000"/>
            </a:pPr>
            <a:endParaRPr lang="en-US" dirty="0"/>
          </a:p>
          <a:p>
            <a:pPr marL="91440" algn="l">
              <a:lnSpc>
                <a:spcPct val="80000"/>
              </a:lnSpc>
              <a:spcBef>
                <a:spcPts val="1400"/>
              </a:spcBef>
              <a:buSzPts val="2000"/>
            </a:pPr>
            <a:endParaRPr lang="en-US" dirty="0"/>
          </a:p>
          <a:p>
            <a:pPr marL="91440" algn="l">
              <a:lnSpc>
                <a:spcPct val="80000"/>
              </a:lnSpc>
              <a:spcBef>
                <a:spcPts val="1400"/>
              </a:spcBef>
              <a:buSzPts val="2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05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sz="5000" b="1" dirty="0" err="1">
                <a:latin typeface="Calibri"/>
                <a:ea typeface="Calibri"/>
                <a:cs typeface="Calibri"/>
                <a:sym typeface="Calibri"/>
              </a:rPr>
              <a:t>Gastos</a:t>
            </a:r>
            <a:r>
              <a:rPr lang="en-US" sz="5000" b="1" dirty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5000" b="1" dirty="0" err="1">
                <a:latin typeface="Calibri"/>
                <a:ea typeface="Calibri"/>
                <a:cs typeface="Calibri"/>
                <a:sym typeface="Calibri"/>
              </a:rPr>
              <a:t>Fondo</a:t>
            </a:r>
            <a:r>
              <a:rPr lang="en-US" sz="5000" b="1" dirty="0">
                <a:latin typeface="Calibri"/>
                <a:ea typeface="Calibri"/>
                <a:cs typeface="Calibri"/>
                <a:sym typeface="Calibri"/>
              </a:rPr>
              <a:t> General – 2020-21</a:t>
            </a:r>
            <a:endParaRPr lang="en-US" sz="50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8;p21">
            <a:extLst>
              <a:ext uri="{FF2B5EF4-FFF2-40B4-BE49-F238E27FC236}">
                <a16:creationId xmlns:a16="http://schemas.microsoft.com/office/drawing/2014/main" id="{BEC808DC-9D0C-4841-8AA6-CE05D44B08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285" y="1187379"/>
            <a:ext cx="8560107" cy="512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DED572-CBA2-4BD2-B520-38962A86A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759" y="2097796"/>
            <a:ext cx="2937830" cy="26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63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380826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>
                <a:latin typeface="Calibri"/>
                <a:cs typeface="Calibri"/>
                <a:sym typeface="Calibri"/>
              </a:rPr>
              <a:t>Como </a:t>
            </a:r>
            <a:r>
              <a:rPr lang="en-US" b="1" dirty="0" err="1">
                <a:latin typeface="Calibri"/>
                <a:cs typeface="Calibri"/>
                <a:sym typeface="Calibri"/>
              </a:rPr>
              <a:t>nos</a:t>
            </a:r>
            <a:r>
              <a:rPr lang="en-US" b="1" dirty="0">
                <a:latin typeface="Calibri"/>
                <a:cs typeface="Calibri"/>
                <a:sym typeface="Calibri"/>
              </a:rPr>
              <a:t> </a:t>
            </a:r>
            <a:r>
              <a:rPr lang="en-US" b="1" dirty="0" err="1">
                <a:latin typeface="Calibri"/>
                <a:cs typeface="Calibri"/>
                <a:sym typeface="Calibri"/>
              </a:rPr>
              <a:t>comparamos</a:t>
            </a:r>
            <a:endParaRPr lang="en-US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0;p20">
            <a:extLst>
              <a:ext uri="{FF2B5EF4-FFF2-40B4-BE49-F238E27FC236}">
                <a16:creationId xmlns:a16="http://schemas.microsoft.com/office/drawing/2014/main" id="{5ECDA331-37DC-4C7F-AECC-CB553A025D2C}"/>
              </a:ext>
            </a:extLst>
          </p:cNvPr>
          <p:cNvSpPr txBox="1">
            <a:spLocks/>
          </p:cNvSpPr>
          <p:nvPr/>
        </p:nvSpPr>
        <p:spPr>
          <a:xfrm>
            <a:off x="865925" y="1690106"/>
            <a:ext cx="10058400" cy="43975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lvl="0" indent="-127000" algn="l">
              <a:spcBef>
                <a:spcPts val="0"/>
              </a:spcBef>
              <a:buSzPts val="2000"/>
              <a:buFont typeface="Courier New"/>
              <a:buChar char="o"/>
            </a:pPr>
            <a:r>
              <a:rPr lang="en-US" dirty="0" err="1">
                <a:ea typeface="Calibri"/>
                <a:cs typeface="Calibri"/>
                <a:sym typeface="Calibri"/>
              </a:rPr>
              <a:t>Basado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en</a:t>
            </a:r>
            <a:r>
              <a:rPr lang="en-US" dirty="0">
                <a:ea typeface="Calibri"/>
                <a:cs typeface="Calibri"/>
                <a:sym typeface="Calibri"/>
              </a:rPr>
              <a:t> la </a:t>
            </a:r>
            <a:r>
              <a:rPr lang="en-US" dirty="0" err="1">
                <a:ea typeface="Calibri"/>
                <a:cs typeface="Calibri"/>
                <a:sym typeface="Calibri"/>
              </a:rPr>
              <a:t>ubicación</a:t>
            </a:r>
            <a:r>
              <a:rPr lang="en-US" dirty="0">
                <a:ea typeface="Calibri"/>
                <a:cs typeface="Calibri"/>
                <a:sym typeface="Calibri"/>
              </a:rPr>
              <a:t> y / o </a:t>
            </a:r>
            <a:r>
              <a:rPr lang="en-US" dirty="0" err="1">
                <a:ea typeface="Calibri"/>
                <a:cs typeface="Calibri"/>
                <a:sym typeface="Calibri"/>
              </a:rPr>
              <a:t>demografía</a:t>
            </a:r>
            <a:endParaRPr lang="en-US" dirty="0"/>
          </a:p>
          <a:p>
            <a:pPr marL="384048" lvl="1" indent="-182880" algn="l">
              <a:spcBef>
                <a:spcPts val="400"/>
              </a:spcBef>
              <a:buSzPts val="1800"/>
              <a:buFont typeface="Courier New"/>
              <a:buChar char="o"/>
            </a:pPr>
            <a:r>
              <a:rPr lang="en-US" dirty="0">
                <a:ea typeface="Calibri"/>
                <a:cs typeface="Calibri"/>
                <a:sym typeface="Calibri"/>
              </a:rPr>
              <a:t>Portland Public</a:t>
            </a:r>
            <a:endParaRPr lang="en-US" dirty="0"/>
          </a:p>
          <a:p>
            <a:pPr marL="384048" lvl="1" indent="-182880" algn="l"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dirty="0">
                <a:ea typeface="Calibri"/>
                <a:cs typeface="Calibri"/>
                <a:sym typeface="Calibri"/>
              </a:rPr>
              <a:t>Salem-Keizer</a:t>
            </a:r>
            <a:endParaRPr lang="en-US" dirty="0"/>
          </a:p>
          <a:p>
            <a:pPr marL="384048" lvl="1" indent="-182880" algn="l"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dirty="0">
                <a:ea typeface="Calibri"/>
                <a:cs typeface="Calibri"/>
                <a:sym typeface="Calibri"/>
              </a:rPr>
              <a:t>Tigard-Tualatin</a:t>
            </a:r>
            <a:endParaRPr lang="en-US" dirty="0"/>
          </a:p>
          <a:p>
            <a:pPr marL="384048" lvl="1" indent="-182880" algn="l"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dirty="0">
                <a:ea typeface="Calibri"/>
                <a:cs typeface="Calibri"/>
                <a:sym typeface="Calibri"/>
              </a:rPr>
              <a:t>West Linn-Wilsonville</a:t>
            </a:r>
            <a:endParaRPr lang="en-US" dirty="0"/>
          </a:p>
          <a:p>
            <a:pPr marL="384048" lvl="1" indent="-182880" algn="l"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dirty="0">
                <a:ea typeface="Calibri"/>
                <a:cs typeface="Calibri"/>
                <a:sym typeface="Calibri"/>
              </a:rPr>
              <a:t>Hillsboro</a:t>
            </a:r>
            <a:endParaRPr lang="en-US" dirty="0"/>
          </a:p>
          <a:p>
            <a:pPr marL="201168" lvl="1" algn="l">
              <a:lnSpc>
                <a:spcPct val="80000"/>
              </a:lnSpc>
              <a:spcBef>
                <a:spcPts val="600"/>
              </a:spcBef>
              <a:buSzPts val="1800"/>
            </a:pPr>
            <a:endParaRPr lang="en-US" sz="1800" dirty="0"/>
          </a:p>
          <a:p>
            <a:pPr marL="91440" algn="l">
              <a:lnSpc>
                <a:spcPct val="80000"/>
              </a:lnSpc>
              <a:spcBef>
                <a:spcPts val="1600"/>
              </a:spcBef>
              <a:buSzPts val="2000"/>
            </a:pPr>
            <a:endParaRPr lang="en-US" dirty="0"/>
          </a:p>
          <a:p>
            <a:pPr marL="91440" algn="l">
              <a:lnSpc>
                <a:spcPct val="80000"/>
              </a:lnSpc>
              <a:spcBef>
                <a:spcPts val="1400"/>
              </a:spcBef>
              <a:buSzPts val="2000"/>
            </a:pPr>
            <a:endParaRPr lang="en-US" dirty="0"/>
          </a:p>
          <a:p>
            <a:pPr marL="91440" algn="l">
              <a:lnSpc>
                <a:spcPct val="80000"/>
              </a:lnSpc>
              <a:spcBef>
                <a:spcPts val="1400"/>
              </a:spcBef>
              <a:buSzPts val="2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701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943779" y="356691"/>
            <a:ext cx="11248221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Como </a:t>
            </a:r>
            <a:r>
              <a:rPr lang="en-US" sz="4400" b="1" dirty="0" err="1">
                <a:latin typeface="Calibri"/>
                <a:ea typeface="Calibri"/>
                <a:cs typeface="Calibri"/>
                <a:sym typeface="Calibri"/>
              </a:rPr>
              <a:t>nos</a:t>
            </a: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latin typeface="Calibri"/>
                <a:ea typeface="Calibri"/>
                <a:cs typeface="Calibri"/>
                <a:sym typeface="Calibri"/>
              </a:rPr>
              <a:t>comparamos</a:t>
            </a: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 – </a:t>
            </a:r>
            <a:br>
              <a:rPr lang="en-US" sz="44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dirty="0" err="1">
                <a:latin typeface="Calibri"/>
                <a:ea typeface="Calibri"/>
                <a:cs typeface="Calibri"/>
                <a:sym typeface="Calibri"/>
              </a:rPr>
              <a:t>Gastos</a:t>
            </a: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latin typeface="Calibri"/>
                <a:ea typeface="Calibri"/>
                <a:cs typeface="Calibri"/>
                <a:sym typeface="Calibri"/>
              </a:rPr>
              <a:t>Actuales</a:t>
            </a: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 2018</a:t>
            </a:r>
            <a:endParaRPr lang="en-US" sz="44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2;p23">
            <a:extLst>
              <a:ext uri="{FF2B5EF4-FFF2-40B4-BE49-F238E27FC236}">
                <a16:creationId xmlns:a16="http://schemas.microsoft.com/office/drawing/2014/main" id="{1E4256BB-7618-4EB3-B9AD-13C674A111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984" y="1397136"/>
            <a:ext cx="8867775" cy="451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76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848299" y="336379"/>
            <a:ext cx="11248221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Como </a:t>
            </a:r>
            <a:r>
              <a:rPr lang="en-US" sz="4500" b="1" dirty="0" err="1">
                <a:latin typeface="Calibri"/>
                <a:ea typeface="Calibri"/>
                <a:cs typeface="Calibri"/>
                <a:sym typeface="Calibri"/>
              </a:rPr>
              <a:t>nos</a:t>
            </a: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1" dirty="0" err="1">
                <a:latin typeface="Calibri"/>
                <a:ea typeface="Calibri"/>
                <a:cs typeface="Calibri"/>
                <a:sym typeface="Calibri"/>
              </a:rPr>
              <a:t>comparamos</a:t>
            </a: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 – </a:t>
            </a:r>
            <a:br>
              <a:rPr lang="en-US" sz="45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1" dirty="0" err="1">
                <a:latin typeface="Calibri"/>
                <a:ea typeface="Calibri"/>
                <a:cs typeface="Calibri"/>
                <a:sym typeface="Calibri"/>
              </a:rPr>
              <a:t>Gastos</a:t>
            </a: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1" dirty="0" err="1">
                <a:latin typeface="Calibri"/>
                <a:ea typeface="Calibri"/>
                <a:cs typeface="Calibri"/>
                <a:sym typeface="Calibri"/>
              </a:rPr>
              <a:t>Actuales</a:t>
            </a: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 2018</a:t>
            </a:r>
            <a:endParaRPr lang="en-US" sz="45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0;p24">
            <a:extLst>
              <a:ext uri="{FF2B5EF4-FFF2-40B4-BE49-F238E27FC236}">
                <a16:creationId xmlns:a16="http://schemas.microsoft.com/office/drawing/2014/main" id="{1CA0AB21-80D7-420B-9296-5551B28FDA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079" y="1376824"/>
            <a:ext cx="8869680" cy="45831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434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762700" y="377806"/>
            <a:ext cx="11248221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Como </a:t>
            </a:r>
            <a:r>
              <a:rPr lang="en-US" sz="4500" b="1" dirty="0" err="1">
                <a:latin typeface="Calibri"/>
                <a:ea typeface="Calibri"/>
                <a:cs typeface="Calibri"/>
                <a:sym typeface="Calibri"/>
              </a:rPr>
              <a:t>nos</a:t>
            </a: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1" dirty="0" err="1">
                <a:latin typeface="Calibri"/>
                <a:ea typeface="Calibri"/>
                <a:cs typeface="Calibri"/>
                <a:sym typeface="Calibri"/>
              </a:rPr>
              <a:t>comparamos</a:t>
            </a: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 – </a:t>
            </a:r>
          </a:p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500" b="1" dirty="0" err="1">
                <a:latin typeface="Calibri"/>
                <a:ea typeface="Calibri"/>
                <a:cs typeface="Calibri"/>
                <a:sym typeface="Calibri"/>
              </a:rPr>
              <a:t>Saldo</a:t>
            </a: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 Actual del </a:t>
            </a:r>
            <a:r>
              <a:rPr lang="en-US" sz="4500" b="1" dirty="0" err="1">
                <a:latin typeface="Calibri"/>
                <a:ea typeface="Calibri"/>
                <a:cs typeface="Calibri"/>
                <a:sym typeface="Calibri"/>
              </a:rPr>
              <a:t>Fondo</a:t>
            </a: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1" dirty="0" err="1">
                <a:latin typeface="Calibri"/>
                <a:ea typeface="Calibri"/>
                <a:cs typeface="Calibri"/>
                <a:sym typeface="Calibri"/>
              </a:rPr>
              <a:t>Inicial</a:t>
            </a:r>
            <a:endParaRPr lang="en-US" sz="45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58D838-D574-46C5-A4D1-C54E606F4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70" y="1351492"/>
            <a:ext cx="88677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85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380826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Modificación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significativa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Presupuesto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– </a:t>
            </a:r>
            <a:br>
              <a:rPr lang="en-US" sz="4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Cuenta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 Inversion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Estudiantil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b="1" dirty="0">
                <a:latin typeface="Calibri"/>
                <a:ea typeface="Calibri"/>
                <a:cs typeface="Calibri"/>
                <a:sym typeface="Calibri"/>
              </a:rPr>
              <a:t>(SIA)</a:t>
            </a:r>
            <a:endParaRPr lang="en-US" sz="45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0;p20">
            <a:extLst>
              <a:ext uri="{FF2B5EF4-FFF2-40B4-BE49-F238E27FC236}">
                <a16:creationId xmlns:a16="http://schemas.microsoft.com/office/drawing/2014/main" id="{5ECDA331-37DC-4C7F-AECC-CB553A025D2C}"/>
              </a:ext>
            </a:extLst>
          </p:cNvPr>
          <p:cNvSpPr txBox="1">
            <a:spLocks/>
          </p:cNvSpPr>
          <p:nvPr/>
        </p:nvSpPr>
        <p:spPr>
          <a:xfrm>
            <a:off x="865925" y="1594502"/>
            <a:ext cx="10058400" cy="43975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dirty="0" err="1"/>
              <a:t>Alcance</a:t>
            </a:r>
            <a:r>
              <a:rPr lang="en-US" sz="2000" dirty="0"/>
              <a:t> </a:t>
            </a:r>
            <a:r>
              <a:rPr lang="en-US" sz="2000" dirty="0" err="1"/>
              <a:t>significativo</a:t>
            </a:r>
            <a:r>
              <a:rPr lang="en-US" sz="2000" dirty="0"/>
              <a:t> de la </a:t>
            </a:r>
            <a:r>
              <a:rPr lang="en-US" sz="2000" dirty="0" err="1"/>
              <a:t>comunidad</a:t>
            </a:r>
            <a:r>
              <a:rPr lang="en-US" sz="2000" dirty="0"/>
              <a:t> y </a:t>
            </a:r>
            <a:r>
              <a:rPr lang="en-US" sz="2000" dirty="0" err="1"/>
              <a:t>comentarios</a:t>
            </a:r>
            <a:r>
              <a:rPr lang="en-US" sz="2000" dirty="0"/>
              <a:t> de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principales</a:t>
            </a:r>
            <a:r>
              <a:rPr lang="en-US" sz="2000" dirty="0"/>
              <a:t> </a:t>
            </a:r>
            <a:r>
              <a:rPr lang="en-US" sz="2000" dirty="0" err="1"/>
              <a:t>interesados</a:t>
            </a:r>
            <a:endParaRPr lang="en-US" sz="2000" dirty="0"/>
          </a:p>
          <a:p>
            <a:pPr marL="342900" lvl="0" indent="-342900" algn="l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307340" lvl="0" indent="-342900" algn="l">
              <a:spcBef>
                <a:spcPts val="0"/>
              </a:spcBef>
              <a:buSzPts val="2000"/>
              <a:buFont typeface="Courier New" panose="02070309020205020404" pitchFamily="49" charset="0"/>
              <a:buChar char="o"/>
            </a:pPr>
            <a:r>
              <a:rPr lang="en-US" sz="2000" dirty="0">
                <a:ea typeface="Calibri"/>
                <a:cs typeface="Calibri"/>
                <a:sym typeface="Calibri"/>
              </a:rPr>
              <a:t>50% de la Ley de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Éxito</a:t>
            </a:r>
            <a:r>
              <a:rPr lang="en-US" sz="2000" dirty="0"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Estudiantil</a:t>
            </a:r>
            <a:r>
              <a:rPr lang="en-US" sz="2000" dirty="0">
                <a:ea typeface="Calibri"/>
                <a:cs typeface="Calibri"/>
                <a:sym typeface="Calibri"/>
              </a:rPr>
              <a:t> (SSA)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es</a:t>
            </a:r>
            <a:r>
              <a:rPr lang="en-US" sz="2000" dirty="0">
                <a:ea typeface="Calibri"/>
                <a:cs typeface="Calibri"/>
                <a:sym typeface="Calibri"/>
              </a:rPr>
              <a:t> la SIA</a:t>
            </a:r>
            <a:endParaRPr lang="en-US" sz="2000" dirty="0"/>
          </a:p>
          <a:p>
            <a:pPr marL="544068" lvl="1" indent="-342900" algn="l">
              <a:spcBef>
                <a:spcPts val="40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-US" dirty="0">
                <a:ea typeface="Calibri"/>
                <a:cs typeface="Calibri"/>
                <a:sym typeface="Calibri"/>
              </a:rPr>
              <a:t>La </a:t>
            </a:r>
            <a:r>
              <a:rPr lang="en-US" dirty="0" err="1">
                <a:ea typeface="Calibri"/>
                <a:cs typeface="Calibri"/>
                <a:sym typeface="Calibri"/>
              </a:rPr>
              <a:t>estimación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preliminar</a:t>
            </a:r>
            <a:r>
              <a:rPr lang="en-US" dirty="0">
                <a:ea typeface="Calibri"/>
                <a:cs typeface="Calibri"/>
                <a:sym typeface="Calibri"/>
              </a:rPr>
              <a:t> para el Distrito Escolar de Beaverton </a:t>
            </a:r>
            <a:r>
              <a:rPr lang="en-US" dirty="0" err="1">
                <a:ea typeface="Calibri"/>
                <a:cs typeface="Calibri"/>
                <a:sym typeface="Calibri"/>
              </a:rPr>
              <a:t>es</a:t>
            </a:r>
            <a:r>
              <a:rPr lang="en-US" dirty="0"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ea typeface="Calibri"/>
                <a:cs typeface="Calibri"/>
                <a:sym typeface="Calibri"/>
              </a:rPr>
              <a:t>aproximadamente</a:t>
            </a:r>
            <a:r>
              <a:rPr lang="en-US" dirty="0">
                <a:ea typeface="Calibri"/>
                <a:cs typeface="Calibri"/>
                <a:sym typeface="Calibri"/>
              </a:rPr>
              <a:t> $32.7 </a:t>
            </a:r>
            <a:r>
              <a:rPr lang="en-US" dirty="0" err="1">
                <a:ea typeface="Calibri"/>
                <a:cs typeface="Calibri"/>
                <a:sym typeface="Calibri"/>
              </a:rPr>
              <a:t>millones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en</a:t>
            </a:r>
            <a:r>
              <a:rPr lang="en-US" dirty="0">
                <a:ea typeface="Calibri"/>
                <a:cs typeface="Calibri"/>
                <a:sym typeface="Calibri"/>
              </a:rPr>
              <a:t> el </a:t>
            </a:r>
            <a:r>
              <a:rPr lang="en-US" dirty="0" err="1">
                <a:ea typeface="Calibri"/>
                <a:cs typeface="Calibri"/>
                <a:sym typeface="Calibri"/>
              </a:rPr>
              <a:t>presupuesto</a:t>
            </a:r>
            <a:r>
              <a:rPr lang="en-US" dirty="0">
                <a:ea typeface="Calibri"/>
                <a:cs typeface="Calibri"/>
                <a:sym typeface="Calibri"/>
              </a:rPr>
              <a:t> 2020-21</a:t>
            </a:r>
            <a:endParaRPr lang="en-US" dirty="0"/>
          </a:p>
          <a:p>
            <a:pPr marL="307340" lvl="0" indent="-342900" algn="l">
              <a:spcBef>
                <a:spcPts val="1600"/>
              </a:spcBef>
              <a:buSzPts val="2000"/>
              <a:buFont typeface="Courier New" panose="02070309020205020404" pitchFamily="49" charset="0"/>
              <a:buChar char="o"/>
            </a:pPr>
            <a:r>
              <a:rPr lang="en-US" sz="2000" dirty="0">
                <a:ea typeface="Calibri"/>
                <a:cs typeface="Calibri"/>
                <a:sym typeface="Calibri"/>
              </a:rPr>
              <a:t>Para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qué</a:t>
            </a:r>
            <a:r>
              <a:rPr lang="en-US" sz="2000" dirty="0">
                <a:ea typeface="Calibri"/>
                <a:cs typeface="Calibri"/>
                <a:sym typeface="Calibri"/>
              </a:rPr>
              <a:t> la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podemos</a:t>
            </a:r>
            <a:r>
              <a:rPr lang="en-US" sz="2000" dirty="0"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usar</a:t>
            </a:r>
            <a:r>
              <a:rPr lang="en-US" sz="2000" dirty="0">
                <a:ea typeface="Calibri"/>
                <a:cs typeface="Calibri"/>
                <a:sym typeface="Calibri"/>
              </a:rPr>
              <a:t>:</a:t>
            </a:r>
            <a:endParaRPr lang="en-US" sz="2000" dirty="0"/>
          </a:p>
          <a:p>
            <a:pPr marL="544068" lvl="1" indent="-342900" algn="l">
              <a:spcBef>
                <a:spcPts val="40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-US" dirty="0" err="1">
                <a:ea typeface="Calibri"/>
                <a:cs typeface="Calibri"/>
                <a:sym typeface="Calibri"/>
              </a:rPr>
              <a:t>Tiempo</a:t>
            </a:r>
            <a:r>
              <a:rPr lang="en-US" dirty="0"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ea typeface="Calibri"/>
                <a:cs typeface="Calibri"/>
                <a:sym typeface="Calibri"/>
              </a:rPr>
              <a:t>aprendizaje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ampliado</a:t>
            </a:r>
            <a:endParaRPr lang="en-US" dirty="0">
              <a:ea typeface="Calibri"/>
              <a:cs typeface="Calibri"/>
              <a:sym typeface="Calibri"/>
            </a:endParaRPr>
          </a:p>
          <a:p>
            <a:pPr marL="544068" lvl="1" indent="-342900" algn="l">
              <a:spcBef>
                <a:spcPts val="40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-US" dirty="0" err="1">
                <a:ea typeface="Calibri"/>
                <a:cs typeface="Calibri"/>
                <a:sym typeface="Calibri"/>
              </a:rPr>
              <a:t>Salud</a:t>
            </a:r>
            <a:r>
              <a:rPr lang="en-US" dirty="0">
                <a:ea typeface="Calibri"/>
                <a:cs typeface="Calibri"/>
                <a:sym typeface="Calibri"/>
              </a:rPr>
              <a:t>/</a:t>
            </a:r>
            <a:r>
              <a:rPr lang="en-US" dirty="0" err="1">
                <a:ea typeface="Calibri"/>
                <a:cs typeface="Calibri"/>
                <a:sym typeface="Calibri"/>
              </a:rPr>
              <a:t>Seguridad</a:t>
            </a:r>
            <a:endParaRPr lang="en-US" dirty="0"/>
          </a:p>
          <a:p>
            <a:pPr marL="544068" lvl="1" indent="-342900" algn="l">
              <a:spcBef>
                <a:spcPts val="60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-US" dirty="0">
                <a:ea typeface="Calibri"/>
                <a:cs typeface="Calibri"/>
                <a:sym typeface="Calibri"/>
              </a:rPr>
              <a:t>Plan de </a:t>
            </a:r>
            <a:r>
              <a:rPr lang="en-US" dirty="0" err="1">
                <a:ea typeface="Calibri"/>
                <a:cs typeface="Calibri"/>
                <a:sym typeface="Calibri"/>
              </a:rPr>
              <a:t>estudios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completo</a:t>
            </a:r>
            <a:endParaRPr lang="en-US" dirty="0">
              <a:ea typeface="Calibri"/>
              <a:cs typeface="Calibri"/>
              <a:sym typeface="Calibri"/>
            </a:endParaRPr>
          </a:p>
          <a:p>
            <a:pPr marL="544068" lvl="1" indent="-342900" algn="l">
              <a:spcBef>
                <a:spcPts val="60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-US" dirty="0" err="1">
                <a:ea typeface="Calibri"/>
                <a:cs typeface="Calibri"/>
                <a:sym typeface="Calibri"/>
              </a:rPr>
              <a:t>Más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Adultos</a:t>
            </a:r>
            <a:r>
              <a:rPr lang="en-US" dirty="0">
                <a:ea typeface="Calibri"/>
                <a:cs typeface="Calibri"/>
                <a:sym typeface="Calibri"/>
              </a:rPr>
              <a:t>/</a:t>
            </a:r>
            <a:r>
              <a:rPr lang="en-US" dirty="0" err="1">
                <a:ea typeface="Calibri"/>
                <a:cs typeface="Calibri"/>
                <a:sym typeface="Calibri"/>
              </a:rPr>
              <a:t>Menos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estudiantes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por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salones</a:t>
            </a:r>
            <a:r>
              <a:rPr lang="en-US" dirty="0"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ea typeface="Calibri"/>
                <a:cs typeface="Calibri"/>
                <a:sym typeface="Calibri"/>
              </a:rPr>
              <a:t>clase</a:t>
            </a:r>
            <a:endParaRPr lang="en-US" dirty="0"/>
          </a:p>
          <a:p>
            <a:pPr marL="307340" lvl="0" indent="-342900" algn="l">
              <a:spcBef>
                <a:spcPts val="1600"/>
              </a:spcBef>
              <a:buSzPts val="2000"/>
              <a:buFont typeface="Courier New" panose="02070309020205020404" pitchFamily="49" charset="0"/>
              <a:buChar char="o"/>
            </a:pPr>
            <a:r>
              <a:rPr lang="en-US" sz="2000" dirty="0" err="1">
                <a:ea typeface="Calibri"/>
                <a:cs typeface="Calibri"/>
                <a:sym typeface="Calibri"/>
              </a:rPr>
              <a:t>Debe</a:t>
            </a:r>
            <a:r>
              <a:rPr lang="en-US" sz="2000" dirty="0"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satisfacer</a:t>
            </a:r>
            <a:r>
              <a:rPr lang="en-US" sz="2000" dirty="0">
                <a:ea typeface="Calibri"/>
                <a:cs typeface="Calibri"/>
                <a:sym typeface="Calibri"/>
              </a:rPr>
              <a:t> las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necesidades</a:t>
            </a:r>
            <a:r>
              <a:rPr lang="en-US" sz="2000" dirty="0"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mentales</a:t>
            </a:r>
            <a:r>
              <a:rPr lang="en-US" sz="2000" dirty="0">
                <a:ea typeface="Calibri"/>
                <a:cs typeface="Calibri"/>
                <a:sym typeface="Calibri"/>
              </a:rPr>
              <a:t> y de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comportamiento</a:t>
            </a:r>
            <a:r>
              <a:rPr lang="en-US" sz="2000" dirty="0">
                <a:ea typeface="Calibri"/>
                <a:cs typeface="Calibri"/>
                <a:sym typeface="Calibri"/>
              </a:rPr>
              <a:t> de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los</a:t>
            </a:r>
            <a:r>
              <a:rPr lang="en-US" sz="2000" dirty="0"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estudiantes</a:t>
            </a:r>
            <a:r>
              <a:rPr lang="en-US" sz="2000" dirty="0"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aumentar</a:t>
            </a:r>
            <a:r>
              <a:rPr lang="en-US" sz="2000" dirty="0">
                <a:ea typeface="Calibri"/>
                <a:cs typeface="Calibri"/>
                <a:sym typeface="Calibri"/>
              </a:rPr>
              <a:t> el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rendimiento</a:t>
            </a:r>
            <a:r>
              <a:rPr lang="en-US" sz="2000" dirty="0"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académico</a:t>
            </a:r>
            <a:r>
              <a:rPr lang="en-US" sz="2000" dirty="0">
                <a:ea typeface="Calibri"/>
                <a:cs typeface="Calibri"/>
                <a:sym typeface="Calibri"/>
              </a:rPr>
              <a:t> de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los</a:t>
            </a:r>
            <a:r>
              <a:rPr lang="en-US" sz="2000" dirty="0"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estudiantes</a:t>
            </a:r>
            <a:r>
              <a:rPr lang="en-US" sz="2000" dirty="0">
                <a:ea typeface="Calibri"/>
                <a:cs typeface="Calibri"/>
                <a:sym typeface="Calibri"/>
              </a:rPr>
              <a:t> y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reducir</a:t>
            </a:r>
            <a:r>
              <a:rPr lang="en-US" sz="2000" dirty="0">
                <a:ea typeface="Calibri"/>
                <a:cs typeface="Calibri"/>
                <a:sym typeface="Calibri"/>
              </a:rPr>
              <a:t> las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disparidades</a:t>
            </a:r>
            <a:r>
              <a:rPr lang="en-US" sz="2000" dirty="0">
                <a:ea typeface="Calibri"/>
                <a:cs typeface="Calibri"/>
                <a:sym typeface="Calibri"/>
              </a:rPr>
              <a:t> para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ciertos</a:t>
            </a:r>
            <a:r>
              <a:rPr lang="en-US" sz="2000" dirty="0"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grupos</a:t>
            </a:r>
            <a:r>
              <a:rPr lang="en-US" sz="2000" dirty="0"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ea typeface="Calibri"/>
                <a:cs typeface="Calibri"/>
                <a:sym typeface="Calibri"/>
              </a:rPr>
              <a:t>comunitarios</a:t>
            </a:r>
            <a:endParaRPr lang="en-US" sz="2000" dirty="0"/>
          </a:p>
          <a:p>
            <a:pPr marL="91440" algn="l">
              <a:lnSpc>
                <a:spcPct val="80000"/>
              </a:lnSpc>
              <a:spcBef>
                <a:spcPts val="1600"/>
              </a:spcBef>
              <a:buSzPts val="2000"/>
            </a:pPr>
            <a:endParaRPr lang="en-US" dirty="0"/>
          </a:p>
          <a:p>
            <a:pPr marL="91440" algn="l">
              <a:lnSpc>
                <a:spcPct val="80000"/>
              </a:lnSpc>
              <a:spcBef>
                <a:spcPts val="1400"/>
              </a:spcBef>
              <a:buSzPts val="2000"/>
            </a:pPr>
            <a:endParaRPr lang="en-US" dirty="0"/>
          </a:p>
          <a:p>
            <a:pPr marL="91440" algn="l">
              <a:lnSpc>
                <a:spcPct val="80000"/>
              </a:lnSpc>
              <a:spcBef>
                <a:spcPts val="1400"/>
              </a:spcBef>
              <a:buSzPts val="2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66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380826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Modificación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significativa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Presupuesto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– </a:t>
            </a:r>
            <a:br>
              <a:rPr lang="en-US" sz="4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Cuenta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Inversión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Estudiantil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(SIA)</a:t>
            </a:r>
            <a:endParaRPr lang="en-US" sz="40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13;p27">
            <a:extLst>
              <a:ext uri="{FF2B5EF4-FFF2-40B4-BE49-F238E27FC236}">
                <a16:creationId xmlns:a16="http://schemas.microsoft.com/office/drawing/2014/main" id="{10EBD250-DBC7-48E3-8EDC-871746E42DD9}"/>
              </a:ext>
            </a:extLst>
          </p:cNvPr>
          <p:cNvSpPr txBox="1">
            <a:spLocks/>
          </p:cNvSpPr>
          <p:nvPr/>
        </p:nvSpPr>
        <p:spPr>
          <a:xfrm>
            <a:off x="1066800" y="1487755"/>
            <a:ext cx="10058400" cy="37449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127000" algn="l">
              <a:spcBef>
                <a:spcPts val="0"/>
              </a:spcBef>
              <a:buSzPts val="2000"/>
              <a:buFont typeface="Arial" panose="020B0604020202020204" pitchFamily="34" charset="0"/>
              <a:buChar char=" "/>
            </a:pPr>
            <a:r>
              <a:rPr lang="en-US" dirty="0" err="1">
                <a:ea typeface="Calibri"/>
                <a:cs typeface="Calibri"/>
                <a:sym typeface="Calibri"/>
              </a:rPr>
              <a:t>Áreas</a:t>
            </a:r>
            <a:r>
              <a:rPr lang="en-US" dirty="0">
                <a:ea typeface="Calibri"/>
                <a:cs typeface="Calibri"/>
                <a:sym typeface="Calibri"/>
              </a:rPr>
              <a:t> clave de </a:t>
            </a:r>
            <a:r>
              <a:rPr lang="en-US" dirty="0" err="1">
                <a:ea typeface="Calibri"/>
                <a:cs typeface="Calibri"/>
                <a:sym typeface="Calibri"/>
              </a:rPr>
              <a:t>inversión</a:t>
            </a:r>
            <a:endParaRPr lang="en-US" dirty="0"/>
          </a:p>
          <a:p>
            <a:pPr marL="384048" lvl="1" indent="-182880" algn="l">
              <a:spcBef>
                <a:spcPts val="400"/>
              </a:spcBef>
              <a:buSzPts val="1800"/>
              <a:buFont typeface="Arial" panose="020B0604020202020204" pitchFamily="34" charset="0"/>
              <a:buChar char="◦"/>
            </a:pPr>
            <a:r>
              <a:rPr lang="en-US" sz="1800" dirty="0" err="1">
                <a:ea typeface="Calibri"/>
                <a:cs typeface="Calibri"/>
                <a:sym typeface="Calibri"/>
              </a:rPr>
              <a:t>Inversión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educativa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centrada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ea typeface="Calibri"/>
                <a:cs typeface="Calibri"/>
                <a:sym typeface="Calibri"/>
              </a:rPr>
              <a:t> la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equidad</a:t>
            </a:r>
            <a:r>
              <a:rPr lang="en-US" sz="1800" dirty="0">
                <a:ea typeface="Calibri"/>
                <a:cs typeface="Calibri"/>
                <a:sym typeface="Calibri"/>
              </a:rPr>
              <a:t> -$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14.4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millones</a:t>
            </a:r>
            <a:endParaRPr lang="en-US" sz="1800" dirty="0"/>
          </a:p>
          <a:p>
            <a:pPr marL="384048" lvl="1" indent="-182880" algn="l">
              <a:spcBef>
                <a:spcPts val="600"/>
              </a:spcBef>
              <a:buSzPts val="1800"/>
              <a:buFont typeface="Arial" panose="020B0604020202020204" pitchFamily="34" charset="0"/>
              <a:buChar char="◦"/>
            </a:pPr>
            <a:r>
              <a:rPr lang="en-US" sz="1800" dirty="0" err="1">
                <a:ea typeface="Calibri"/>
                <a:cs typeface="Calibri"/>
                <a:sym typeface="Calibri"/>
              </a:rPr>
              <a:t>Equipos</a:t>
            </a:r>
            <a:r>
              <a:rPr lang="en-US" sz="1800" dirty="0"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éxito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estudiantil</a:t>
            </a:r>
            <a:r>
              <a:rPr lang="en-US" sz="1800" dirty="0"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apoyo</a:t>
            </a:r>
            <a:r>
              <a:rPr lang="en-US" sz="1800" dirty="0">
                <a:ea typeface="Calibri"/>
                <a:cs typeface="Calibri"/>
                <a:sym typeface="Calibri"/>
              </a:rPr>
              <a:t> mental y de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conducta</a:t>
            </a:r>
            <a:r>
              <a:rPr lang="en-US" sz="1800" dirty="0"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estudiantes</a:t>
            </a:r>
            <a:r>
              <a:rPr lang="en-US" sz="1800" dirty="0">
                <a:ea typeface="Calibri"/>
                <a:cs typeface="Calibri"/>
                <a:sym typeface="Calibri"/>
              </a:rPr>
              <a:t> -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$16.8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millones</a:t>
            </a:r>
            <a:endParaRPr lang="en-US" sz="1800" dirty="0"/>
          </a:p>
          <a:p>
            <a:pPr marL="384048" lvl="1" indent="-182880" algn="l">
              <a:spcBef>
                <a:spcPts val="600"/>
              </a:spcBef>
              <a:buSzPts val="1800"/>
              <a:buFont typeface="Arial" panose="020B0604020202020204" pitchFamily="34" charset="0"/>
              <a:buChar char="◦"/>
            </a:pPr>
            <a:r>
              <a:rPr lang="en-US" sz="1800" dirty="0" err="1">
                <a:ea typeface="Calibri"/>
                <a:cs typeface="Calibri"/>
                <a:sym typeface="Calibri"/>
              </a:rPr>
              <a:t>Mejoras</a:t>
            </a:r>
            <a:r>
              <a:rPr lang="en-US" sz="1800" dirty="0"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sistemas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basados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equidad</a:t>
            </a:r>
            <a:r>
              <a:rPr lang="en-US" sz="1800" dirty="0">
                <a:ea typeface="Calibri"/>
                <a:cs typeface="Calibri"/>
                <a:sym typeface="Calibri"/>
              </a:rPr>
              <a:t> -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$1.0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millón</a:t>
            </a:r>
            <a:endParaRPr lang="en-US" sz="1800" dirty="0"/>
          </a:p>
          <a:p>
            <a:pPr marL="384048" lvl="1" indent="-182880" algn="l">
              <a:spcBef>
                <a:spcPts val="600"/>
              </a:spcBef>
              <a:buSzPts val="1800"/>
              <a:buFont typeface="Arial" panose="020B0604020202020204" pitchFamily="34" charset="0"/>
              <a:buChar char="◦"/>
            </a:pPr>
            <a:r>
              <a:rPr lang="en-US" sz="1800" dirty="0" err="1">
                <a:ea typeface="Calibri"/>
                <a:cs typeface="Calibri"/>
                <a:sym typeface="Calibri"/>
              </a:rPr>
              <a:t>Costos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indirectos</a:t>
            </a:r>
            <a:r>
              <a:rPr lang="en-US" sz="1800" dirty="0"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ea typeface="Calibri"/>
                <a:cs typeface="Calibri"/>
                <a:sym typeface="Calibri"/>
              </a:rPr>
              <a:t>permitidos</a:t>
            </a:r>
            <a:r>
              <a:rPr lang="en-US" sz="1800" dirty="0">
                <a:ea typeface="Calibri"/>
                <a:cs typeface="Calibri"/>
                <a:sym typeface="Calibri"/>
              </a:rPr>
              <a:t> -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$0.5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millo</a:t>
            </a:r>
            <a:endParaRPr lang="en-US" sz="1800" dirty="0"/>
          </a:p>
          <a:p>
            <a:pPr algn="l">
              <a:spcBef>
                <a:spcPts val="1600"/>
              </a:spcBef>
              <a:buSzPts val="2000"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91440" algn="l">
              <a:spcBef>
                <a:spcPts val="1400"/>
              </a:spcBef>
              <a:buSzPts val="2000"/>
            </a:pPr>
            <a:endParaRPr lang="en-US" dirty="0"/>
          </a:p>
          <a:p>
            <a:pPr marL="91440" algn="l">
              <a:spcBef>
                <a:spcPts val="1400"/>
              </a:spcBef>
              <a:buSzPts val="2000"/>
            </a:pPr>
            <a:endParaRPr lang="en-US" dirty="0"/>
          </a:p>
          <a:p>
            <a:pPr marL="91440" algn="l">
              <a:spcBef>
                <a:spcPts val="1400"/>
              </a:spcBef>
              <a:buSzPts val="2000"/>
            </a:pPr>
            <a:endParaRPr lang="en-US" dirty="0"/>
          </a:p>
        </p:txBody>
      </p:sp>
      <p:pic>
        <p:nvPicPr>
          <p:cNvPr id="9" name="Google Shape;215;p27">
            <a:extLst>
              <a:ext uri="{FF2B5EF4-FFF2-40B4-BE49-F238E27FC236}">
                <a16:creationId xmlns:a16="http://schemas.microsoft.com/office/drawing/2014/main" id="{601D4D9A-39B6-438B-8113-5EAD00ED0D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3948" y="3215519"/>
            <a:ext cx="4673618" cy="303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405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380826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Modificación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significativa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Presupuesto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– </a:t>
            </a:r>
            <a:br>
              <a:rPr lang="en-US" sz="4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Cuenta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Inversión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Estudiantil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(SIA)</a:t>
            </a:r>
            <a:endParaRPr lang="en-US" sz="40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13;p27">
            <a:extLst>
              <a:ext uri="{FF2B5EF4-FFF2-40B4-BE49-F238E27FC236}">
                <a16:creationId xmlns:a16="http://schemas.microsoft.com/office/drawing/2014/main" id="{10EBD250-DBC7-48E3-8EDC-871746E42DD9}"/>
              </a:ext>
            </a:extLst>
          </p:cNvPr>
          <p:cNvSpPr txBox="1">
            <a:spLocks/>
          </p:cNvSpPr>
          <p:nvPr/>
        </p:nvSpPr>
        <p:spPr>
          <a:xfrm>
            <a:off x="6232853" y="1043897"/>
            <a:ext cx="2963538" cy="110120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SzPts val="2000"/>
            </a:pPr>
            <a:endParaRPr lang="en-US" sz="2600" b="1" dirty="0"/>
          </a:p>
          <a:p>
            <a:pPr algn="l">
              <a:spcBef>
                <a:spcPts val="1600"/>
              </a:spcBef>
              <a:buSzPts val="2000"/>
            </a:pPr>
            <a:r>
              <a:rPr lang="en-US" sz="2600" b="1" dirty="0">
                <a:ea typeface="Calibri"/>
                <a:cs typeface="Calibri"/>
                <a:sym typeface="Calibri"/>
              </a:rPr>
              <a:t>Tier I Plan Budget</a:t>
            </a:r>
          </a:p>
          <a:p>
            <a:pPr marL="91440" algn="l">
              <a:spcBef>
                <a:spcPts val="1400"/>
              </a:spcBef>
              <a:buSzPts val="2000"/>
            </a:pPr>
            <a:endParaRPr lang="en-US" dirty="0"/>
          </a:p>
          <a:p>
            <a:pPr marL="91440" algn="l">
              <a:spcBef>
                <a:spcPts val="1400"/>
              </a:spcBef>
              <a:buSzPts val="2000"/>
            </a:pPr>
            <a:endParaRPr lang="en-US" dirty="0"/>
          </a:p>
          <a:p>
            <a:pPr marL="91440" algn="l">
              <a:spcBef>
                <a:spcPts val="1400"/>
              </a:spcBef>
              <a:buSzPts val="2000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66F84-D2F3-4231-BBD4-33F8F0664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124" y="1438466"/>
            <a:ext cx="477202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71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380826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1" dirty="0" err="1">
                <a:latin typeface="Calibri"/>
                <a:ea typeface="Calibri"/>
                <a:cs typeface="Calibri"/>
                <a:sym typeface="Calibri"/>
              </a:rPr>
              <a:t>Bienvenida</a:t>
            </a:r>
            <a:r>
              <a:rPr lang="en-US" sz="4800" b="1" dirty="0"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4800" b="1" dirty="0" err="1">
                <a:latin typeface="Calibri"/>
                <a:ea typeface="Calibri"/>
                <a:cs typeface="Calibri"/>
                <a:sym typeface="Calibri"/>
              </a:rPr>
              <a:t>Comentarios</a:t>
            </a:r>
            <a:r>
              <a:rPr lang="en-US" sz="4800" b="1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800" b="1" dirty="0" err="1">
                <a:latin typeface="Calibri"/>
                <a:ea typeface="Calibri"/>
                <a:cs typeface="Calibri"/>
                <a:sym typeface="Calibri"/>
              </a:rPr>
              <a:t>Apertura</a:t>
            </a:r>
            <a:endParaRPr lang="en-US" sz="48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F40858A-0421-48DE-9D15-167812239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480" y="1436305"/>
            <a:ext cx="7169726" cy="477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70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705080" y="380826"/>
            <a:ext cx="104506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Modificaciones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Presupuesto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significativas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Metodología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Asignación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 Personal (SAM)</a:t>
            </a:r>
            <a:endParaRPr lang="en-US" sz="40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0;p20">
            <a:extLst>
              <a:ext uri="{FF2B5EF4-FFF2-40B4-BE49-F238E27FC236}">
                <a16:creationId xmlns:a16="http://schemas.microsoft.com/office/drawing/2014/main" id="{5ECDA331-37DC-4C7F-AECC-CB553A025D2C}"/>
              </a:ext>
            </a:extLst>
          </p:cNvPr>
          <p:cNvSpPr txBox="1">
            <a:spLocks/>
          </p:cNvSpPr>
          <p:nvPr/>
        </p:nvSpPr>
        <p:spPr>
          <a:xfrm>
            <a:off x="865925" y="1818166"/>
            <a:ext cx="10058400" cy="41739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spcBef>
                <a:spcPts val="0"/>
              </a:spcBef>
              <a:buSzPts val="2000"/>
              <a:buFont typeface="Courier New" panose="02070309020205020404" pitchFamily="49" charset="0"/>
              <a:buChar char="o"/>
            </a:pPr>
            <a:r>
              <a:rPr lang="en-US" dirty="0" err="1"/>
              <a:t>Cambio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metodología</a:t>
            </a:r>
            <a:r>
              <a:rPr lang="en-US" dirty="0"/>
              <a:t> para </a:t>
            </a:r>
            <a:r>
              <a:rPr lang="en-US" dirty="0" err="1"/>
              <a:t>asignación</a:t>
            </a:r>
            <a:r>
              <a:rPr lang="en-US" dirty="0"/>
              <a:t> de </a:t>
            </a:r>
            <a:r>
              <a:rPr lang="en-US" dirty="0" err="1"/>
              <a:t>escuelas</a:t>
            </a:r>
            <a:endParaRPr lang="en-US" dirty="0"/>
          </a:p>
          <a:p>
            <a:pPr marL="457200" lvl="0" indent="-342900" algn="l">
              <a:spcBef>
                <a:spcPts val="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-US" sz="1800" dirty="0"/>
              <a:t>Los </a:t>
            </a:r>
            <a:r>
              <a:rPr lang="en-US" sz="1800" dirty="0" err="1"/>
              <a:t>estudiantes</a:t>
            </a:r>
            <a:r>
              <a:rPr lang="en-US" sz="1800" dirty="0"/>
              <a:t> que </a:t>
            </a:r>
            <a:r>
              <a:rPr lang="en-US" sz="1800" dirty="0" err="1"/>
              <a:t>viven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pobreza</a:t>
            </a:r>
            <a:r>
              <a:rPr lang="en-US" sz="1800" dirty="0"/>
              <a:t> </a:t>
            </a:r>
            <a:r>
              <a:rPr lang="en-US" sz="1800" dirty="0" err="1"/>
              <a:t>requieren</a:t>
            </a:r>
            <a:r>
              <a:rPr lang="en-US" sz="1800" dirty="0"/>
              <a:t> un mayor </a:t>
            </a:r>
            <a:r>
              <a:rPr lang="en-US" sz="1800" dirty="0" err="1"/>
              <a:t>apoyo</a:t>
            </a:r>
            <a:endParaRPr lang="en-US" sz="1800" dirty="0"/>
          </a:p>
          <a:p>
            <a:pPr marL="457200" lvl="0" indent="-342900" algn="l">
              <a:spcBef>
                <a:spcPts val="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-US" sz="1800" dirty="0" err="1"/>
              <a:t>Todas</a:t>
            </a:r>
            <a:r>
              <a:rPr lang="en-US" sz="1800" dirty="0"/>
              <a:t> las </a:t>
            </a:r>
            <a:r>
              <a:rPr lang="en-US" sz="1800" dirty="0" err="1"/>
              <a:t>escuelas</a:t>
            </a:r>
            <a:r>
              <a:rPr lang="en-US" sz="1800" dirty="0"/>
              <a:t> que </a:t>
            </a:r>
            <a:r>
              <a:rPr lang="en-US" sz="1800" dirty="0" err="1"/>
              <a:t>atienden</a:t>
            </a:r>
            <a:r>
              <a:rPr lang="en-US" sz="1800" dirty="0"/>
              <a:t> a </a:t>
            </a:r>
            <a:r>
              <a:rPr lang="en-US" sz="1800" dirty="0" err="1"/>
              <a:t>estudiantes</a:t>
            </a:r>
            <a:r>
              <a:rPr lang="en-US" sz="1800" dirty="0"/>
              <a:t> que </a:t>
            </a:r>
            <a:r>
              <a:rPr lang="en-US" sz="1800" dirty="0" err="1"/>
              <a:t>viven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pobreza</a:t>
            </a:r>
            <a:endParaRPr lang="en-US" sz="1800" dirty="0"/>
          </a:p>
          <a:p>
            <a:pPr marL="457200" lvl="0" indent="-342900" algn="l">
              <a:spcBef>
                <a:spcPts val="0"/>
              </a:spcBef>
              <a:buSzPts val="1800"/>
              <a:buFont typeface="Courier New" panose="02070309020205020404" pitchFamily="49" charset="0"/>
              <a:buChar char="o"/>
            </a:pPr>
            <a:r>
              <a:rPr lang="en-US" sz="1800" dirty="0" err="1"/>
              <a:t>Todas</a:t>
            </a:r>
            <a:r>
              <a:rPr lang="en-US" sz="1800" dirty="0"/>
              <a:t> las </a:t>
            </a:r>
            <a:r>
              <a:rPr lang="en-US" sz="1800" dirty="0" err="1"/>
              <a:t>escuelas</a:t>
            </a:r>
            <a:r>
              <a:rPr lang="en-US" sz="1800" dirty="0"/>
              <a:t> </a:t>
            </a:r>
            <a:r>
              <a:rPr lang="en-US" sz="1800" dirty="0" err="1"/>
              <a:t>deberían</a:t>
            </a:r>
            <a:r>
              <a:rPr lang="en-US" sz="1800" dirty="0"/>
              <a:t> </a:t>
            </a:r>
            <a:r>
              <a:rPr lang="en-US" sz="1800" dirty="0" err="1"/>
              <a:t>recibir</a:t>
            </a:r>
            <a:r>
              <a:rPr lang="en-US" sz="1800" dirty="0"/>
              <a:t> </a:t>
            </a:r>
            <a:r>
              <a:rPr lang="en-US" sz="1800" dirty="0" err="1"/>
              <a:t>fondos</a:t>
            </a:r>
            <a:r>
              <a:rPr lang="en-US" sz="1800" dirty="0"/>
              <a:t> para </a:t>
            </a:r>
            <a:r>
              <a:rPr lang="en-US" sz="1800" dirty="0" err="1"/>
              <a:t>apoyar</a:t>
            </a:r>
            <a:r>
              <a:rPr lang="en-US" sz="1800" dirty="0"/>
              <a:t> las </a:t>
            </a:r>
            <a:r>
              <a:rPr lang="en-US" sz="1800" dirty="0" err="1"/>
              <a:t>necesidades</a:t>
            </a:r>
            <a:r>
              <a:rPr lang="en-US" sz="1800" dirty="0"/>
              <a:t> </a:t>
            </a:r>
            <a:r>
              <a:rPr lang="en-US" sz="1800" dirty="0" err="1"/>
              <a:t>académicas</a:t>
            </a:r>
            <a:r>
              <a:rPr lang="en-US" sz="1800" dirty="0"/>
              <a:t> y </a:t>
            </a:r>
            <a:r>
              <a:rPr lang="en-US" sz="1800" dirty="0" err="1"/>
              <a:t>sociales</a:t>
            </a:r>
            <a:r>
              <a:rPr lang="en-US" sz="1800" dirty="0"/>
              <a:t> y </a:t>
            </a:r>
            <a:r>
              <a:rPr lang="en-US" sz="1800" dirty="0" err="1"/>
              <a:t>emocionales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estudiantes</a:t>
            </a:r>
            <a:r>
              <a:rPr lang="en-US" sz="1800" dirty="0"/>
              <a:t> que </a:t>
            </a:r>
            <a:r>
              <a:rPr lang="en-US" sz="1800" dirty="0" err="1"/>
              <a:t>viven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pobreza</a:t>
            </a:r>
            <a:endParaRPr lang="en-US" sz="1800" dirty="0"/>
          </a:p>
          <a:p>
            <a:pPr marL="342900" lvl="0" indent="-342900" algn="l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lvl="0" indent="-342900" algn="l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El </a:t>
            </a:r>
            <a:r>
              <a:rPr lang="en-US" dirty="0" err="1"/>
              <a:t>porcentaje</a:t>
            </a:r>
            <a:r>
              <a:rPr lang="en-US" dirty="0"/>
              <a:t> de </a:t>
            </a:r>
            <a:r>
              <a:rPr lang="en-US" dirty="0" err="1"/>
              <a:t>estudiantes</a:t>
            </a:r>
            <a:r>
              <a:rPr lang="en-US" dirty="0"/>
              <a:t> que son </a:t>
            </a:r>
            <a:r>
              <a:rPr lang="en-US" dirty="0" err="1"/>
              <a:t>elegibles</a:t>
            </a:r>
            <a:r>
              <a:rPr lang="en-US" dirty="0"/>
              <a:t> para </a:t>
            </a:r>
            <a:r>
              <a:rPr lang="en-US" dirty="0" err="1"/>
              <a:t>recibir</a:t>
            </a:r>
            <a:r>
              <a:rPr lang="en-US" dirty="0"/>
              <a:t> </a:t>
            </a:r>
            <a:r>
              <a:rPr lang="en-US" dirty="0" err="1"/>
              <a:t>comidas</a:t>
            </a:r>
            <a:r>
              <a:rPr lang="en-US" dirty="0"/>
              <a:t> gratis o </a:t>
            </a:r>
            <a:r>
              <a:rPr lang="en-US" dirty="0" err="1"/>
              <a:t>reducidas</a:t>
            </a:r>
            <a:r>
              <a:rPr lang="en-US" dirty="0"/>
              <a:t> se </a:t>
            </a:r>
            <a:r>
              <a:rPr lang="en-US" dirty="0" err="1"/>
              <a:t>utilizó</a:t>
            </a:r>
            <a:r>
              <a:rPr lang="en-US" dirty="0"/>
              <a:t> para </a:t>
            </a:r>
            <a:r>
              <a:rPr lang="en-US" dirty="0" err="1"/>
              <a:t>determinar</a:t>
            </a:r>
            <a:r>
              <a:rPr lang="en-US" dirty="0"/>
              <a:t> un </a:t>
            </a:r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inscripción</a:t>
            </a:r>
            <a:r>
              <a:rPr lang="en-US" dirty="0"/>
              <a:t> </a:t>
            </a:r>
            <a:r>
              <a:rPr lang="en-US" dirty="0" err="1"/>
              <a:t>compensada</a:t>
            </a:r>
            <a:r>
              <a:rPr lang="en-US" dirty="0"/>
              <a:t>.</a:t>
            </a:r>
          </a:p>
          <a:p>
            <a:pPr marL="342900" lvl="0" indent="-342900" algn="l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lvl="0" indent="-342900" algn="l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La </a:t>
            </a:r>
            <a:r>
              <a:rPr lang="en-US" dirty="0" err="1"/>
              <a:t>inscripción</a:t>
            </a:r>
            <a:r>
              <a:rPr lang="en-US" dirty="0"/>
              <a:t> </a:t>
            </a:r>
            <a:r>
              <a:rPr lang="en-US" dirty="0" err="1"/>
              <a:t>compensada</a:t>
            </a:r>
            <a:r>
              <a:rPr lang="en-US" dirty="0"/>
              <a:t> se </a:t>
            </a:r>
            <a:r>
              <a:rPr lang="en-US" dirty="0" err="1"/>
              <a:t>utilizó</a:t>
            </a:r>
            <a:r>
              <a:rPr lang="en-US" dirty="0"/>
              <a:t> para </a:t>
            </a:r>
            <a:r>
              <a:rPr lang="en-US" dirty="0" err="1"/>
              <a:t>asignar</a:t>
            </a:r>
            <a:r>
              <a:rPr lang="en-US" dirty="0"/>
              <a:t> maestros de </a:t>
            </a:r>
            <a:r>
              <a:rPr lang="en-US" dirty="0" err="1"/>
              <a:t>salones</a:t>
            </a:r>
            <a:r>
              <a:rPr lang="en-US" dirty="0"/>
              <a:t> de </a:t>
            </a:r>
            <a:r>
              <a:rPr lang="en-US" dirty="0" err="1"/>
              <a:t>clase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niveles</a:t>
            </a:r>
            <a:r>
              <a:rPr lang="en-US" dirty="0"/>
              <a:t> y </a:t>
            </a:r>
            <a:r>
              <a:rPr lang="en-US" dirty="0" err="1"/>
              <a:t>consejeros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secundaria</a:t>
            </a:r>
            <a:r>
              <a:rPr lang="en-US" dirty="0"/>
              <a:t> y </a:t>
            </a:r>
            <a:r>
              <a:rPr lang="en-US" dirty="0" err="1"/>
              <a:t>preparatoria</a:t>
            </a:r>
            <a:r>
              <a:rPr lang="en-US" dirty="0"/>
              <a:t>.</a:t>
            </a:r>
          </a:p>
          <a:p>
            <a:pPr marL="201168" lvl="1" algn="l">
              <a:lnSpc>
                <a:spcPct val="80000"/>
              </a:lnSpc>
              <a:spcBef>
                <a:spcPts val="600"/>
              </a:spcBef>
              <a:buSzPts val="1800"/>
            </a:pPr>
            <a:endParaRPr lang="en-US" sz="1800" dirty="0"/>
          </a:p>
          <a:p>
            <a:pPr marL="91440" algn="l">
              <a:lnSpc>
                <a:spcPct val="80000"/>
              </a:lnSpc>
              <a:spcBef>
                <a:spcPts val="1600"/>
              </a:spcBef>
              <a:buSzPts val="2000"/>
            </a:pPr>
            <a:endParaRPr lang="en-US" dirty="0"/>
          </a:p>
          <a:p>
            <a:pPr marL="91440" algn="l">
              <a:lnSpc>
                <a:spcPct val="80000"/>
              </a:lnSpc>
              <a:spcBef>
                <a:spcPts val="1400"/>
              </a:spcBef>
              <a:buSzPts val="2000"/>
            </a:pPr>
            <a:endParaRPr lang="en-US" dirty="0"/>
          </a:p>
          <a:p>
            <a:pPr marL="91440" algn="l">
              <a:lnSpc>
                <a:spcPct val="80000"/>
              </a:lnSpc>
              <a:spcBef>
                <a:spcPts val="1400"/>
              </a:spcBef>
              <a:buSzPts val="2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8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números</a:t>
            </a:r>
            <a:endParaRPr lang="en-US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CBE96D-A441-4C17-B14A-2DB61EA62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51" y="1376824"/>
            <a:ext cx="7484190" cy="4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26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números</a:t>
            </a:r>
            <a:endParaRPr lang="en-US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7;p30">
            <a:extLst>
              <a:ext uri="{FF2B5EF4-FFF2-40B4-BE49-F238E27FC236}">
                <a16:creationId xmlns:a16="http://schemas.microsoft.com/office/drawing/2014/main" id="{7A804E5C-67A2-4D84-98B2-0150DB1D53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236" y="1458123"/>
            <a:ext cx="8578624" cy="3675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701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579066" y="163149"/>
            <a:ext cx="10058400" cy="8672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números</a:t>
            </a:r>
            <a:endParaRPr lang="en-US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D64D42-EEDA-4671-9A65-ED28D2C62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66" y="1030363"/>
            <a:ext cx="7953900" cy="4293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258D2-B1A2-4E58-8772-FB3F08F7F88D}"/>
              </a:ext>
            </a:extLst>
          </p:cNvPr>
          <p:cNvSpPr txBox="1"/>
          <p:nvPr/>
        </p:nvSpPr>
        <p:spPr>
          <a:xfrm>
            <a:off x="8769426" y="1203594"/>
            <a:ext cx="32940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Assumptions: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Based on most recent ODE SSF updates for 2018-19, 2019-20 and 2020-21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Includes most recent enrollment adjustments for 2018-19, 2019-20 – flat enrollment for 2020-21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Includes reasonable estimates for bargaining with all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Does not include new SIA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Does not include HSS (M98)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Does not factor impacts from COVID-19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Based on best information available at this time</a:t>
            </a:r>
          </a:p>
        </p:txBody>
      </p:sp>
    </p:spTree>
    <p:extLst>
      <p:ext uri="{BB962C8B-B14F-4D97-AF65-F5344CB8AC3E}">
        <p14:creationId xmlns:p14="http://schemas.microsoft.com/office/powerpoint/2010/main" val="364081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s-ES_tradnl" b="1" dirty="0">
                <a:latin typeface="Calibri"/>
                <a:ea typeface="Calibri"/>
                <a:cs typeface="Calibri"/>
                <a:sym typeface="Calibri"/>
              </a:rPr>
              <a:t>Pandemia COVID-19</a:t>
            </a:r>
            <a:endParaRPr lang="es-ES_tradnl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8E99F2-BAC0-4A8E-B917-482231EB49DA}"/>
              </a:ext>
            </a:extLst>
          </p:cNvPr>
          <p:cNvSpPr/>
          <p:nvPr/>
        </p:nvSpPr>
        <p:spPr>
          <a:xfrm>
            <a:off x="1097280" y="1376824"/>
            <a:ext cx="9511963" cy="462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 indent="-127000">
              <a:lnSpc>
                <a:spcPct val="90000"/>
              </a:lnSpc>
              <a:buSzPts val="2000"/>
              <a:buFont typeface="Courier New"/>
              <a:buChar char="o"/>
            </a:pPr>
            <a:r>
              <a:rPr lang="es-ES_tradnl" sz="2400" dirty="0"/>
              <a:t>Lo que sabemos</a:t>
            </a:r>
          </a:p>
          <a:p>
            <a:pPr marL="384048" lvl="1" indent="-182880">
              <a:lnSpc>
                <a:spcPct val="90000"/>
              </a:lnSpc>
              <a:buSzPts val="1800"/>
              <a:buChar char="◦"/>
            </a:pPr>
            <a:r>
              <a:rPr lang="es-ES_tradnl" dirty="0"/>
              <a:t>Tiempo sin precedentes</a:t>
            </a:r>
          </a:p>
          <a:p>
            <a:pPr marL="384048" lvl="1" indent="-182880">
              <a:lnSpc>
                <a:spcPct val="90000"/>
              </a:lnSpc>
              <a:buSzPts val="1800"/>
              <a:buChar char="◦"/>
            </a:pPr>
            <a:r>
              <a:rPr lang="es-ES_tradnl" dirty="0"/>
              <a:t>El presupuesto 2020-2021 se verá afectado negativamente</a:t>
            </a:r>
          </a:p>
          <a:p>
            <a:pPr marL="384048" lvl="1" indent="-182880">
              <a:lnSpc>
                <a:spcPct val="90000"/>
              </a:lnSpc>
              <a:buSzPts val="1800"/>
              <a:buChar char="◦"/>
            </a:pPr>
            <a:r>
              <a:rPr lang="es-ES_tradnl" dirty="0"/>
              <a:t>Reclamaciones de desempleo altas</a:t>
            </a:r>
          </a:p>
          <a:p>
            <a:pPr marL="384048" lvl="1" indent="-182880">
              <a:lnSpc>
                <a:spcPct val="90000"/>
              </a:lnSpc>
              <a:buSzPts val="1800"/>
              <a:buChar char="◦"/>
            </a:pPr>
            <a:r>
              <a:rPr lang="es-ES_tradnl" dirty="0"/>
              <a:t>El estado de Oregón está mejor posicionado que en las recesiones anteriores</a:t>
            </a:r>
          </a:p>
          <a:p>
            <a:pPr marL="91440" lvl="0" indent="-127000">
              <a:buSzPts val="2000"/>
              <a:buFont typeface="Courier New"/>
              <a:buChar char="o"/>
            </a:pPr>
            <a:r>
              <a:rPr lang="es-ES_tradnl" sz="2400" dirty="0"/>
              <a:t>Lo que estamos haciendo</a:t>
            </a:r>
          </a:p>
          <a:p>
            <a:pPr marL="384048" lvl="1" indent="-182880">
              <a:buSzPts val="1800"/>
              <a:buChar char="◦"/>
            </a:pPr>
            <a:r>
              <a:rPr lang="es-ES_tradnl" dirty="0"/>
              <a:t>Algunos gastos de emergencia debido a la Orden de la Gobernadora y el aprendizaje a distancia</a:t>
            </a:r>
          </a:p>
          <a:p>
            <a:pPr marL="384048" lvl="1" indent="-182880">
              <a:buSzPts val="1800"/>
              <a:buChar char="◦"/>
            </a:pPr>
            <a:r>
              <a:rPr lang="es-ES_tradnl" dirty="0"/>
              <a:t>Restricciones de gasto y contratación</a:t>
            </a:r>
          </a:p>
          <a:p>
            <a:pPr marL="384048" lvl="1" indent="-182880">
              <a:lnSpc>
                <a:spcPct val="90000"/>
              </a:lnSpc>
              <a:buSzPts val="1800"/>
              <a:buChar char="◦"/>
            </a:pPr>
            <a:r>
              <a:rPr lang="es-ES_tradnl" dirty="0"/>
              <a:t>Reclamaciones de desempleo altas</a:t>
            </a:r>
          </a:p>
          <a:p>
            <a:pPr marL="384048" lvl="1" indent="-182880">
              <a:buSzPts val="1800"/>
              <a:buChar char="◦"/>
            </a:pPr>
            <a:r>
              <a:rPr lang="es-ES_tradnl" dirty="0"/>
              <a:t>Análisis e implementación de medidas de ahorro de costos.</a:t>
            </a:r>
          </a:p>
          <a:p>
            <a:pPr marL="384048" lvl="0"/>
            <a:endParaRPr lang="es-ES_tradnl" dirty="0"/>
          </a:p>
          <a:p>
            <a:pPr marL="91440" lvl="0" indent="-127000">
              <a:buSzPts val="2000"/>
              <a:buFont typeface="Courier New"/>
              <a:buChar char="o"/>
            </a:pPr>
            <a:r>
              <a:rPr lang="es-ES_tradnl" sz="2400" dirty="0"/>
              <a:t>Lo que necesitamos saber</a:t>
            </a:r>
          </a:p>
          <a:p>
            <a:pPr marL="384048" lvl="1" indent="-182880">
              <a:buSzPts val="1800"/>
              <a:buChar char="◦"/>
            </a:pPr>
            <a:r>
              <a:rPr lang="es-ES_tradnl" dirty="0"/>
              <a:t>Impacto estatal y del Distrito de la Ley Federal CARES</a:t>
            </a:r>
          </a:p>
          <a:p>
            <a:pPr marL="384048" lvl="1" indent="-182880">
              <a:buSzPts val="1800"/>
              <a:buChar char="◦"/>
            </a:pPr>
            <a:r>
              <a:rPr lang="es-ES_tradnl" dirty="0"/>
              <a:t>Impacto inicial en los ingresos del Estado (pronóstico 20 de mayo)</a:t>
            </a:r>
          </a:p>
          <a:p>
            <a:pPr marL="384048" lvl="1" indent="-182880">
              <a:buSzPts val="1800"/>
              <a:buChar char="◦"/>
            </a:pPr>
            <a:r>
              <a:rPr lang="es-ES_tradnl" dirty="0"/>
              <a:t>Respuesta legislativa al próximo pronóstico</a:t>
            </a:r>
          </a:p>
          <a:p>
            <a:pPr marL="384048" lvl="1" indent="-182880">
              <a:buSzPts val="1800"/>
              <a:buChar char="◦"/>
            </a:pPr>
            <a:r>
              <a:rPr lang="es-ES_tradnl" dirty="0"/>
              <a:t>¿Nueva ronda de gasto federal?</a:t>
            </a:r>
          </a:p>
        </p:txBody>
      </p:sp>
    </p:spTree>
    <p:extLst>
      <p:ext uri="{BB962C8B-B14F-4D97-AF65-F5344CB8AC3E}">
        <p14:creationId xmlns:p14="http://schemas.microsoft.com/office/powerpoint/2010/main" val="4054442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136949" y="578295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s-ES_tradnl" sz="5000" b="1" dirty="0">
                <a:latin typeface="Calibri"/>
                <a:ea typeface="Calibri"/>
                <a:cs typeface="Calibri"/>
                <a:sym typeface="Calibri"/>
              </a:rPr>
              <a:t>Escenarios de Pandemia COVID-19</a:t>
            </a:r>
          </a:p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s-ES_tradnl" sz="5000" b="1" dirty="0">
                <a:latin typeface="Calibri"/>
                <a:cs typeface="Calibri"/>
                <a:sym typeface="Calibri"/>
              </a:rPr>
              <a:t>– Estimaciones muy aproximadas</a:t>
            </a:r>
            <a:endParaRPr lang="es-ES_tradnl" sz="50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8E99F2-BAC0-4A8E-B917-482231EB49DA}"/>
              </a:ext>
            </a:extLst>
          </p:cNvPr>
          <p:cNvSpPr/>
          <p:nvPr/>
        </p:nvSpPr>
        <p:spPr>
          <a:xfrm>
            <a:off x="1136949" y="1839532"/>
            <a:ext cx="95119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 indent="-127000">
              <a:lnSpc>
                <a:spcPct val="90000"/>
              </a:lnSpc>
              <a:buSzPts val="2000"/>
              <a:buFont typeface="Courier New"/>
              <a:buChar char="o"/>
            </a:pPr>
            <a:r>
              <a:rPr lang="es-ES_tradnl" sz="2000" dirty="0"/>
              <a:t>Fondo General (si se asigna proporcionalmente)</a:t>
            </a:r>
          </a:p>
          <a:p>
            <a:pPr marL="548640" lvl="1" indent="-127000">
              <a:lnSpc>
                <a:spcPct val="90000"/>
              </a:lnSpc>
              <a:buSzPts val="2000"/>
              <a:buFont typeface="Courier New"/>
              <a:buChar char="o"/>
            </a:pPr>
            <a:r>
              <a:rPr lang="es-ES_tradnl" sz="2000" dirty="0"/>
              <a:t>$1.0 billón de reducción del Fondo General del Estado = $ 25.5 millones para el Distrito Escolar de </a:t>
            </a:r>
            <a:r>
              <a:rPr lang="es-ES_tradnl" sz="2000" dirty="0" err="1"/>
              <a:t>Beaverton</a:t>
            </a:r>
            <a:endParaRPr lang="es-ES_tradnl" sz="2000" dirty="0"/>
          </a:p>
          <a:p>
            <a:pPr marL="548640" lvl="1" indent="-127000">
              <a:lnSpc>
                <a:spcPct val="90000"/>
              </a:lnSpc>
              <a:buSzPts val="2000"/>
              <a:buFont typeface="Courier New"/>
              <a:buChar char="o"/>
            </a:pPr>
            <a:r>
              <a:rPr lang="es-ES_tradnl" sz="2000" dirty="0"/>
              <a:t>$2.0 billones de reducción del Fondo General del Estado = $ 51.0 millones para el Distrito Escolar de </a:t>
            </a:r>
            <a:r>
              <a:rPr lang="es-ES_tradnl" sz="2000" dirty="0" err="1"/>
              <a:t>Beaverton</a:t>
            </a:r>
            <a:endParaRPr lang="es-ES_tradnl" sz="2000" dirty="0"/>
          </a:p>
          <a:p>
            <a:pPr marL="548640" lvl="1" indent="-127000">
              <a:lnSpc>
                <a:spcPct val="90000"/>
              </a:lnSpc>
              <a:buSzPts val="2000"/>
              <a:buFont typeface="Courier New"/>
              <a:buChar char="o"/>
            </a:pPr>
            <a:r>
              <a:rPr lang="es-ES_tradnl" sz="2000" dirty="0"/>
              <a:t>Reducción de $ 3.0 billones del Fondo General del Estado = $ 76.5 millones para el Distrito Escolar de </a:t>
            </a:r>
            <a:r>
              <a:rPr lang="es-ES_tradnl" sz="2000" dirty="0" err="1"/>
              <a:t>Beaverton</a:t>
            </a:r>
            <a:endParaRPr lang="es-ES_tradnl" sz="2000" dirty="0"/>
          </a:p>
          <a:p>
            <a:pPr marL="91440" indent="-127000">
              <a:lnSpc>
                <a:spcPct val="90000"/>
              </a:lnSpc>
              <a:buSzPts val="2000"/>
              <a:buFont typeface="Courier New"/>
              <a:buChar char="o"/>
            </a:pPr>
            <a:endParaRPr lang="es-ES_tradnl" sz="2000" dirty="0"/>
          </a:p>
          <a:p>
            <a:pPr marL="91440" indent="-127000">
              <a:lnSpc>
                <a:spcPct val="90000"/>
              </a:lnSpc>
              <a:buSzPts val="2000"/>
              <a:buFont typeface="Courier New"/>
              <a:buChar char="o"/>
            </a:pPr>
            <a:r>
              <a:rPr lang="es-ES_tradnl" sz="2000" dirty="0"/>
              <a:t>Cuenta de Inversión Estudiantil (SIA)</a:t>
            </a:r>
          </a:p>
          <a:p>
            <a:pPr marL="548640" lvl="1" indent="-127000">
              <a:lnSpc>
                <a:spcPct val="90000"/>
              </a:lnSpc>
              <a:buSzPts val="2000"/>
              <a:buFont typeface="Courier New"/>
              <a:buChar char="o"/>
            </a:pPr>
            <a:r>
              <a:rPr lang="es-ES_tradnl" sz="2000" dirty="0"/>
              <a:t>50% de reducción = $ 16.1 millones para el Distrito Escolar de </a:t>
            </a:r>
            <a:r>
              <a:rPr lang="es-ES_tradnl" sz="2000" dirty="0" err="1"/>
              <a:t>Beaverton</a:t>
            </a:r>
            <a:endParaRPr lang="es-ES_tradnl" sz="2000" dirty="0"/>
          </a:p>
          <a:p>
            <a:pPr marL="548640" lvl="1" indent="-127000">
              <a:lnSpc>
                <a:spcPct val="90000"/>
              </a:lnSpc>
              <a:buSzPts val="2000"/>
              <a:buFont typeface="Courier New"/>
              <a:buChar char="o"/>
            </a:pPr>
            <a:r>
              <a:rPr lang="es-ES_tradnl" sz="2000" dirty="0"/>
              <a:t>75% de reducción = $ 24.2 millones para el Distrito Escolar de </a:t>
            </a:r>
            <a:r>
              <a:rPr lang="es-ES_tradnl" sz="2000" dirty="0" err="1"/>
              <a:t>Beaverton</a:t>
            </a:r>
            <a:endParaRPr lang="es-ES_tradnl" sz="2000" dirty="0"/>
          </a:p>
          <a:p>
            <a:pPr marL="91440" indent="-127000">
              <a:lnSpc>
                <a:spcPct val="90000"/>
              </a:lnSpc>
              <a:buSzPts val="2000"/>
              <a:buFont typeface="Courier New"/>
              <a:buChar char="o"/>
            </a:pPr>
            <a:endParaRPr lang="es-ES_tradnl" sz="2000" dirty="0"/>
          </a:p>
          <a:p>
            <a:pPr marL="91440" indent="-127000">
              <a:lnSpc>
                <a:spcPct val="90000"/>
              </a:lnSpc>
              <a:buSzPts val="2000"/>
              <a:buFont typeface="Courier New"/>
              <a:buChar char="o"/>
            </a:pPr>
            <a:r>
              <a:rPr lang="es-ES_tradnl" sz="2000" dirty="0"/>
              <a:t>Éxito de la Escuela Preparatoria (HSS / M98)</a:t>
            </a:r>
          </a:p>
          <a:p>
            <a:pPr marL="548640" lvl="1" indent="-127000">
              <a:lnSpc>
                <a:spcPct val="90000"/>
              </a:lnSpc>
              <a:buSzPts val="2000"/>
              <a:buFont typeface="Courier New"/>
              <a:buChar char="o"/>
            </a:pPr>
            <a:r>
              <a:rPr lang="es-ES_tradnl" sz="2000" dirty="0"/>
              <a:t>30% de reducción = $ 3.0 millones para el Distrito Escolar de </a:t>
            </a:r>
            <a:r>
              <a:rPr lang="es-ES_tradnl" sz="2000" dirty="0" err="1"/>
              <a:t>Beaverton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1214063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Pandemia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COVID-19</a:t>
            </a:r>
            <a:endParaRPr lang="en-US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18CA5DE-1706-4212-B7C8-D200AEEA7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046" y="1203593"/>
            <a:ext cx="6736967" cy="48402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49BF78-E019-44F2-90AD-A99D63B61103}"/>
              </a:ext>
            </a:extLst>
          </p:cNvPr>
          <p:cNvSpPr/>
          <p:nvPr/>
        </p:nvSpPr>
        <p:spPr>
          <a:xfrm>
            <a:off x="3938805" y="5469741"/>
            <a:ext cx="183838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 to Recovery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38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66800" y="176692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Próximos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pasos</a:t>
            </a:r>
            <a:endParaRPr lang="en-US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7;p33">
            <a:extLst>
              <a:ext uri="{FF2B5EF4-FFF2-40B4-BE49-F238E27FC236}">
                <a16:creationId xmlns:a16="http://schemas.microsoft.com/office/drawing/2014/main" id="{63C9ACE1-13A8-463B-9C7B-9485ED0CBA04}"/>
              </a:ext>
            </a:extLst>
          </p:cNvPr>
          <p:cNvSpPr txBox="1">
            <a:spLocks/>
          </p:cNvSpPr>
          <p:nvPr/>
        </p:nvSpPr>
        <p:spPr>
          <a:xfrm>
            <a:off x="1136948" y="1378372"/>
            <a:ext cx="10178751" cy="42122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algn="l">
              <a:spcBef>
                <a:spcPts val="0"/>
              </a:spcBef>
              <a:buSzPts val="2000"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384048" lvl="1" indent="-182880" algn="l">
              <a:spcBef>
                <a:spcPts val="400"/>
              </a:spcBef>
              <a:buSzPts val="2000"/>
              <a:buFont typeface="Courier New"/>
              <a:buChar char="o"/>
            </a:pP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Administración</a:t>
            </a:r>
            <a:endParaRPr lang="en-US" sz="2400" dirty="0"/>
          </a:p>
          <a:p>
            <a:pPr marL="566928" lvl="2" indent="-182880" algn="l"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dirty="0" err="1">
                <a:ea typeface="Calibri"/>
                <a:cs typeface="Calibri"/>
                <a:sym typeface="Calibri"/>
              </a:rPr>
              <a:t>Negociación</a:t>
            </a:r>
            <a:r>
              <a:rPr lang="en-US" dirty="0">
                <a:ea typeface="Calibri"/>
                <a:cs typeface="Calibri"/>
                <a:sym typeface="Calibri"/>
              </a:rPr>
              <a:t> con </a:t>
            </a:r>
            <a:r>
              <a:rPr lang="en-US" dirty="0" err="1">
                <a:ea typeface="Calibri"/>
                <a:cs typeface="Calibri"/>
                <a:sym typeface="Calibri"/>
              </a:rPr>
              <a:t>todos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los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grupos</a:t>
            </a:r>
            <a:r>
              <a:rPr lang="en-US" dirty="0">
                <a:ea typeface="Calibri"/>
                <a:cs typeface="Calibri"/>
                <a:sym typeface="Calibri"/>
              </a:rPr>
              <a:t>.</a:t>
            </a:r>
          </a:p>
          <a:p>
            <a:pPr marL="566928" lvl="2" indent="-182880" algn="l"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dirty="0">
                <a:ea typeface="Calibri"/>
                <a:cs typeface="Calibri"/>
                <a:sym typeface="Calibri"/>
              </a:rPr>
              <a:t>Planes de </a:t>
            </a:r>
            <a:r>
              <a:rPr lang="en-US" dirty="0" err="1">
                <a:ea typeface="Calibri"/>
                <a:cs typeface="Calibri"/>
                <a:sym typeface="Calibri"/>
              </a:rPr>
              <a:t>gastos</a:t>
            </a:r>
            <a:r>
              <a:rPr lang="en-US" dirty="0">
                <a:ea typeface="Calibri"/>
                <a:cs typeface="Calibri"/>
                <a:sym typeface="Calibri"/>
              </a:rPr>
              <a:t> para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2019-2020</a:t>
            </a:r>
            <a:endParaRPr lang="en-US" dirty="0"/>
          </a:p>
          <a:p>
            <a:pPr marL="566928" lvl="2" indent="-182880" algn="l"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dirty="0" err="1">
                <a:ea typeface="Calibri"/>
                <a:cs typeface="Calibri"/>
                <a:sym typeface="Calibri"/>
              </a:rPr>
              <a:t>Desarrollar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escenarios</a:t>
            </a:r>
            <a:r>
              <a:rPr lang="en-US" dirty="0"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ea typeface="Calibri"/>
                <a:cs typeface="Calibri"/>
                <a:sym typeface="Calibri"/>
              </a:rPr>
              <a:t>reducción</a:t>
            </a:r>
            <a:r>
              <a:rPr lang="en-US" dirty="0"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ea typeface="Calibri"/>
                <a:cs typeface="Calibri"/>
                <a:sym typeface="Calibri"/>
              </a:rPr>
              <a:t>presupuesto</a:t>
            </a:r>
            <a:endParaRPr lang="en-US" dirty="0"/>
          </a:p>
          <a:p>
            <a:pPr marL="384048" lvl="1" indent="-182880" algn="l">
              <a:spcBef>
                <a:spcPts val="600"/>
              </a:spcBef>
              <a:buSzPts val="2000"/>
              <a:buFont typeface="Courier New"/>
              <a:buChar char="o"/>
            </a:pPr>
            <a:r>
              <a:rPr lang="en-US" sz="2400" dirty="0" err="1">
                <a:ea typeface="Calibri"/>
                <a:cs typeface="Calibri"/>
                <a:sym typeface="Calibri"/>
              </a:rPr>
              <a:t>Comité</a:t>
            </a:r>
            <a:r>
              <a:rPr lang="en-US" sz="2400" dirty="0">
                <a:ea typeface="Calibri"/>
                <a:cs typeface="Calibri"/>
                <a:sym typeface="Calibri"/>
              </a:rPr>
              <a:t> del </a:t>
            </a:r>
            <a:r>
              <a:rPr lang="en-US" sz="2400" dirty="0" err="1">
                <a:ea typeface="Calibri"/>
                <a:cs typeface="Calibri"/>
                <a:sym typeface="Calibri"/>
              </a:rPr>
              <a:t>Presupuesto</a:t>
            </a:r>
            <a:endParaRPr lang="en-US" sz="2400" dirty="0"/>
          </a:p>
          <a:p>
            <a:pPr marL="566928" lvl="2" indent="-182880" algn="l"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dirty="0" err="1">
                <a:ea typeface="Calibri"/>
                <a:cs typeface="Calibri"/>
                <a:sym typeface="Calibri"/>
              </a:rPr>
              <a:t>Recibir</a:t>
            </a:r>
            <a:r>
              <a:rPr lang="en-US" dirty="0">
                <a:ea typeface="Calibri"/>
                <a:cs typeface="Calibri"/>
                <a:sym typeface="Calibri"/>
              </a:rPr>
              <a:t> y </a:t>
            </a:r>
            <a:r>
              <a:rPr lang="en-US" dirty="0" err="1">
                <a:ea typeface="Calibri"/>
                <a:cs typeface="Calibri"/>
                <a:sym typeface="Calibri"/>
              </a:rPr>
              <a:t>revisar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comentarios</a:t>
            </a:r>
            <a:r>
              <a:rPr lang="en-US" dirty="0">
                <a:ea typeface="Calibri"/>
                <a:cs typeface="Calibri"/>
                <a:sym typeface="Calibri"/>
              </a:rPr>
              <a:t> del </a:t>
            </a:r>
            <a:r>
              <a:rPr lang="en-US" dirty="0" err="1">
                <a:ea typeface="Calibri"/>
                <a:cs typeface="Calibri"/>
                <a:sym typeface="Calibri"/>
              </a:rPr>
              <a:t>público</a:t>
            </a:r>
            <a:r>
              <a:rPr lang="en-US" dirty="0">
                <a:ea typeface="Calibri"/>
                <a:cs typeface="Calibri"/>
                <a:sym typeface="Calibri"/>
              </a:rPr>
              <a:t>.</a:t>
            </a:r>
          </a:p>
          <a:p>
            <a:pPr marL="566928" lvl="2" indent="-182880" algn="l"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dirty="0">
                <a:ea typeface="Calibri"/>
                <a:cs typeface="Calibri"/>
                <a:sym typeface="Calibri"/>
              </a:rPr>
              <a:t>¿</a:t>
            </a:r>
            <a:r>
              <a:rPr lang="en-US" dirty="0" err="1">
                <a:ea typeface="Calibri"/>
                <a:cs typeface="Calibri"/>
                <a:sym typeface="Calibri"/>
              </a:rPr>
              <a:t>Qué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preguntas</a:t>
            </a:r>
            <a:r>
              <a:rPr lang="en-US" dirty="0">
                <a:ea typeface="Calibri"/>
                <a:cs typeface="Calibri"/>
                <a:sym typeface="Calibri"/>
              </a:rPr>
              <a:t> hay que responder?</a:t>
            </a:r>
          </a:p>
          <a:p>
            <a:pPr marL="566928" lvl="2" indent="-182880" algn="l">
              <a:spcBef>
                <a:spcPts val="600"/>
              </a:spcBef>
              <a:buSzPts val="1800"/>
              <a:buFont typeface="Courier New"/>
              <a:buChar char="o"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384048" lvl="1" indent="-182880" algn="l">
              <a:spcBef>
                <a:spcPts val="600"/>
              </a:spcBef>
              <a:buSzPts val="2000"/>
              <a:buFont typeface="Courier New"/>
              <a:buChar char="o"/>
            </a:pPr>
            <a:r>
              <a:rPr lang="en-US" sz="2400" dirty="0">
                <a:ea typeface="Calibri"/>
                <a:cs typeface="Calibri"/>
                <a:sym typeface="Calibri"/>
              </a:rPr>
              <a:t>La </a:t>
            </a:r>
            <a:r>
              <a:rPr lang="en-US" sz="2400" dirty="0" err="1">
                <a:ea typeface="Calibri"/>
                <a:cs typeface="Calibri"/>
                <a:sym typeface="Calibri"/>
              </a:rPr>
              <a:t>próxima</a:t>
            </a:r>
            <a:r>
              <a:rPr lang="en-US" sz="2400" dirty="0"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ea typeface="Calibri"/>
                <a:cs typeface="Calibri"/>
                <a:sym typeface="Calibri"/>
              </a:rPr>
              <a:t>reunión</a:t>
            </a:r>
            <a:r>
              <a:rPr lang="en-US" sz="2400" dirty="0"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ea typeface="Calibri"/>
                <a:cs typeface="Calibri"/>
                <a:sym typeface="Calibri"/>
              </a:rPr>
              <a:t>es</a:t>
            </a:r>
            <a:r>
              <a:rPr lang="en-US" sz="2400" dirty="0">
                <a:ea typeface="Calibri"/>
                <a:cs typeface="Calibri"/>
                <a:sym typeface="Calibri"/>
              </a:rPr>
              <a:t> el 4 de mayo de 2020, </a:t>
            </a:r>
            <a:r>
              <a:rPr lang="en-US" sz="2400" dirty="0" err="1">
                <a:ea typeface="Calibri"/>
                <a:cs typeface="Calibri"/>
                <a:sym typeface="Calibri"/>
              </a:rPr>
              <a:t>probablemente</a:t>
            </a:r>
            <a:r>
              <a:rPr lang="en-US" sz="2400" dirty="0">
                <a:ea typeface="Calibri"/>
                <a:cs typeface="Calibri"/>
                <a:sym typeface="Calibri"/>
              </a:rPr>
              <a:t> virtual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Comentarios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preguntas</a:t>
            </a:r>
            <a:endParaRPr lang="en-US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42648-B38E-4E36-ADDA-CC1963B276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10014" y="1442661"/>
            <a:ext cx="7150657" cy="47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54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400" b="1" dirty="0" err="1">
                <a:latin typeface="Calibri"/>
                <a:ea typeface="Calibri"/>
                <a:cs typeface="Calibri"/>
                <a:sym typeface="Calibri"/>
              </a:rPr>
              <a:t>Revisión</a:t>
            </a: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400" b="1" dirty="0" err="1">
                <a:latin typeface="Calibri"/>
                <a:ea typeface="Calibri"/>
                <a:cs typeface="Calibri"/>
                <a:sym typeface="Calibri"/>
              </a:rPr>
              <a:t>Documentos</a:t>
            </a: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4400" b="1" dirty="0" err="1">
                <a:latin typeface="Calibri"/>
                <a:ea typeface="Calibri"/>
                <a:cs typeface="Calibri"/>
                <a:sym typeface="Calibri"/>
              </a:rPr>
              <a:t>Presupuesto</a:t>
            </a:r>
            <a:endParaRPr lang="en-US" sz="44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7C01B-4848-4EE8-BE2B-1442CAA28A4C}"/>
              </a:ext>
            </a:extLst>
          </p:cNvPr>
          <p:cNvSpPr/>
          <p:nvPr/>
        </p:nvSpPr>
        <p:spPr>
          <a:xfrm>
            <a:off x="1097280" y="151468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b="1" dirty="0" err="1"/>
              <a:t>Cuatro</a:t>
            </a:r>
            <a:r>
              <a:rPr lang="en-US" sz="2400" b="1" dirty="0"/>
              <a:t> </a:t>
            </a:r>
            <a:r>
              <a:rPr lang="en-US" sz="2400" b="1" dirty="0" err="1"/>
              <a:t>Secciones</a:t>
            </a:r>
            <a:r>
              <a:rPr lang="en-US" sz="2400" b="1" dirty="0"/>
              <a:t> </a:t>
            </a:r>
            <a:r>
              <a:rPr lang="en-US" sz="2400" b="1" dirty="0" err="1"/>
              <a:t>Principales</a:t>
            </a:r>
            <a:endParaRPr lang="en-US" sz="2400" b="1" dirty="0"/>
          </a:p>
          <a:p>
            <a:pPr marL="891540" lvl="1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Resumen</a:t>
            </a:r>
            <a:r>
              <a:rPr lang="en-US" sz="2400" dirty="0"/>
              <a:t> </a:t>
            </a:r>
            <a:r>
              <a:rPr lang="en-US" sz="2400" dirty="0" err="1"/>
              <a:t>Ejecutivo</a:t>
            </a:r>
            <a:endParaRPr lang="en-US" sz="2400" dirty="0"/>
          </a:p>
          <a:p>
            <a:pPr marL="891540" lvl="1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Resumen</a:t>
            </a:r>
            <a:r>
              <a:rPr lang="en-US" sz="2400" dirty="0"/>
              <a:t> </a:t>
            </a:r>
            <a:r>
              <a:rPr lang="en-US" sz="2400" dirty="0" err="1"/>
              <a:t>Organizacional</a:t>
            </a:r>
            <a:endParaRPr lang="en-US" sz="2400" dirty="0"/>
          </a:p>
          <a:p>
            <a:pPr marL="891540" lvl="1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Resumen</a:t>
            </a:r>
            <a:r>
              <a:rPr lang="en-US" sz="2400" dirty="0"/>
              <a:t> </a:t>
            </a:r>
            <a:r>
              <a:rPr lang="en-US" sz="2400" dirty="0" err="1"/>
              <a:t>Financiero</a:t>
            </a:r>
            <a:endParaRPr lang="en-US" sz="2400" dirty="0"/>
          </a:p>
          <a:p>
            <a:pPr marL="891540" lvl="1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Resumen</a:t>
            </a:r>
            <a:r>
              <a:rPr lang="en-US" sz="2400" dirty="0"/>
              <a:t> </a:t>
            </a:r>
            <a:r>
              <a:rPr lang="en-US" sz="2400" dirty="0" err="1"/>
              <a:t>Informativo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8654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380826"/>
            <a:ext cx="10058400" cy="15495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5400" b="1" dirty="0" err="1">
                <a:latin typeface="Calibri"/>
                <a:ea typeface="Calibri"/>
                <a:cs typeface="Calibri"/>
                <a:sym typeface="Calibri"/>
              </a:rPr>
              <a:t>Elegir</a:t>
            </a: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>
                <a:latin typeface="Calibri"/>
                <a:ea typeface="Calibri"/>
                <a:cs typeface="Calibri"/>
                <a:sym typeface="Calibri"/>
              </a:rPr>
              <a:t>Presidente</a:t>
            </a: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5400" b="1" dirty="0" err="1">
                <a:latin typeface="Calibri"/>
                <a:ea typeface="Calibri"/>
                <a:cs typeface="Calibri"/>
                <a:sym typeface="Calibri"/>
              </a:rPr>
              <a:t>Vicepresidente</a:t>
            </a: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5400" b="1" dirty="0" err="1">
                <a:latin typeface="Calibri"/>
                <a:ea typeface="Calibri"/>
                <a:cs typeface="Calibri"/>
                <a:sym typeface="Calibri"/>
              </a:rPr>
              <a:t>Comité</a:t>
            </a: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5400" b="1" dirty="0" err="1">
                <a:latin typeface="Calibri"/>
                <a:ea typeface="Calibri"/>
                <a:cs typeface="Calibri"/>
                <a:sym typeface="Calibri"/>
              </a:rPr>
              <a:t>Presupuesto</a:t>
            </a:r>
            <a:endParaRPr lang="en-US" sz="54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72CB2F-1D68-46A0-8128-A8A1EEA76A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00480" y="1892272"/>
            <a:ext cx="6485775" cy="4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98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Resumen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Ejecutivo</a:t>
            </a:r>
            <a:endParaRPr lang="en-US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7C01B-4848-4EE8-BE2B-1442CAA28A4C}"/>
              </a:ext>
            </a:extLst>
          </p:cNvPr>
          <p:cNvSpPr/>
          <p:nvPr/>
        </p:nvSpPr>
        <p:spPr>
          <a:xfrm>
            <a:off x="1097280" y="163606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Documento</a:t>
            </a:r>
            <a:r>
              <a:rPr lang="en-US" sz="2400" dirty="0"/>
              <a:t> </a:t>
            </a:r>
            <a:r>
              <a:rPr lang="en-US" sz="2400" dirty="0" err="1"/>
              <a:t>independiente</a:t>
            </a:r>
            <a:r>
              <a:rPr lang="en-US" sz="2400" dirty="0"/>
              <a:t> </a:t>
            </a:r>
            <a:r>
              <a:rPr lang="en-US" sz="2400" dirty="0" err="1"/>
              <a:t>elevable</a:t>
            </a:r>
            <a:endParaRPr lang="en-US" sz="2400" dirty="0"/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Datos</a:t>
            </a:r>
            <a:r>
              <a:rPr lang="en-US" sz="2400" dirty="0"/>
              <a:t> </a:t>
            </a:r>
            <a:r>
              <a:rPr lang="en-US" sz="2400" dirty="0" err="1"/>
              <a:t>financieros</a:t>
            </a:r>
            <a:r>
              <a:rPr lang="en-US" sz="2400" dirty="0"/>
              <a:t> de alto </a:t>
            </a:r>
            <a:r>
              <a:rPr lang="en-US" sz="2400" dirty="0" err="1"/>
              <a:t>nivel</a:t>
            </a:r>
            <a:endParaRPr lang="en-US" sz="2400" dirty="0"/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Historial</a:t>
            </a:r>
            <a:r>
              <a:rPr lang="en-US" sz="2400" dirty="0"/>
              <a:t> de </a:t>
            </a:r>
            <a:r>
              <a:rPr lang="en-US" sz="2400" dirty="0" err="1"/>
              <a:t>inscripción</a:t>
            </a:r>
            <a:r>
              <a:rPr lang="en-US" sz="2400" dirty="0"/>
              <a:t> y </a:t>
            </a:r>
            <a:r>
              <a:rPr lang="en-US" sz="2400" dirty="0" err="1"/>
              <a:t>proyecciones</a:t>
            </a:r>
            <a:endParaRPr lang="en-US" sz="2400" dirty="0"/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fondos</a:t>
            </a:r>
            <a:r>
              <a:rPr lang="en-US" sz="2400" dirty="0"/>
              <a:t>, </a:t>
            </a:r>
            <a:r>
              <a:rPr lang="en-US" sz="2400" dirty="0" err="1"/>
              <a:t>salarios</a:t>
            </a:r>
            <a:r>
              <a:rPr lang="en-US" sz="2400" dirty="0"/>
              <a:t>, </a:t>
            </a:r>
            <a:r>
              <a:rPr lang="en-US" sz="2400" dirty="0" err="1"/>
              <a:t>beneficios</a:t>
            </a:r>
            <a:r>
              <a:rPr lang="en-US" sz="2400" dirty="0"/>
              <a:t> y </a:t>
            </a:r>
            <a:r>
              <a:rPr lang="en-US" sz="2400" dirty="0" err="1"/>
              <a:t>puestos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293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477226" y="0"/>
            <a:ext cx="10547549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Resumen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Fondos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Página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6</a:t>
            </a:r>
            <a:endParaRPr lang="en-US" sz="40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8E51F5-50F3-42C9-863A-DC11F81DF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311" y="1040445"/>
            <a:ext cx="7251351" cy="57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0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477226" y="0"/>
            <a:ext cx="10547549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Todos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Fondos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Salarios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Beneficios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Posiciones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Página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7</a:t>
            </a:r>
            <a:endParaRPr lang="en-US" sz="40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582D92-661C-4BED-8604-D660F0987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26" y="1306221"/>
            <a:ext cx="8573533" cy="476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91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Sección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Organizacional</a:t>
            </a:r>
            <a:endParaRPr lang="en-US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7C01B-4848-4EE8-BE2B-1442CAA28A4C}"/>
              </a:ext>
            </a:extLst>
          </p:cNvPr>
          <p:cNvSpPr/>
          <p:nvPr/>
        </p:nvSpPr>
        <p:spPr>
          <a:xfrm>
            <a:off x="1097280" y="1636062"/>
            <a:ext cx="86526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Estructura</a:t>
            </a:r>
            <a:r>
              <a:rPr lang="en-US" sz="2400" dirty="0"/>
              <a:t> del </a:t>
            </a:r>
            <a:r>
              <a:rPr lang="en-US" sz="2400" dirty="0" err="1"/>
              <a:t>distrito</a:t>
            </a:r>
            <a:r>
              <a:rPr lang="en-US" sz="2400" dirty="0"/>
              <a:t>, </a:t>
            </a:r>
            <a:r>
              <a:rPr lang="en-US" sz="2400" dirty="0" err="1"/>
              <a:t>consejo</a:t>
            </a:r>
            <a:r>
              <a:rPr lang="en-US" sz="2400" dirty="0"/>
              <a:t> escolar y personal </a:t>
            </a:r>
            <a:r>
              <a:rPr lang="en-US" sz="2400" dirty="0" err="1"/>
              <a:t>administrativo</a:t>
            </a:r>
            <a:endParaRPr lang="en-US" sz="2400" dirty="0"/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Medidas</a:t>
            </a:r>
            <a:r>
              <a:rPr lang="en-US" sz="2400" dirty="0"/>
              <a:t> </a:t>
            </a:r>
            <a:r>
              <a:rPr lang="en-US" sz="2400" dirty="0" err="1"/>
              <a:t>estratégicas</a:t>
            </a:r>
            <a:r>
              <a:rPr lang="en-US" sz="2400" dirty="0"/>
              <a:t> del </a:t>
            </a:r>
            <a:r>
              <a:rPr lang="en-US" sz="2400" dirty="0" err="1"/>
              <a:t>éxito</a:t>
            </a:r>
            <a:r>
              <a:rPr lang="en-US" sz="2400" dirty="0"/>
              <a:t> </a:t>
            </a:r>
            <a:r>
              <a:rPr lang="en-US" sz="2400" dirty="0" err="1"/>
              <a:t>estudiantil</a:t>
            </a:r>
            <a:endParaRPr lang="en-US" sz="2400" dirty="0"/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Descripción</a:t>
            </a:r>
            <a:r>
              <a:rPr lang="en-US" sz="2400" dirty="0"/>
              <a:t> del </a:t>
            </a:r>
            <a:r>
              <a:rPr lang="en-US" sz="2400" dirty="0" err="1"/>
              <a:t>proceso</a:t>
            </a:r>
            <a:r>
              <a:rPr lang="en-US" sz="2400" dirty="0"/>
              <a:t> </a:t>
            </a:r>
            <a:r>
              <a:rPr lang="en-US" sz="2400" dirty="0" err="1"/>
              <a:t>presupuestario</a:t>
            </a:r>
            <a:r>
              <a:rPr lang="en-US" sz="2400" dirty="0"/>
              <a:t> y de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informes</a:t>
            </a:r>
            <a:r>
              <a:rPr lang="en-US" sz="2400" dirty="0"/>
              <a:t> </a:t>
            </a:r>
            <a:r>
              <a:rPr lang="en-US" sz="2400" dirty="0" err="1"/>
              <a:t>financieros</a:t>
            </a:r>
            <a:r>
              <a:rPr lang="en-US" sz="2400" dirty="0"/>
              <a:t>.</a:t>
            </a:r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Resumen</a:t>
            </a:r>
            <a:r>
              <a:rPr lang="en-US" sz="2400" dirty="0"/>
              <a:t> de </a:t>
            </a:r>
            <a:r>
              <a:rPr lang="en-US" sz="2400" dirty="0" err="1"/>
              <a:t>inversión</a:t>
            </a:r>
            <a:r>
              <a:rPr lang="en-US" sz="2400" dirty="0"/>
              <a:t> </a:t>
            </a:r>
            <a:r>
              <a:rPr lang="en-US" sz="2400" dirty="0" err="1"/>
              <a:t>multianual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2934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Sección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Financiera</a:t>
            </a:r>
            <a:endParaRPr lang="en-US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7C01B-4848-4EE8-BE2B-1442CAA28A4C}"/>
              </a:ext>
            </a:extLst>
          </p:cNvPr>
          <p:cNvSpPr/>
          <p:nvPr/>
        </p:nvSpPr>
        <p:spPr>
          <a:xfrm>
            <a:off x="1097280" y="1636062"/>
            <a:ext cx="86526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Resumen</a:t>
            </a:r>
            <a:r>
              <a:rPr lang="en-US" sz="2400" dirty="0"/>
              <a:t> e </a:t>
            </a:r>
            <a:r>
              <a:rPr lang="en-US" sz="2400" dirty="0" err="1"/>
              <a:t>información</a:t>
            </a:r>
            <a:r>
              <a:rPr lang="en-US" sz="2400" dirty="0"/>
              <a:t> </a:t>
            </a:r>
            <a:r>
              <a:rPr lang="en-US" sz="2400" dirty="0" err="1"/>
              <a:t>financiera</a:t>
            </a:r>
            <a:r>
              <a:rPr lang="en-US" sz="2400" dirty="0"/>
              <a:t> a </a:t>
            </a:r>
            <a:r>
              <a:rPr lang="en-US" sz="2400" dirty="0" err="1"/>
              <a:t>nivel</a:t>
            </a:r>
            <a:r>
              <a:rPr lang="en-US" sz="2400" dirty="0"/>
              <a:t> de </a:t>
            </a:r>
            <a:r>
              <a:rPr lang="en-US" sz="2400" dirty="0" err="1"/>
              <a:t>detalle</a:t>
            </a:r>
            <a:r>
              <a:rPr lang="en-US" sz="2400" dirty="0"/>
              <a:t> para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fondos</a:t>
            </a:r>
            <a:endParaRPr lang="en-US" sz="2400" dirty="0"/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Análisis</a:t>
            </a:r>
            <a:r>
              <a:rPr lang="en-US" sz="2400" dirty="0"/>
              <a:t> de </a:t>
            </a:r>
            <a:r>
              <a:rPr lang="en-US" sz="2400" dirty="0" err="1"/>
              <a:t>varianza</a:t>
            </a:r>
            <a:endParaRPr lang="en-US" sz="2400" dirty="0"/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Posiciones</a:t>
            </a:r>
            <a:r>
              <a:rPr lang="en-US" sz="2400" dirty="0"/>
              <a:t> </a:t>
            </a:r>
            <a:r>
              <a:rPr lang="en-US" sz="2400" dirty="0" err="1"/>
              <a:t>presupuestadas</a:t>
            </a:r>
            <a:r>
              <a:rPr lang="en-US" sz="2400" dirty="0"/>
              <a:t> del </a:t>
            </a:r>
            <a:r>
              <a:rPr lang="en-US" sz="2400" dirty="0" err="1"/>
              <a:t>Fondo</a:t>
            </a:r>
            <a:r>
              <a:rPr lang="en-US" sz="2400" dirty="0"/>
              <a:t> General</a:t>
            </a:r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Información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proyectos</a:t>
            </a:r>
            <a:r>
              <a:rPr lang="en-US" sz="2400" dirty="0"/>
              <a:t> de </a:t>
            </a:r>
            <a:r>
              <a:rPr lang="en-US" sz="2400" dirty="0" err="1"/>
              <a:t>deuda</a:t>
            </a:r>
            <a:r>
              <a:rPr lang="en-US" sz="2400" dirty="0"/>
              <a:t> y capital</a:t>
            </a:r>
          </a:p>
        </p:txBody>
      </p:sp>
    </p:spTree>
    <p:extLst>
      <p:ext uri="{BB962C8B-B14F-4D97-AF65-F5344CB8AC3E}">
        <p14:creationId xmlns:p14="http://schemas.microsoft.com/office/powerpoint/2010/main" val="1643671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477226" y="0"/>
            <a:ext cx="10547549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Análisis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varianza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Páginas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56-58</a:t>
            </a:r>
            <a:endParaRPr lang="en-US" sz="40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71E185-2F2B-49CB-A44B-8581F533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25" y="1040445"/>
            <a:ext cx="7376287" cy="546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66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477226" y="0"/>
            <a:ext cx="10547549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Posiciones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Presupuestadas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Fondo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General -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Página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77</a:t>
            </a:r>
            <a:endParaRPr lang="en-US" sz="40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3C089E-D522-42BA-9932-DE4EE22C1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09" y="1040445"/>
            <a:ext cx="7113494" cy="541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33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b="1" dirty="0" err="1">
                <a:latin typeface="Calibri"/>
                <a:cs typeface="Calibri"/>
                <a:sym typeface="Calibri"/>
              </a:rPr>
              <a:t>Sección</a:t>
            </a:r>
            <a:r>
              <a:rPr lang="en-US" b="1" dirty="0">
                <a:latin typeface="Calibri"/>
                <a:cs typeface="Calibri"/>
                <a:sym typeface="Calibri"/>
              </a:rPr>
              <a:t> </a:t>
            </a:r>
            <a:r>
              <a:rPr lang="en-US" b="1" dirty="0" err="1">
                <a:latin typeface="Calibri"/>
                <a:cs typeface="Calibri"/>
                <a:sym typeface="Calibri"/>
              </a:rPr>
              <a:t>Informativa</a:t>
            </a:r>
            <a:endParaRPr lang="en-US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7C01B-4848-4EE8-BE2B-1442CAA28A4C}"/>
              </a:ext>
            </a:extLst>
          </p:cNvPr>
          <p:cNvSpPr/>
          <p:nvPr/>
        </p:nvSpPr>
        <p:spPr>
          <a:xfrm>
            <a:off x="1097280" y="1636062"/>
            <a:ext cx="8652648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Proporción</a:t>
            </a:r>
            <a:r>
              <a:rPr lang="en-US" sz="2400" dirty="0"/>
              <a:t> de personal </a:t>
            </a:r>
            <a:r>
              <a:rPr lang="en-US" sz="2400" dirty="0" err="1"/>
              <a:t>docente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escuela</a:t>
            </a:r>
            <a:endParaRPr lang="en-US" sz="2400" dirty="0"/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Asignaciones</a:t>
            </a:r>
            <a:r>
              <a:rPr lang="en-US" sz="2400" dirty="0"/>
              <a:t> de </a:t>
            </a:r>
            <a:r>
              <a:rPr lang="en-US" sz="2400" dirty="0" err="1"/>
              <a:t>recursos</a:t>
            </a:r>
            <a:r>
              <a:rPr lang="en-US" sz="2400" dirty="0"/>
              <a:t> de personal</a:t>
            </a:r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Historial</a:t>
            </a:r>
            <a:r>
              <a:rPr lang="en-US" sz="2400" dirty="0"/>
              <a:t> de </a:t>
            </a:r>
            <a:r>
              <a:rPr lang="en-US" sz="2400" dirty="0" err="1"/>
              <a:t>inscripción</a:t>
            </a:r>
            <a:r>
              <a:rPr lang="en-US" sz="2400" dirty="0"/>
              <a:t> </a:t>
            </a:r>
            <a:r>
              <a:rPr lang="en-US" sz="2400" dirty="0" err="1"/>
              <a:t>detallado</a:t>
            </a:r>
            <a:r>
              <a:rPr lang="en-US" sz="2400" dirty="0"/>
              <a:t> y </a:t>
            </a:r>
            <a:r>
              <a:rPr lang="en-US" sz="2400" dirty="0" err="1"/>
              <a:t>proyecciones</a:t>
            </a:r>
            <a:endParaRPr lang="en-US" sz="2400" dirty="0"/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Metodología</a:t>
            </a:r>
            <a:r>
              <a:rPr lang="en-US" sz="2400" dirty="0"/>
              <a:t> de </a:t>
            </a:r>
            <a:r>
              <a:rPr lang="en-US" sz="2400" dirty="0" err="1"/>
              <a:t>asignación</a:t>
            </a:r>
            <a:r>
              <a:rPr lang="en-US" sz="2400" dirty="0"/>
              <a:t> de personal (SAM)</a:t>
            </a:r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Páginas</a:t>
            </a:r>
            <a:r>
              <a:rPr lang="en-US" sz="2400" dirty="0"/>
              <a:t> de </a:t>
            </a:r>
            <a:r>
              <a:rPr lang="en-US" sz="2400" dirty="0" err="1"/>
              <a:t>resumen</a:t>
            </a:r>
            <a:r>
              <a:rPr lang="en-US" sz="2400" dirty="0"/>
              <a:t> de las </a:t>
            </a:r>
            <a:r>
              <a:rPr lang="en-US" sz="2400" dirty="0" err="1"/>
              <a:t>escuelas</a:t>
            </a:r>
            <a:endParaRPr lang="en-US" sz="2400" dirty="0"/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Medidas</a:t>
            </a:r>
            <a:r>
              <a:rPr lang="en-US" sz="2400" dirty="0"/>
              <a:t> de </a:t>
            </a:r>
            <a:r>
              <a:rPr lang="en-US" sz="2400" dirty="0" err="1"/>
              <a:t>desempeño</a:t>
            </a:r>
            <a:endParaRPr lang="en-US" sz="2400" dirty="0"/>
          </a:p>
          <a:p>
            <a:pPr marL="434340" lvl="0" indent="-342900">
              <a:lnSpc>
                <a:spcPct val="9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400" dirty="0" err="1"/>
              <a:t>Informes</a:t>
            </a:r>
            <a:r>
              <a:rPr lang="en-US" sz="2400" dirty="0"/>
              <a:t> </a:t>
            </a:r>
            <a:r>
              <a:rPr lang="en-US" sz="2400" dirty="0" err="1"/>
              <a:t>estratégicos</a:t>
            </a:r>
            <a:r>
              <a:rPr lang="en-US" sz="2400" dirty="0"/>
              <a:t> de </a:t>
            </a:r>
            <a:r>
              <a:rPr lang="en-US" sz="2400" dirty="0" err="1"/>
              <a:t>inversión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071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477226" y="0"/>
            <a:ext cx="10547549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Proporción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 Personal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Docente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del 2020-21 -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Página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234</a:t>
            </a:r>
            <a:endParaRPr lang="en-US" sz="40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FF33DC-94E0-4CB1-9178-1170940FD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06" y="1040445"/>
            <a:ext cx="8782053" cy="517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14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477226" y="0"/>
            <a:ext cx="10547549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Recursos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Asignación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del Personal -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Páginas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235-236</a:t>
            </a:r>
            <a:endParaRPr lang="en-US" sz="40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A04E64-A9C2-4E8A-936B-862B2C227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26" y="1131091"/>
            <a:ext cx="7697291" cy="511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6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378634" y="380826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Funciones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responsabilidades</a:t>
            </a:r>
            <a:endParaRPr lang="en-US" dirty="0"/>
          </a:p>
        </p:txBody>
      </p:sp>
      <p:sp>
        <p:nvSpPr>
          <p:cNvPr id="18" name="Google Shape;118;p14">
            <a:extLst>
              <a:ext uri="{FF2B5EF4-FFF2-40B4-BE49-F238E27FC236}">
                <a16:creationId xmlns:a16="http://schemas.microsoft.com/office/drawing/2014/main" id="{FB1C35C5-DA63-4A64-B75B-78890D79631B}"/>
              </a:ext>
            </a:extLst>
          </p:cNvPr>
          <p:cNvSpPr txBox="1">
            <a:spLocks/>
          </p:cNvSpPr>
          <p:nvPr/>
        </p:nvSpPr>
        <p:spPr>
          <a:xfrm>
            <a:off x="1066800" y="1421271"/>
            <a:ext cx="10058400" cy="45608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algn="l">
              <a:lnSpc>
                <a:spcPct val="70000"/>
              </a:lnSpc>
              <a:spcBef>
                <a:spcPts val="0"/>
              </a:spcBef>
              <a:buSzPts val="1700"/>
            </a:pPr>
            <a:endParaRPr lang="en-US" sz="1700" dirty="0">
              <a:latin typeface="Calibri"/>
              <a:ea typeface="Calibri"/>
              <a:cs typeface="Calibri"/>
              <a:sym typeface="Calibri"/>
            </a:endParaRPr>
          </a:p>
          <a:p>
            <a:pPr marL="91440" lvl="0" indent="-127000" algn="l">
              <a:spcBef>
                <a:spcPts val="0"/>
              </a:spcBef>
              <a:buSzPts val="2000"/>
              <a:buFont typeface="Courier New"/>
              <a:buChar char="o"/>
            </a:pPr>
            <a:r>
              <a:rPr lang="en-US" dirty="0" err="1"/>
              <a:t>Administración</a:t>
            </a:r>
            <a:endParaRPr lang="en-US" dirty="0"/>
          </a:p>
          <a:p>
            <a:pPr marL="384048" lvl="1" indent="-182880" algn="l">
              <a:spcBef>
                <a:spcPts val="400"/>
              </a:spcBef>
              <a:buSzPts val="1800"/>
              <a:buFont typeface="Courier New"/>
              <a:buChar char="o"/>
            </a:pPr>
            <a:r>
              <a:rPr lang="en-US" sz="1800" dirty="0" err="1"/>
              <a:t>Encargados</a:t>
            </a:r>
            <a:r>
              <a:rPr lang="en-US" sz="1800" dirty="0"/>
              <a:t> de </a:t>
            </a:r>
            <a:r>
              <a:rPr lang="en-US" sz="1800" dirty="0" err="1"/>
              <a:t>presentar</a:t>
            </a:r>
            <a:r>
              <a:rPr lang="en-US" sz="1800" dirty="0"/>
              <a:t> el </a:t>
            </a:r>
            <a:r>
              <a:rPr lang="en-US" sz="1800" dirty="0" err="1"/>
              <a:t>presupuesto</a:t>
            </a:r>
            <a:r>
              <a:rPr lang="en-US" sz="1800" dirty="0"/>
              <a:t> </a:t>
            </a:r>
            <a:r>
              <a:rPr lang="en-US" sz="1800" dirty="0" err="1"/>
              <a:t>propuesto</a:t>
            </a:r>
            <a:r>
              <a:rPr lang="en-US" sz="1800" dirty="0"/>
              <a:t> al </a:t>
            </a:r>
            <a:r>
              <a:rPr lang="en-US" sz="1800" dirty="0" err="1"/>
              <a:t>comité</a:t>
            </a:r>
            <a:r>
              <a:rPr lang="en-US" sz="1800" dirty="0"/>
              <a:t> del </a:t>
            </a:r>
            <a:r>
              <a:rPr lang="en-US" sz="1800" dirty="0" err="1"/>
              <a:t>presupuesto</a:t>
            </a:r>
            <a:r>
              <a:rPr lang="en-US" sz="1800" dirty="0"/>
              <a:t>. Este </a:t>
            </a:r>
            <a:r>
              <a:rPr lang="en-US" sz="1800" dirty="0" err="1"/>
              <a:t>es</a:t>
            </a:r>
            <a:r>
              <a:rPr lang="en-US" sz="1800" dirty="0"/>
              <a:t> </a:t>
            </a:r>
            <a:r>
              <a:rPr lang="en-US" sz="1800" dirty="0" err="1"/>
              <a:t>nuestro</a:t>
            </a:r>
            <a:r>
              <a:rPr lang="en-US" sz="1800" dirty="0"/>
              <a:t> </a:t>
            </a:r>
            <a:r>
              <a:rPr lang="en-US" sz="1800" dirty="0" err="1"/>
              <a:t>mejor</a:t>
            </a:r>
            <a:r>
              <a:rPr lang="en-US" sz="1800" dirty="0"/>
              <a:t> </a:t>
            </a:r>
            <a:r>
              <a:rPr lang="en-US" sz="1800" dirty="0" err="1"/>
              <a:t>esfuerzo</a:t>
            </a:r>
            <a:r>
              <a:rPr lang="en-US" sz="1800" dirty="0"/>
              <a:t> para </a:t>
            </a:r>
            <a:r>
              <a:rPr lang="en-US" sz="1800" dirty="0" err="1"/>
              <a:t>satisfacer</a:t>
            </a:r>
            <a:r>
              <a:rPr lang="en-US" sz="1800" dirty="0"/>
              <a:t> las </a:t>
            </a:r>
            <a:r>
              <a:rPr lang="en-US" sz="1800" dirty="0" err="1"/>
              <a:t>necesidades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estudiantes</a:t>
            </a:r>
            <a:r>
              <a:rPr lang="en-US" sz="1800" dirty="0"/>
              <a:t> </a:t>
            </a:r>
            <a:r>
              <a:rPr lang="en-US" sz="1800" dirty="0" err="1"/>
              <a:t>dentro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recursos</a:t>
            </a:r>
            <a:r>
              <a:rPr lang="en-US" sz="1800" dirty="0"/>
              <a:t> </a:t>
            </a:r>
            <a:r>
              <a:rPr lang="en-US" sz="1800" dirty="0" err="1"/>
              <a:t>disponibles</a:t>
            </a:r>
            <a:r>
              <a:rPr lang="en-US" sz="1800" dirty="0"/>
              <a:t>.</a:t>
            </a:r>
          </a:p>
          <a:p>
            <a:pPr marL="384048" lvl="1" indent="-182880" algn="l">
              <a:spcBef>
                <a:spcPts val="400"/>
              </a:spcBef>
              <a:buSzPts val="1800"/>
              <a:buFont typeface="Courier New"/>
              <a:buChar char="o"/>
            </a:pPr>
            <a:r>
              <a:rPr lang="en-US" sz="1800" dirty="0" err="1"/>
              <a:t>Después</a:t>
            </a:r>
            <a:r>
              <a:rPr lang="en-US" sz="1800" dirty="0"/>
              <a:t> del </a:t>
            </a:r>
            <a:r>
              <a:rPr lang="en-US" sz="1800" dirty="0" err="1"/>
              <a:t>mensaje</a:t>
            </a:r>
            <a:r>
              <a:rPr lang="en-US" sz="1800" dirty="0"/>
              <a:t> del </a:t>
            </a:r>
            <a:r>
              <a:rPr lang="en-US" sz="1800" dirty="0" err="1"/>
              <a:t>presupuesto</a:t>
            </a:r>
            <a:r>
              <a:rPr lang="en-US" sz="1800" dirty="0"/>
              <a:t>, la </a:t>
            </a:r>
            <a:r>
              <a:rPr lang="en-US" sz="1800" dirty="0" err="1"/>
              <a:t>administración</a:t>
            </a:r>
            <a:r>
              <a:rPr lang="en-US" sz="1800" dirty="0"/>
              <a:t> </a:t>
            </a:r>
            <a:r>
              <a:rPr lang="en-US" sz="1800" dirty="0" err="1"/>
              <a:t>sirve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asesor</a:t>
            </a:r>
            <a:r>
              <a:rPr lang="en-US" sz="1800" dirty="0"/>
              <a:t>.</a:t>
            </a:r>
          </a:p>
          <a:p>
            <a:pPr marL="91440" lvl="0" indent="-127000" algn="l">
              <a:spcBef>
                <a:spcPts val="1600"/>
              </a:spcBef>
              <a:buSzPts val="2000"/>
              <a:buFont typeface="Courier New"/>
              <a:buChar char="o"/>
            </a:pPr>
            <a:r>
              <a:rPr lang="en-US" dirty="0" err="1"/>
              <a:t>Comité</a:t>
            </a:r>
            <a:r>
              <a:rPr lang="en-US" dirty="0"/>
              <a:t> del </a:t>
            </a:r>
            <a:r>
              <a:rPr lang="en-US" dirty="0" err="1"/>
              <a:t>Presupuesto</a:t>
            </a:r>
            <a:endParaRPr lang="en-US" dirty="0"/>
          </a:p>
          <a:p>
            <a:pPr marL="384048" lvl="1" indent="-182880" algn="l">
              <a:spcBef>
                <a:spcPts val="400"/>
              </a:spcBef>
              <a:buSzPts val="1800"/>
              <a:buFont typeface="Courier New"/>
              <a:buChar char="o"/>
            </a:pPr>
            <a:r>
              <a:rPr lang="en-US" sz="1800" dirty="0" err="1"/>
              <a:t>Aprueba</a:t>
            </a:r>
            <a:r>
              <a:rPr lang="en-US" sz="1800" dirty="0"/>
              <a:t> </a:t>
            </a:r>
            <a:r>
              <a:rPr lang="en-US" sz="1800" dirty="0" err="1"/>
              <a:t>apropiaciones</a:t>
            </a:r>
            <a:r>
              <a:rPr lang="en-US" sz="1800" dirty="0"/>
              <a:t>, </a:t>
            </a:r>
            <a:r>
              <a:rPr lang="en-US" sz="1800" dirty="0" err="1"/>
              <a:t>tasas</a:t>
            </a:r>
            <a:r>
              <a:rPr lang="en-US" sz="1800" dirty="0"/>
              <a:t> </a:t>
            </a:r>
            <a:r>
              <a:rPr lang="en-US" sz="1800" dirty="0" err="1"/>
              <a:t>fiscales</a:t>
            </a:r>
            <a:r>
              <a:rPr lang="en-US" sz="1800" dirty="0"/>
              <a:t> y </a:t>
            </a:r>
            <a:r>
              <a:rPr lang="en-US" sz="1800" dirty="0" err="1"/>
              <a:t>montos</a:t>
            </a:r>
            <a:r>
              <a:rPr lang="en-US" sz="1800" dirty="0"/>
              <a:t>.</a:t>
            </a:r>
          </a:p>
          <a:p>
            <a:pPr marL="384048" lvl="1" indent="-182880" algn="l"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sz="1800" dirty="0"/>
              <a:t>La </a:t>
            </a:r>
            <a:r>
              <a:rPr lang="en-US" sz="1800" dirty="0" err="1"/>
              <a:t>aprobación</a:t>
            </a:r>
            <a:r>
              <a:rPr lang="en-US" sz="1800" dirty="0"/>
              <a:t> de </a:t>
            </a:r>
            <a:r>
              <a:rPr lang="en-US" sz="1800" dirty="0" err="1"/>
              <a:t>apropiación</a:t>
            </a:r>
            <a:r>
              <a:rPr lang="en-US" sz="1800" dirty="0"/>
              <a:t> </a:t>
            </a:r>
            <a:r>
              <a:rPr lang="en-US" sz="1800" dirty="0" err="1"/>
              <a:t>es</a:t>
            </a:r>
            <a:r>
              <a:rPr lang="en-US" sz="1800" dirty="0"/>
              <a:t> solo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Fondo</a:t>
            </a:r>
            <a:r>
              <a:rPr lang="en-US" sz="1800" dirty="0"/>
              <a:t> / </a:t>
            </a:r>
            <a:r>
              <a:rPr lang="en-US" sz="1800" dirty="0" err="1"/>
              <a:t>Función</a:t>
            </a:r>
            <a:r>
              <a:rPr lang="en-US" sz="1800" dirty="0"/>
              <a:t>.</a:t>
            </a:r>
          </a:p>
          <a:p>
            <a:pPr marL="201168" lvl="1" algn="l">
              <a:spcBef>
                <a:spcPts val="600"/>
              </a:spcBef>
              <a:buSzPts val="1800"/>
            </a:pPr>
            <a:r>
              <a:rPr lang="en-US" sz="1800" dirty="0"/>
              <a:t>   (</a:t>
            </a:r>
            <a:r>
              <a:rPr lang="en-US" sz="1800" dirty="0" err="1"/>
              <a:t>fondo</a:t>
            </a:r>
            <a:r>
              <a:rPr lang="en-US" sz="1800" dirty="0"/>
              <a:t> / </a:t>
            </a:r>
            <a:r>
              <a:rPr lang="en-US" sz="1800" dirty="0" err="1"/>
              <a:t>función</a:t>
            </a:r>
            <a:r>
              <a:rPr lang="en-US" sz="1800" dirty="0"/>
              <a:t> / </a:t>
            </a:r>
            <a:r>
              <a:rPr lang="en-US" sz="1800" dirty="0" err="1"/>
              <a:t>objeto</a:t>
            </a:r>
            <a:r>
              <a:rPr lang="en-US" sz="1800" dirty="0"/>
              <a:t> / </a:t>
            </a:r>
            <a:r>
              <a:rPr lang="en-US" sz="1800" dirty="0" err="1"/>
              <a:t>centro</a:t>
            </a:r>
            <a:r>
              <a:rPr lang="en-US" sz="1800" dirty="0"/>
              <a:t> / </a:t>
            </a:r>
            <a:r>
              <a:rPr lang="en-US" sz="1800" dirty="0" err="1"/>
              <a:t>área</a:t>
            </a:r>
            <a:r>
              <a:rPr lang="en-US" sz="1800" dirty="0"/>
              <a:t> / </a:t>
            </a:r>
            <a:r>
              <a:rPr lang="en-US" sz="1800" dirty="0" err="1"/>
              <a:t>subárea</a:t>
            </a:r>
            <a:r>
              <a:rPr lang="en-US" sz="1800" dirty="0"/>
              <a:t>).</a:t>
            </a:r>
          </a:p>
          <a:p>
            <a:pPr marL="384048" lvl="1" indent="-182880" algn="l"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sz="1800" dirty="0" err="1"/>
              <a:t>Sujeto</a:t>
            </a:r>
            <a:r>
              <a:rPr lang="en-US" sz="1800" dirty="0"/>
              <a:t> a las </a:t>
            </a:r>
            <a:r>
              <a:rPr lang="en-US" sz="1800" dirty="0" err="1"/>
              <a:t>leyes</a:t>
            </a:r>
            <a:r>
              <a:rPr lang="en-US" sz="1800" dirty="0"/>
              <a:t> de </a:t>
            </a:r>
            <a:r>
              <a:rPr lang="en-US" sz="1800" dirty="0" err="1"/>
              <a:t>reuniones</a:t>
            </a:r>
            <a:r>
              <a:rPr lang="en-US" sz="1800" dirty="0"/>
              <a:t> </a:t>
            </a:r>
            <a:r>
              <a:rPr lang="en-US" sz="1800" dirty="0" err="1"/>
              <a:t>públicas</a:t>
            </a:r>
            <a:r>
              <a:rPr lang="en-US" sz="1800" dirty="0"/>
              <a:t>, </a:t>
            </a:r>
            <a:r>
              <a:rPr lang="en-US" sz="1800" dirty="0" err="1"/>
              <a:t>mayoría</a:t>
            </a:r>
            <a:r>
              <a:rPr lang="en-US" sz="1800" dirty="0"/>
              <a:t> simple.</a:t>
            </a:r>
          </a:p>
          <a:p>
            <a:pPr marL="384048" lvl="1" indent="-182880" algn="l"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preguntar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</a:t>
            </a:r>
            <a:r>
              <a:rPr lang="en-US" sz="1800" dirty="0" err="1"/>
              <a:t>programas</a:t>
            </a:r>
            <a:r>
              <a:rPr lang="en-US" sz="1800" dirty="0"/>
              <a:t>, </a:t>
            </a:r>
            <a:r>
              <a:rPr lang="en-US" sz="1800" dirty="0" err="1"/>
              <a:t>pero</a:t>
            </a:r>
            <a:r>
              <a:rPr lang="en-US" sz="1800" dirty="0"/>
              <a:t> no </a:t>
            </a:r>
            <a:r>
              <a:rPr lang="en-US" sz="1800" dirty="0" err="1"/>
              <a:t>toma</a:t>
            </a:r>
            <a:r>
              <a:rPr lang="en-US" sz="1800" dirty="0"/>
              <a:t> </a:t>
            </a:r>
            <a:r>
              <a:rPr lang="en-US" sz="1800" dirty="0" err="1"/>
              <a:t>decisiones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el </a:t>
            </a:r>
            <a:r>
              <a:rPr lang="en-US" sz="1800" dirty="0" err="1"/>
              <a:t>programa</a:t>
            </a:r>
            <a:r>
              <a:rPr lang="en-US" sz="1800" dirty="0"/>
              <a:t>.</a:t>
            </a:r>
            <a:endParaRPr lang="en-US" sz="1700" dirty="0"/>
          </a:p>
          <a:p>
            <a:pPr marL="91440" algn="l">
              <a:lnSpc>
                <a:spcPct val="70000"/>
              </a:lnSpc>
              <a:spcBef>
                <a:spcPts val="1400"/>
              </a:spcBef>
              <a:buSzPts val="1700"/>
            </a:pPr>
            <a:endParaRPr lang="en-US" sz="1700" dirty="0"/>
          </a:p>
          <a:p>
            <a:pPr marL="91440" algn="l">
              <a:lnSpc>
                <a:spcPct val="70000"/>
              </a:lnSpc>
              <a:spcBef>
                <a:spcPts val="1400"/>
              </a:spcBef>
              <a:buSzPts val="1700"/>
            </a:pPr>
            <a:endParaRPr lang="en-US" sz="17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323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477226" y="0"/>
            <a:ext cx="10547549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Páginas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Resumen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 las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Escuelas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Páginas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273-324</a:t>
            </a:r>
            <a:endParaRPr lang="en-US" sz="40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034E1-0855-42D2-A8BA-AF3CD5036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50" y="1346039"/>
            <a:ext cx="8164676" cy="4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150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477226" y="0"/>
            <a:ext cx="10547549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Informes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Estratégicos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Inversión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4000" b="1" dirty="0" err="1">
                <a:latin typeface="Calibri"/>
                <a:ea typeface="Calibri"/>
                <a:cs typeface="Calibri"/>
                <a:sym typeface="Calibri"/>
              </a:rPr>
              <a:t>Páginas</a:t>
            </a:r>
            <a:r>
              <a:rPr lang="en-US" sz="4000" b="1" dirty="0">
                <a:latin typeface="Calibri"/>
                <a:ea typeface="Calibri"/>
                <a:cs typeface="Calibri"/>
                <a:sym typeface="Calibri"/>
              </a:rPr>
              <a:t> 329-337</a:t>
            </a:r>
            <a:endParaRPr lang="en-US" sz="40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3857BA-6AAF-439E-B1EC-C43618D16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26" y="1040445"/>
            <a:ext cx="6592620" cy="537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359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Revisar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comentarios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públicos</a:t>
            </a:r>
            <a:endParaRPr lang="en-US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C7561-4A70-430C-9FFB-F81F34779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10014" y="1442661"/>
            <a:ext cx="7150657" cy="47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80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229482" y="350434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s-ES_tradnl" sz="5000" b="1" dirty="0">
                <a:latin typeface="Calibri"/>
                <a:ea typeface="Calibri"/>
                <a:cs typeface="Calibri"/>
                <a:sym typeface="Calibri"/>
              </a:rPr>
              <a:t>Revisión del Comentario Público</a:t>
            </a:r>
          </a:p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3000" dirty="0">
                <a:hlinkClick r:id="rId3"/>
              </a:rPr>
              <a:t>https://www.beaverton.k12.or.us/budget</a:t>
            </a:r>
            <a:r>
              <a:rPr lang="en-US" sz="3000" dirty="0"/>
              <a:t> </a:t>
            </a:r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0BC548-94AD-4E35-BA1D-D2B2A9E9A370}"/>
              </a:ext>
            </a:extLst>
          </p:cNvPr>
          <p:cNvSpPr txBox="1"/>
          <p:nvPr/>
        </p:nvSpPr>
        <p:spPr>
          <a:xfrm>
            <a:off x="1229482" y="1795749"/>
            <a:ext cx="101619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dirty="0"/>
              <a:t>¿Qué impacto tendrá el cierre de COVID en las empresas sobre los fondos que se esperan de la Ley de Éxito Estudiantil y el Distrito Escolar de </a:t>
            </a:r>
            <a:r>
              <a:rPr lang="es-ES_tradnl" dirty="0" err="1"/>
              <a:t>Beaverton</a:t>
            </a:r>
            <a:r>
              <a:rPr lang="es-ES_tradnl" dirty="0"/>
              <a:t> se está preparando para eso?</a:t>
            </a:r>
          </a:p>
          <a:p>
            <a:pPr marL="342900" indent="-342900">
              <a:buFont typeface="+mj-lt"/>
              <a:buAutoNum type="arabicPeriod"/>
            </a:pPr>
            <a:endParaRPr lang="es-ES_tradnl" b="1" dirty="0"/>
          </a:p>
          <a:p>
            <a:pPr marL="342900" indent="-342900">
              <a:buFont typeface="+mj-lt"/>
              <a:buAutoNum type="arabicPeriod"/>
            </a:pPr>
            <a:r>
              <a:rPr lang="es-ES_tradnl" dirty="0"/>
              <a:t>El Distrito Escolar de </a:t>
            </a:r>
            <a:r>
              <a:rPr lang="es-ES_tradnl" dirty="0" err="1"/>
              <a:t>Beaverton</a:t>
            </a:r>
            <a:r>
              <a:rPr lang="es-ES_tradnl" dirty="0"/>
              <a:t> no tiene suficiente espacio en las escuelas para acomodar a nuestros estudiantes de secundaria y varias escuelas secundarias excederán su capacidad con las que fueron diseñadas. ¿Como sucedió esto? ¿Cómo podemos evitar que vuelva a suceder?</a:t>
            </a:r>
          </a:p>
          <a:p>
            <a:pPr marL="342900" indent="-342900">
              <a:buFont typeface="+mj-lt"/>
              <a:buAutoNum type="arabicPeriod"/>
            </a:pPr>
            <a:endParaRPr lang="es-ES_tradnl" b="1" dirty="0"/>
          </a:p>
          <a:p>
            <a:pPr marL="342900" indent="-342900">
              <a:buFont typeface="+mj-lt"/>
              <a:buAutoNum type="arabicPeriod"/>
            </a:pPr>
            <a:r>
              <a:rPr lang="es-ES_tradnl" dirty="0"/>
              <a:t>La pandemia de COVID19 ha demostrado cuán críticos son los trabajadores esenciales para nuestra comunidad. Para el Distrito Escolar de </a:t>
            </a:r>
            <a:r>
              <a:rPr lang="es-ES_tradnl" dirty="0" err="1"/>
              <a:t>Beaverton</a:t>
            </a:r>
            <a:r>
              <a:rPr lang="es-ES_tradnl" dirty="0"/>
              <a:t>, algunos de esos trabajadores esenciales han sido el departamento de Tecnología del Distrito, los TSS, los T&amp;L TOSA y los LITT. Cada uno ha jugado un papel crítico en el apoyo al aprendizaje remoto esta primavera. ¿Por qué la posición LITT continúa siendo reducida a .5 en las escuelas secundarias? El aprendizaje remoto ha demostrado que nuestros maestros necesitan aprendizaje y apoyo adicionales, especialmente con tecnología, para ser innovadores y colaborativos.</a:t>
            </a:r>
            <a:endParaRPr lang="es-ES_tradnl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4736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400" b="1" dirty="0" err="1">
                <a:latin typeface="Calibri"/>
                <a:cs typeface="Calibri"/>
                <a:sym typeface="Calibri"/>
              </a:rPr>
              <a:t>Observaciones</a:t>
            </a:r>
            <a:r>
              <a:rPr lang="en-US" sz="4400" b="1" dirty="0">
                <a:latin typeface="Calibri"/>
                <a:cs typeface="Calibri"/>
                <a:sym typeface="Calibri"/>
              </a:rPr>
              <a:t> Finales / </a:t>
            </a:r>
            <a:r>
              <a:rPr lang="en-US" sz="4400" b="1" dirty="0" err="1">
                <a:latin typeface="Calibri"/>
                <a:cs typeface="Calibri"/>
                <a:sym typeface="Calibri"/>
              </a:rPr>
              <a:t>Ajustar</a:t>
            </a:r>
            <a:r>
              <a:rPr lang="en-US" sz="4400" b="1" dirty="0">
                <a:latin typeface="Calibri"/>
                <a:cs typeface="Calibri"/>
                <a:sym typeface="Calibri"/>
              </a:rPr>
              <a:t> la Agenda</a:t>
            </a:r>
          </a:p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sz="4000" dirty="0">
                <a:hlinkClick r:id="rId3"/>
              </a:rPr>
              <a:t>https://www.beaverton.k12.or.us/budget</a:t>
            </a:r>
            <a:r>
              <a:rPr lang="en-US" sz="4000" dirty="0"/>
              <a:t> </a:t>
            </a:r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4171CF-2489-4B07-B35E-66DB5B19C1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707273" y="1442661"/>
            <a:ext cx="6356138" cy="47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17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380826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Funciones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responsabilidades</a:t>
            </a:r>
            <a:endParaRPr lang="en-US" dirty="0"/>
          </a:p>
        </p:txBody>
      </p:sp>
      <p:sp>
        <p:nvSpPr>
          <p:cNvPr id="18" name="Google Shape;118;p14">
            <a:extLst>
              <a:ext uri="{FF2B5EF4-FFF2-40B4-BE49-F238E27FC236}">
                <a16:creationId xmlns:a16="http://schemas.microsoft.com/office/drawing/2014/main" id="{FB1C35C5-DA63-4A64-B75B-78890D79631B}"/>
              </a:ext>
            </a:extLst>
          </p:cNvPr>
          <p:cNvSpPr txBox="1">
            <a:spLocks/>
          </p:cNvSpPr>
          <p:nvPr/>
        </p:nvSpPr>
        <p:spPr>
          <a:xfrm>
            <a:off x="1097280" y="1600200"/>
            <a:ext cx="10058400" cy="45608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algn="l">
              <a:lnSpc>
                <a:spcPct val="70000"/>
              </a:lnSpc>
              <a:spcBef>
                <a:spcPts val="0"/>
              </a:spcBef>
              <a:buSzPts val="1700"/>
            </a:pPr>
            <a:endParaRPr lang="en-US" sz="1700" dirty="0">
              <a:latin typeface="Calibri"/>
              <a:ea typeface="Calibri"/>
              <a:cs typeface="Calibri"/>
              <a:sym typeface="Calibri"/>
            </a:endParaRPr>
          </a:p>
          <a:p>
            <a:pPr marL="91440" lvl="0" indent="-127000" algn="l">
              <a:spcBef>
                <a:spcPts val="0"/>
              </a:spcBef>
              <a:buSzPts val="2000"/>
              <a:buFont typeface="Courier New"/>
              <a:buChar char="o"/>
            </a:pPr>
            <a:r>
              <a:rPr lang="en-US" dirty="0" err="1"/>
              <a:t>Opciones</a:t>
            </a:r>
            <a:r>
              <a:rPr lang="en-US" dirty="0"/>
              <a:t> del </a:t>
            </a:r>
            <a:r>
              <a:rPr lang="en-US" dirty="0" err="1"/>
              <a:t>Comité</a:t>
            </a:r>
            <a:r>
              <a:rPr lang="en-US" dirty="0"/>
              <a:t> del </a:t>
            </a:r>
            <a:r>
              <a:rPr lang="en-US" dirty="0" err="1"/>
              <a:t>Presupuesto</a:t>
            </a:r>
            <a:r>
              <a:rPr lang="en-US" dirty="0"/>
              <a:t> para </a:t>
            </a:r>
            <a:r>
              <a:rPr lang="en-US" dirty="0" err="1"/>
              <a:t>aprobación</a:t>
            </a:r>
            <a:endParaRPr lang="en-US" dirty="0"/>
          </a:p>
          <a:p>
            <a:pPr marL="384048" lvl="1" indent="-182880" algn="l">
              <a:spcBef>
                <a:spcPts val="400"/>
              </a:spcBef>
              <a:buSzPts val="1800"/>
              <a:buFont typeface="Courier New"/>
              <a:buChar char="o"/>
            </a:pPr>
            <a:r>
              <a:rPr lang="en-US" dirty="0" err="1"/>
              <a:t>Aprovar</a:t>
            </a:r>
            <a:r>
              <a:rPr lang="en-US" dirty="0"/>
              <a:t> el </a:t>
            </a:r>
            <a:r>
              <a:rPr lang="en-US" dirty="0" err="1"/>
              <a:t>presupuesto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ha </a:t>
            </a:r>
            <a:r>
              <a:rPr lang="en-US" dirty="0" err="1"/>
              <a:t>sido</a:t>
            </a:r>
            <a:r>
              <a:rPr lang="en-US" dirty="0"/>
              <a:t> </a:t>
            </a:r>
            <a:r>
              <a:rPr lang="en-US" dirty="0" err="1"/>
              <a:t>propuesto</a:t>
            </a:r>
            <a:r>
              <a:rPr lang="en-US" dirty="0"/>
              <a:t>.</a:t>
            </a:r>
          </a:p>
          <a:p>
            <a:pPr marL="384048" lvl="1" indent="-182880" algn="l"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dirty="0" err="1"/>
              <a:t>Aumentar</a:t>
            </a:r>
            <a:r>
              <a:rPr lang="en-US" dirty="0"/>
              <a:t> la </a:t>
            </a:r>
            <a:r>
              <a:rPr lang="en-US" dirty="0" err="1"/>
              <a:t>apropiación</a:t>
            </a:r>
            <a:r>
              <a:rPr lang="en-US" dirty="0"/>
              <a:t> (</a:t>
            </a:r>
            <a:r>
              <a:rPr lang="en-US" dirty="0" err="1"/>
              <a:t>creemos</a:t>
            </a:r>
            <a:r>
              <a:rPr lang="en-US" dirty="0"/>
              <a:t> que </a:t>
            </a:r>
            <a:r>
              <a:rPr lang="en-US" dirty="0" err="1"/>
              <a:t>obtendremos</a:t>
            </a:r>
            <a:r>
              <a:rPr lang="en-US" dirty="0"/>
              <a:t> mas $$)</a:t>
            </a:r>
          </a:p>
          <a:p>
            <a:pPr marL="384048" lvl="1" indent="-182880" algn="l">
              <a:spcBef>
                <a:spcPts val="600"/>
              </a:spcBef>
              <a:buSzPts val="1800"/>
              <a:buFont typeface="Courier New"/>
              <a:buChar char="o"/>
            </a:pPr>
            <a:r>
              <a:rPr lang="en-US" dirty="0" err="1"/>
              <a:t>Disminuir</a:t>
            </a:r>
            <a:r>
              <a:rPr lang="en-US" dirty="0"/>
              <a:t> la </a:t>
            </a:r>
            <a:r>
              <a:rPr lang="en-US" dirty="0" err="1"/>
              <a:t>apropiación</a:t>
            </a:r>
            <a:r>
              <a:rPr lang="en-US" dirty="0"/>
              <a:t> (</a:t>
            </a:r>
            <a:r>
              <a:rPr lang="en-US" dirty="0" err="1"/>
              <a:t>creemos</a:t>
            </a:r>
            <a:r>
              <a:rPr lang="en-US" dirty="0"/>
              <a:t> que </a:t>
            </a:r>
            <a:r>
              <a:rPr lang="en-US" dirty="0" err="1"/>
              <a:t>obtendremos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$$)</a:t>
            </a:r>
          </a:p>
          <a:p>
            <a:pPr marL="91440" algn="l">
              <a:lnSpc>
                <a:spcPct val="70000"/>
              </a:lnSpc>
              <a:spcBef>
                <a:spcPts val="1600"/>
              </a:spcBef>
              <a:buSzPts val="1700"/>
            </a:pPr>
            <a:endParaRPr lang="en-US" sz="1700" dirty="0"/>
          </a:p>
          <a:p>
            <a:pPr marL="91440" algn="l">
              <a:lnSpc>
                <a:spcPct val="70000"/>
              </a:lnSpc>
              <a:spcBef>
                <a:spcPts val="1400"/>
              </a:spcBef>
              <a:buSzPts val="1700"/>
            </a:pPr>
            <a:endParaRPr lang="en-US" sz="1700" dirty="0"/>
          </a:p>
          <a:p>
            <a:pPr marL="91440" algn="l">
              <a:lnSpc>
                <a:spcPct val="70000"/>
              </a:lnSpc>
              <a:spcBef>
                <a:spcPts val="1400"/>
              </a:spcBef>
              <a:buSzPts val="1700"/>
            </a:pPr>
            <a:endParaRPr lang="en-US" sz="17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684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380826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Mensaje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Presupuesto</a:t>
            </a:r>
            <a:endParaRPr lang="en-US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6514E-EFF6-4BDD-A228-EFEAC76F4D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00480" y="1442661"/>
            <a:ext cx="7169726" cy="47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20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380826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</a:pP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Presentación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de la Agenda</a:t>
            </a:r>
            <a:endParaRPr lang="en-US" dirty="0"/>
          </a:p>
        </p:txBody>
      </p:sp>
      <p:sp>
        <p:nvSpPr>
          <p:cNvPr id="18" name="Google Shape;118;p14">
            <a:extLst>
              <a:ext uri="{FF2B5EF4-FFF2-40B4-BE49-F238E27FC236}">
                <a16:creationId xmlns:a16="http://schemas.microsoft.com/office/drawing/2014/main" id="{FB1C35C5-DA63-4A64-B75B-78890D79631B}"/>
              </a:ext>
            </a:extLst>
          </p:cNvPr>
          <p:cNvSpPr txBox="1">
            <a:spLocks/>
          </p:cNvSpPr>
          <p:nvPr/>
        </p:nvSpPr>
        <p:spPr>
          <a:xfrm>
            <a:off x="1097280" y="1600200"/>
            <a:ext cx="10058400" cy="45608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algn="l">
              <a:lnSpc>
                <a:spcPct val="70000"/>
              </a:lnSpc>
              <a:spcBef>
                <a:spcPts val="0"/>
              </a:spcBef>
              <a:buSzPts val="1700"/>
            </a:pPr>
            <a:endParaRPr lang="en-US" sz="1700" dirty="0">
              <a:latin typeface="Calibri"/>
              <a:ea typeface="Calibri"/>
              <a:cs typeface="Calibri"/>
              <a:sym typeface="Calibri"/>
            </a:endParaRPr>
          </a:p>
          <a:p>
            <a:pPr marL="384048" lvl="1" indent="-182880" algn="l">
              <a:lnSpc>
                <a:spcPct val="70000"/>
              </a:lnSpc>
              <a:spcBef>
                <a:spcPts val="400"/>
              </a:spcBef>
              <a:buSzPts val="2125"/>
              <a:buFont typeface="Arial" panose="020B0604020202020204" pitchFamily="34" charset="0"/>
              <a:buChar char="◦"/>
            </a:pPr>
            <a:r>
              <a:rPr lang="en-US" sz="2400" dirty="0" err="1">
                <a:ea typeface="Calibri"/>
                <a:cs typeface="Calibri"/>
                <a:sym typeface="Calibri"/>
              </a:rPr>
              <a:t>Comprendiendo</a:t>
            </a:r>
            <a:r>
              <a:rPr lang="en-US" sz="2400" dirty="0"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ea typeface="Calibri"/>
                <a:cs typeface="Calibri"/>
                <a:sym typeface="Calibri"/>
              </a:rPr>
              <a:t>los</a:t>
            </a:r>
            <a:r>
              <a:rPr lang="en-US" sz="2400" dirty="0"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ea typeface="Calibri"/>
                <a:cs typeface="Calibri"/>
                <a:sym typeface="Calibri"/>
              </a:rPr>
              <a:t>Componentes</a:t>
            </a:r>
            <a:r>
              <a:rPr lang="en-US" sz="2400" dirty="0">
                <a:ea typeface="Calibri"/>
                <a:cs typeface="Calibri"/>
                <a:sym typeface="Calibri"/>
              </a:rPr>
              <a:t> del </a:t>
            </a:r>
            <a:r>
              <a:rPr lang="en-US" sz="2400" dirty="0" err="1">
                <a:ea typeface="Calibri"/>
                <a:cs typeface="Calibri"/>
                <a:sym typeface="Calibri"/>
              </a:rPr>
              <a:t>Presupuesto</a:t>
            </a:r>
            <a:endParaRPr lang="en-US" sz="2400" dirty="0"/>
          </a:p>
          <a:p>
            <a:pPr marL="566928" lvl="2" indent="-182879" algn="l">
              <a:lnSpc>
                <a:spcPct val="70000"/>
              </a:lnSpc>
              <a:spcBef>
                <a:spcPts val="600"/>
              </a:spcBef>
              <a:buSzPts val="1785"/>
              <a:buFont typeface="Arial" panose="020B0604020202020204" pitchFamily="34" charset="0"/>
              <a:buChar char="◦"/>
            </a:pPr>
            <a:r>
              <a:rPr lang="en-US" dirty="0">
                <a:ea typeface="Calibri"/>
                <a:cs typeface="Calibri"/>
                <a:sym typeface="Calibri"/>
              </a:rPr>
              <a:t>Fuentes de </a:t>
            </a:r>
            <a:r>
              <a:rPr lang="en-US" dirty="0" err="1">
                <a:ea typeface="Calibri"/>
                <a:cs typeface="Calibri"/>
                <a:sym typeface="Calibri"/>
              </a:rPr>
              <a:t>fondos</a:t>
            </a:r>
            <a:r>
              <a:rPr lang="en-US" dirty="0">
                <a:ea typeface="Calibri"/>
                <a:cs typeface="Calibri"/>
                <a:sym typeface="Calibri"/>
              </a:rPr>
              <a:t> y </a:t>
            </a:r>
            <a:r>
              <a:rPr lang="en-US" dirty="0" err="1">
                <a:ea typeface="Calibri"/>
                <a:cs typeface="Calibri"/>
                <a:sym typeface="Calibri"/>
              </a:rPr>
              <a:t>usos</a:t>
            </a:r>
            <a:endParaRPr lang="en-US" dirty="0"/>
          </a:p>
          <a:p>
            <a:pPr marL="384048" lvl="1" indent="-182880" algn="l">
              <a:lnSpc>
                <a:spcPct val="70000"/>
              </a:lnSpc>
              <a:spcBef>
                <a:spcPts val="600"/>
              </a:spcBef>
              <a:buSzPts val="2125"/>
              <a:buFont typeface="Arial" panose="020B0604020202020204" pitchFamily="34" charset="0"/>
              <a:buChar char="◦"/>
            </a:pPr>
            <a:r>
              <a:rPr lang="en-US" sz="2400" dirty="0" err="1">
                <a:cs typeface="Calibri"/>
                <a:sym typeface="Calibri"/>
              </a:rPr>
              <a:t>Fondo</a:t>
            </a:r>
            <a:r>
              <a:rPr lang="en-US" sz="2400" dirty="0">
                <a:cs typeface="Calibri"/>
                <a:sym typeface="Calibri"/>
              </a:rPr>
              <a:t> General</a:t>
            </a:r>
            <a:endParaRPr lang="en-US" sz="2400" dirty="0"/>
          </a:p>
          <a:p>
            <a:pPr marL="566928" lvl="2" indent="-182879" algn="l">
              <a:lnSpc>
                <a:spcPct val="70000"/>
              </a:lnSpc>
              <a:spcBef>
                <a:spcPts val="600"/>
              </a:spcBef>
              <a:buSzPts val="1785"/>
              <a:buFont typeface="Arial" panose="020B0604020202020204" pitchFamily="34" charset="0"/>
              <a:buChar char="◦"/>
            </a:pPr>
            <a:r>
              <a:rPr lang="en-US" dirty="0">
                <a:cs typeface="Calibri"/>
                <a:sym typeface="Calibri"/>
              </a:rPr>
              <a:t>De </a:t>
            </a:r>
            <a:r>
              <a:rPr lang="en-US" dirty="0" err="1">
                <a:cs typeface="Calibri"/>
                <a:sym typeface="Calibri"/>
              </a:rPr>
              <a:t>donde</a:t>
            </a:r>
            <a:r>
              <a:rPr lang="en-US" dirty="0">
                <a:cs typeface="Calibri"/>
                <a:sym typeface="Calibri"/>
              </a:rPr>
              <a:t> </a:t>
            </a:r>
            <a:r>
              <a:rPr lang="en-US" dirty="0" err="1">
                <a:cs typeface="Calibri"/>
                <a:sym typeface="Calibri"/>
              </a:rPr>
              <a:t>viene</a:t>
            </a:r>
            <a:r>
              <a:rPr lang="en-US" dirty="0">
                <a:cs typeface="Calibri"/>
                <a:sym typeface="Calibri"/>
              </a:rPr>
              <a:t> el </a:t>
            </a:r>
            <a:r>
              <a:rPr lang="en-US" dirty="0" err="1">
                <a:cs typeface="Calibri"/>
                <a:sym typeface="Calibri"/>
              </a:rPr>
              <a:t>dinero</a:t>
            </a:r>
            <a:endParaRPr lang="en-US" dirty="0"/>
          </a:p>
          <a:p>
            <a:pPr marL="566928" lvl="2" indent="-182879" algn="l">
              <a:lnSpc>
                <a:spcPct val="70000"/>
              </a:lnSpc>
              <a:spcBef>
                <a:spcPts val="600"/>
              </a:spcBef>
              <a:buSzPts val="1785"/>
              <a:buFont typeface="Arial" panose="020B0604020202020204" pitchFamily="34" charset="0"/>
              <a:buChar char="◦"/>
            </a:pPr>
            <a:r>
              <a:rPr lang="en-US" dirty="0">
                <a:cs typeface="Calibri"/>
                <a:sym typeface="Calibri"/>
              </a:rPr>
              <a:t>Como lo </a:t>
            </a:r>
            <a:r>
              <a:rPr lang="en-US" dirty="0" err="1">
                <a:cs typeface="Calibri"/>
                <a:sym typeface="Calibri"/>
              </a:rPr>
              <a:t>gastamos</a:t>
            </a:r>
            <a:endParaRPr lang="en-US" dirty="0"/>
          </a:p>
          <a:p>
            <a:pPr marL="566928" lvl="2" indent="-182879" algn="l">
              <a:lnSpc>
                <a:spcPct val="70000"/>
              </a:lnSpc>
              <a:spcBef>
                <a:spcPts val="600"/>
              </a:spcBef>
              <a:buSzPts val="1785"/>
              <a:buFont typeface="Arial" panose="020B0604020202020204" pitchFamily="34" charset="0"/>
              <a:buChar char="◦"/>
            </a:pPr>
            <a:r>
              <a:rPr lang="en-US" dirty="0" err="1">
                <a:cs typeface="Calibri"/>
                <a:sym typeface="Calibri"/>
              </a:rPr>
              <a:t>Nuestra</a:t>
            </a:r>
            <a:r>
              <a:rPr lang="en-US" dirty="0">
                <a:cs typeface="Calibri"/>
                <a:sym typeface="Calibri"/>
              </a:rPr>
              <a:t> </a:t>
            </a:r>
            <a:r>
              <a:rPr lang="en-US" dirty="0" err="1">
                <a:cs typeface="Calibri"/>
                <a:sym typeface="Calibri"/>
              </a:rPr>
              <a:t>estrategia</a:t>
            </a:r>
            <a:endParaRPr lang="en-US" dirty="0"/>
          </a:p>
          <a:p>
            <a:pPr marL="566928" lvl="2" indent="-182879" algn="l">
              <a:lnSpc>
                <a:spcPct val="70000"/>
              </a:lnSpc>
              <a:spcBef>
                <a:spcPts val="600"/>
              </a:spcBef>
              <a:buSzPts val="1785"/>
              <a:buFont typeface="Arial" panose="020B0604020202020204" pitchFamily="34" charset="0"/>
              <a:buChar char="◦"/>
            </a:pPr>
            <a:r>
              <a:rPr lang="en-US" dirty="0">
                <a:ea typeface="Calibri"/>
                <a:cs typeface="Calibri"/>
                <a:sym typeface="Calibri"/>
              </a:rPr>
              <a:t>Como lo </a:t>
            </a:r>
            <a:r>
              <a:rPr lang="en-US" dirty="0" err="1">
                <a:ea typeface="Calibri"/>
                <a:cs typeface="Calibri"/>
                <a:sym typeface="Calibri"/>
              </a:rPr>
              <a:t>comparamos</a:t>
            </a:r>
            <a:endParaRPr lang="en-US" dirty="0"/>
          </a:p>
          <a:p>
            <a:pPr marL="384048" lvl="1" indent="-182880" algn="l">
              <a:lnSpc>
                <a:spcPct val="70000"/>
              </a:lnSpc>
              <a:spcBef>
                <a:spcPts val="600"/>
              </a:spcBef>
              <a:buSzPts val="2125"/>
              <a:buFont typeface="Arial" panose="020B0604020202020204" pitchFamily="34" charset="0"/>
              <a:buChar char="◦"/>
            </a:pPr>
            <a:r>
              <a:rPr lang="en-US" sz="2400" dirty="0" err="1">
                <a:ea typeface="Calibri"/>
                <a:cs typeface="Calibri"/>
                <a:sym typeface="Calibri"/>
              </a:rPr>
              <a:t>Modificaciones</a:t>
            </a:r>
            <a:r>
              <a:rPr lang="en-US" sz="2400" dirty="0"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ea typeface="Calibri"/>
                <a:cs typeface="Calibri"/>
                <a:sym typeface="Calibri"/>
              </a:rPr>
              <a:t>Presupuestarias</a:t>
            </a:r>
            <a:r>
              <a:rPr lang="en-US" sz="2400" dirty="0"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ea typeface="Calibri"/>
                <a:cs typeface="Calibri"/>
                <a:sym typeface="Calibri"/>
              </a:rPr>
              <a:t>Significativas</a:t>
            </a:r>
            <a:endParaRPr lang="en-US" sz="2400" dirty="0"/>
          </a:p>
          <a:p>
            <a:pPr marL="566928" lvl="2" indent="-182879" algn="l">
              <a:lnSpc>
                <a:spcPct val="70000"/>
              </a:lnSpc>
              <a:spcBef>
                <a:spcPts val="600"/>
              </a:spcBef>
              <a:buSzPts val="1785"/>
              <a:buFont typeface="Arial" panose="020B0604020202020204" pitchFamily="34" charset="0"/>
              <a:buChar char="◦"/>
            </a:pPr>
            <a:r>
              <a:rPr lang="en-US" dirty="0" err="1">
                <a:ea typeface="Calibri"/>
                <a:cs typeface="Calibri"/>
                <a:sym typeface="Calibri"/>
              </a:rPr>
              <a:t>Cuenta</a:t>
            </a:r>
            <a:r>
              <a:rPr lang="en-US" dirty="0"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ea typeface="Calibri"/>
                <a:cs typeface="Calibri"/>
                <a:sym typeface="Calibri"/>
              </a:rPr>
              <a:t>Inversión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ea typeface="Calibri"/>
                <a:cs typeface="Calibri"/>
                <a:sym typeface="Calibri"/>
              </a:rPr>
              <a:t>Estudiantil</a:t>
            </a:r>
            <a:r>
              <a:rPr lang="en-US" dirty="0">
                <a:ea typeface="Calibri"/>
                <a:cs typeface="Calibri"/>
                <a:sym typeface="Calibri"/>
              </a:rPr>
              <a:t> (</a:t>
            </a:r>
            <a:r>
              <a:rPr lang="en-US" i="1" dirty="0">
                <a:ea typeface="Calibri"/>
                <a:cs typeface="Calibri"/>
                <a:sym typeface="Calibri"/>
              </a:rPr>
              <a:t>SIA </a:t>
            </a:r>
            <a:r>
              <a:rPr lang="en-US" i="1" dirty="0" err="1">
                <a:ea typeface="Calibri"/>
                <a:cs typeface="Calibri"/>
                <a:sym typeface="Calibri"/>
              </a:rPr>
              <a:t>por</a:t>
            </a:r>
            <a:r>
              <a:rPr lang="en-US" i="1" dirty="0">
                <a:ea typeface="Calibri"/>
                <a:cs typeface="Calibri"/>
                <a:sym typeface="Calibri"/>
              </a:rPr>
              <a:t> </a:t>
            </a:r>
            <a:r>
              <a:rPr lang="en-US" i="1" dirty="0" err="1">
                <a:ea typeface="Calibri"/>
                <a:cs typeface="Calibri"/>
                <a:sym typeface="Calibri"/>
              </a:rPr>
              <a:t>sus</a:t>
            </a:r>
            <a:r>
              <a:rPr lang="en-US" i="1" dirty="0">
                <a:ea typeface="Calibri"/>
                <a:cs typeface="Calibri"/>
                <a:sym typeface="Calibri"/>
              </a:rPr>
              <a:t> </a:t>
            </a:r>
            <a:r>
              <a:rPr lang="en-US" i="1" dirty="0" err="1">
                <a:ea typeface="Calibri"/>
                <a:cs typeface="Calibri"/>
                <a:sym typeface="Calibri"/>
              </a:rPr>
              <a:t>siglas</a:t>
            </a:r>
            <a:r>
              <a:rPr lang="en-US" i="1" dirty="0">
                <a:ea typeface="Calibri"/>
                <a:cs typeface="Calibri"/>
                <a:sym typeface="Calibri"/>
              </a:rPr>
              <a:t> </a:t>
            </a:r>
            <a:r>
              <a:rPr lang="en-US" i="1" dirty="0" err="1">
                <a:ea typeface="Calibri"/>
                <a:cs typeface="Calibri"/>
                <a:sym typeface="Calibri"/>
              </a:rPr>
              <a:t>en</a:t>
            </a:r>
            <a:r>
              <a:rPr lang="en-US" i="1" dirty="0">
                <a:ea typeface="Calibri"/>
                <a:cs typeface="Calibri"/>
                <a:sym typeface="Calibri"/>
              </a:rPr>
              <a:t> </a:t>
            </a:r>
            <a:r>
              <a:rPr lang="en-US" i="1" dirty="0" err="1">
                <a:ea typeface="Calibri"/>
                <a:cs typeface="Calibri"/>
                <a:sym typeface="Calibri"/>
              </a:rPr>
              <a:t>inglés</a:t>
            </a:r>
            <a:r>
              <a:rPr lang="en-US" dirty="0">
                <a:ea typeface="Calibri"/>
                <a:cs typeface="Calibri"/>
                <a:sym typeface="Calibri"/>
              </a:rPr>
              <a:t>)</a:t>
            </a:r>
            <a:endParaRPr lang="en-US" dirty="0"/>
          </a:p>
          <a:p>
            <a:pPr marL="566928" lvl="2" indent="-182879" algn="l">
              <a:lnSpc>
                <a:spcPct val="70000"/>
              </a:lnSpc>
              <a:spcBef>
                <a:spcPts val="600"/>
              </a:spcBef>
              <a:buSzPts val="1785"/>
              <a:buFont typeface="Arial" panose="020B0604020202020204" pitchFamily="34" charset="0"/>
              <a:buChar char="◦"/>
            </a:pPr>
            <a:r>
              <a:rPr lang="en-US" dirty="0" err="1">
                <a:ea typeface="Calibri"/>
                <a:cs typeface="Calibri"/>
                <a:sym typeface="Calibri"/>
              </a:rPr>
              <a:t>Metodología</a:t>
            </a:r>
            <a:r>
              <a:rPr lang="en-US" dirty="0">
                <a:ea typeface="Calibri"/>
                <a:cs typeface="Calibri"/>
                <a:sym typeface="Calibri"/>
              </a:rPr>
              <a:t> de </a:t>
            </a:r>
            <a:r>
              <a:rPr lang="en-US" dirty="0" err="1">
                <a:ea typeface="Calibri"/>
                <a:cs typeface="Calibri"/>
                <a:sym typeface="Calibri"/>
              </a:rPr>
              <a:t>Asignación</a:t>
            </a:r>
            <a:r>
              <a:rPr lang="en-US" dirty="0">
                <a:ea typeface="Calibri"/>
                <a:cs typeface="Calibri"/>
                <a:sym typeface="Calibri"/>
              </a:rPr>
              <a:t> de Personal(</a:t>
            </a:r>
            <a:r>
              <a:rPr lang="en-US" i="1" dirty="0">
                <a:ea typeface="Calibri"/>
                <a:cs typeface="Calibri"/>
                <a:sym typeface="Calibri"/>
              </a:rPr>
              <a:t>SAM </a:t>
            </a:r>
            <a:r>
              <a:rPr lang="en-US" i="1" dirty="0" err="1">
                <a:ea typeface="Calibri"/>
                <a:cs typeface="Calibri"/>
                <a:sym typeface="Calibri"/>
              </a:rPr>
              <a:t>por</a:t>
            </a:r>
            <a:r>
              <a:rPr lang="en-US" i="1" dirty="0">
                <a:ea typeface="Calibri"/>
                <a:cs typeface="Calibri"/>
                <a:sym typeface="Calibri"/>
              </a:rPr>
              <a:t> </a:t>
            </a:r>
            <a:r>
              <a:rPr lang="en-US" i="1" dirty="0" err="1">
                <a:ea typeface="Calibri"/>
                <a:cs typeface="Calibri"/>
                <a:sym typeface="Calibri"/>
              </a:rPr>
              <a:t>sus</a:t>
            </a:r>
            <a:r>
              <a:rPr lang="en-US" i="1" dirty="0">
                <a:ea typeface="Calibri"/>
                <a:cs typeface="Calibri"/>
                <a:sym typeface="Calibri"/>
              </a:rPr>
              <a:t> </a:t>
            </a:r>
            <a:r>
              <a:rPr lang="en-US" i="1" dirty="0" err="1">
                <a:ea typeface="Calibri"/>
                <a:cs typeface="Calibri"/>
                <a:sym typeface="Calibri"/>
              </a:rPr>
              <a:t>siglas</a:t>
            </a:r>
            <a:r>
              <a:rPr lang="en-US" i="1" dirty="0">
                <a:ea typeface="Calibri"/>
                <a:cs typeface="Calibri"/>
                <a:sym typeface="Calibri"/>
              </a:rPr>
              <a:t> </a:t>
            </a:r>
            <a:r>
              <a:rPr lang="en-US" i="1" dirty="0" err="1">
                <a:ea typeface="Calibri"/>
                <a:cs typeface="Calibri"/>
                <a:sym typeface="Calibri"/>
              </a:rPr>
              <a:t>en</a:t>
            </a:r>
            <a:r>
              <a:rPr lang="en-US" i="1" dirty="0">
                <a:ea typeface="Calibri"/>
                <a:cs typeface="Calibri"/>
                <a:sym typeface="Calibri"/>
              </a:rPr>
              <a:t> </a:t>
            </a:r>
            <a:r>
              <a:rPr lang="en-US" i="1" dirty="0" err="1">
                <a:ea typeface="Calibri"/>
                <a:cs typeface="Calibri"/>
                <a:sym typeface="Calibri"/>
              </a:rPr>
              <a:t>inglés</a:t>
            </a:r>
            <a:r>
              <a:rPr lang="en-US" dirty="0">
                <a:ea typeface="Calibri"/>
                <a:cs typeface="Calibri"/>
                <a:sym typeface="Calibri"/>
              </a:rPr>
              <a:t>)</a:t>
            </a:r>
            <a:endParaRPr lang="en-US" dirty="0"/>
          </a:p>
          <a:p>
            <a:pPr marL="384048" lvl="1" indent="-182880" algn="l">
              <a:lnSpc>
                <a:spcPct val="70000"/>
              </a:lnSpc>
              <a:spcBef>
                <a:spcPts val="600"/>
              </a:spcBef>
              <a:buSzPts val="2125"/>
              <a:buFont typeface="Arial" panose="020B0604020202020204" pitchFamily="34" charset="0"/>
              <a:buChar char="◦"/>
            </a:pPr>
            <a:r>
              <a:rPr lang="en-US" sz="2400" dirty="0">
                <a:ea typeface="Calibri"/>
                <a:cs typeface="Calibri"/>
                <a:sym typeface="Calibri"/>
              </a:rPr>
              <a:t>Los </a:t>
            </a:r>
            <a:r>
              <a:rPr lang="en-US" sz="2400" dirty="0" err="1">
                <a:ea typeface="Calibri"/>
                <a:cs typeface="Calibri"/>
                <a:sym typeface="Calibri"/>
              </a:rPr>
              <a:t>Números</a:t>
            </a:r>
            <a:r>
              <a:rPr lang="en-US" sz="2400" dirty="0">
                <a:ea typeface="Calibri"/>
                <a:cs typeface="Calibri"/>
                <a:sym typeface="Calibri"/>
              </a:rPr>
              <a:t> (</a:t>
            </a:r>
            <a:r>
              <a:rPr lang="en-US" sz="2400" dirty="0" err="1">
                <a:ea typeface="Calibri"/>
                <a:cs typeface="Calibri"/>
                <a:sym typeface="Calibri"/>
              </a:rPr>
              <a:t>Fondo</a:t>
            </a:r>
            <a:r>
              <a:rPr lang="en-US" sz="2400" dirty="0">
                <a:ea typeface="Calibri"/>
                <a:cs typeface="Calibri"/>
                <a:sym typeface="Calibri"/>
              </a:rPr>
              <a:t> General)</a:t>
            </a:r>
            <a:endParaRPr lang="en-US" sz="2400" dirty="0"/>
          </a:p>
          <a:p>
            <a:pPr marL="384048" lvl="1" indent="-182880" algn="l">
              <a:lnSpc>
                <a:spcPct val="70000"/>
              </a:lnSpc>
              <a:spcBef>
                <a:spcPts val="600"/>
              </a:spcBef>
              <a:buSzPts val="2125"/>
              <a:buFont typeface="Arial" panose="020B0604020202020204" pitchFamily="34" charset="0"/>
              <a:buChar char="◦"/>
            </a:pPr>
            <a:r>
              <a:rPr lang="en-US" sz="2400" dirty="0" err="1">
                <a:ea typeface="Calibri"/>
                <a:cs typeface="Calibri"/>
                <a:sym typeface="Calibri"/>
              </a:rPr>
              <a:t>Pandemia</a:t>
            </a:r>
            <a:r>
              <a:rPr lang="en-US" sz="2400" dirty="0">
                <a:ea typeface="Calibri"/>
                <a:cs typeface="Calibri"/>
                <a:sym typeface="Calibri"/>
              </a:rPr>
              <a:t> COVID-19 </a:t>
            </a:r>
            <a:endParaRPr lang="en-US" sz="2400" dirty="0"/>
          </a:p>
          <a:p>
            <a:pPr marL="384048" lvl="1" indent="-182880" algn="l">
              <a:lnSpc>
                <a:spcPct val="70000"/>
              </a:lnSpc>
              <a:spcBef>
                <a:spcPts val="600"/>
              </a:spcBef>
              <a:buSzPts val="2125"/>
              <a:buFont typeface="Arial" panose="020B0604020202020204" pitchFamily="34" charset="0"/>
              <a:buChar char="◦"/>
            </a:pPr>
            <a:r>
              <a:rPr lang="en-US" sz="2400" dirty="0" err="1">
                <a:cs typeface="Calibri"/>
                <a:sym typeface="Calibri"/>
              </a:rPr>
              <a:t>Próximos</a:t>
            </a:r>
            <a:r>
              <a:rPr lang="en-US" sz="2400" dirty="0">
                <a:cs typeface="Calibri"/>
                <a:sym typeface="Calibri"/>
              </a:rPr>
              <a:t> </a:t>
            </a:r>
            <a:r>
              <a:rPr lang="en-US" sz="2400" dirty="0" err="1">
                <a:cs typeface="Calibri"/>
                <a:sym typeface="Calibri"/>
              </a:rPr>
              <a:t>pasos</a:t>
            </a:r>
            <a:endParaRPr lang="en-US" sz="2400" dirty="0"/>
          </a:p>
          <a:p>
            <a:pPr marL="91440" algn="l">
              <a:lnSpc>
                <a:spcPct val="70000"/>
              </a:lnSpc>
              <a:spcBef>
                <a:spcPts val="1600"/>
              </a:spcBef>
              <a:buSzPts val="1700"/>
            </a:pPr>
            <a:endParaRPr lang="en-US" sz="1700" dirty="0"/>
          </a:p>
          <a:p>
            <a:pPr marL="91440" algn="l">
              <a:lnSpc>
                <a:spcPct val="70000"/>
              </a:lnSpc>
              <a:spcBef>
                <a:spcPts val="1400"/>
              </a:spcBef>
              <a:buSzPts val="1700"/>
            </a:pPr>
            <a:endParaRPr lang="en-US" sz="1700" dirty="0"/>
          </a:p>
          <a:p>
            <a:pPr marL="91440" algn="l">
              <a:lnSpc>
                <a:spcPct val="70000"/>
              </a:lnSpc>
              <a:spcBef>
                <a:spcPts val="1400"/>
              </a:spcBef>
              <a:buSzPts val="1700"/>
            </a:pPr>
            <a:endParaRPr lang="en-US" sz="17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50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380826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Componentes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b="1" dirty="0" err="1">
                <a:latin typeface="Calibri"/>
                <a:ea typeface="Calibri"/>
                <a:cs typeface="Calibri"/>
                <a:sym typeface="Calibri"/>
              </a:rPr>
              <a:t>Presupuesto</a:t>
            </a:r>
            <a:endParaRPr lang="en-US" dirty="0"/>
          </a:p>
        </p:txBody>
      </p:sp>
      <p:sp>
        <p:nvSpPr>
          <p:cNvPr id="18" name="Google Shape;118;p14">
            <a:extLst>
              <a:ext uri="{FF2B5EF4-FFF2-40B4-BE49-F238E27FC236}">
                <a16:creationId xmlns:a16="http://schemas.microsoft.com/office/drawing/2014/main" id="{FB1C35C5-DA63-4A64-B75B-78890D79631B}"/>
              </a:ext>
            </a:extLst>
          </p:cNvPr>
          <p:cNvSpPr txBox="1">
            <a:spLocks/>
          </p:cNvSpPr>
          <p:nvPr/>
        </p:nvSpPr>
        <p:spPr>
          <a:xfrm>
            <a:off x="1097280" y="1600200"/>
            <a:ext cx="10058400" cy="45608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algn="l">
              <a:lnSpc>
                <a:spcPct val="70000"/>
              </a:lnSpc>
              <a:spcBef>
                <a:spcPts val="0"/>
              </a:spcBef>
              <a:buSzPts val="1700"/>
            </a:pPr>
            <a:endParaRPr lang="en-US" sz="1700" dirty="0">
              <a:latin typeface="Calibri"/>
              <a:ea typeface="Calibri"/>
              <a:cs typeface="Calibri"/>
              <a:sym typeface="Calibri"/>
            </a:endParaRPr>
          </a:p>
          <a:p>
            <a:pPr marL="91440" lvl="0" indent="-127000" algn="l">
              <a:spcBef>
                <a:spcPts val="1400"/>
              </a:spcBef>
              <a:buSzPts val="2000"/>
              <a:buChar char=" "/>
            </a:pPr>
            <a:r>
              <a:rPr lang="en-US" sz="2300" dirty="0"/>
              <a:t>1XX – </a:t>
            </a:r>
            <a:r>
              <a:rPr lang="en-US" sz="2300" dirty="0" err="1"/>
              <a:t>Fondo</a:t>
            </a:r>
            <a:r>
              <a:rPr lang="en-US" sz="2300" dirty="0"/>
              <a:t> General (</a:t>
            </a:r>
            <a:r>
              <a:rPr lang="en-US" sz="2300" dirty="0" err="1"/>
              <a:t>operaciones</a:t>
            </a:r>
            <a:r>
              <a:rPr lang="en-US" sz="2300" dirty="0"/>
              <a:t> </a:t>
            </a:r>
            <a:r>
              <a:rPr lang="en-US" sz="2300" dirty="0" err="1"/>
              <a:t>centrales</a:t>
            </a:r>
            <a:r>
              <a:rPr lang="en-US" sz="2300" dirty="0"/>
              <a:t>)</a:t>
            </a:r>
          </a:p>
          <a:p>
            <a:pPr marL="91440" lvl="0" indent="-127000" algn="l">
              <a:spcBef>
                <a:spcPts val="1400"/>
              </a:spcBef>
              <a:buSzPts val="2000"/>
              <a:buChar char=" "/>
            </a:pPr>
            <a:r>
              <a:rPr lang="en-US" sz="2300" dirty="0"/>
              <a:t>2XX – </a:t>
            </a:r>
            <a:r>
              <a:rPr lang="en-US" sz="2300" dirty="0" err="1"/>
              <a:t>Fondos</a:t>
            </a:r>
            <a:r>
              <a:rPr lang="en-US" sz="2300" dirty="0"/>
              <a:t> de </a:t>
            </a:r>
            <a:r>
              <a:rPr lang="en-US" sz="2300" dirty="0" err="1"/>
              <a:t>Ingresos</a:t>
            </a:r>
            <a:r>
              <a:rPr lang="en-US" sz="2300" dirty="0"/>
              <a:t> </a:t>
            </a:r>
            <a:r>
              <a:rPr lang="en-US" sz="2300" dirty="0" err="1"/>
              <a:t>Especiales</a:t>
            </a:r>
            <a:r>
              <a:rPr lang="en-US" sz="2300" dirty="0"/>
              <a:t> (</a:t>
            </a:r>
            <a:r>
              <a:rPr lang="en-US" sz="2300" dirty="0" err="1"/>
              <a:t>becas</a:t>
            </a:r>
            <a:r>
              <a:rPr lang="en-US" sz="2300" dirty="0"/>
              <a:t>, </a:t>
            </a:r>
            <a:r>
              <a:rPr lang="en-US" sz="2300" dirty="0" err="1"/>
              <a:t>servicios</a:t>
            </a:r>
            <a:r>
              <a:rPr lang="en-US" sz="2300" dirty="0"/>
              <a:t> de </a:t>
            </a:r>
            <a:r>
              <a:rPr lang="en-US" sz="2300" dirty="0" err="1"/>
              <a:t>nutrición</a:t>
            </a:r>
            <a:r>
              <a:rPr lang="en-US" sz="2300" dirty="0"/>
              <a:t>, </a:t>
            </a:r>
            <a:r>
              <a:rPr lang="en-US" sz="2300" dirty="0" err="1"/>
              <a:t>alumnado</a:t>
            </a:r>
            <a:r>
              <a:rPr lang="en-US" sz="2300" dirty="0"/>
              <a:t>, etc.)</a:t>
            </a:r>
          </a:p>
          <a:p>
            <a:pPr marL="91440" lvl="0" indent="-127000" algn="l">
              <a:spcBef>
                <a:spcPts val="1400"/>
              </a:spcBef>
              <a:buSzPts val="2000"/>
              <a:buChar char=" "/>
            </a:pPr>
            <a:r>
              <a:rPr lang="en-US" sz="2300" dirty="0"/>
              <a:t>3XX – </a:t>
            </a:r>
            <a:r>
              <a:rPr lang="en-US" sz="2300" dirty="0" err="1"/>
              <a:t>Fondo</a:t>
            </a:r>
            <a:r>
              <a:rPr lang="en-US" sz="2300" dirty="0"/>
              <a:t> de </a:t>
            </a:r>
            <a:r>
              <a:rPr lang="en-US" sz="2300" dirty="0" err="1"/>
              <a:t>Servicio</a:t>
            </a:r>
            <a:r>
              <a:rPr lang="en-US" sz="2300" dirty="0"/>
              <a:t> de la </a:t>
            </a:r>
            <a:r>
              <a:rPr lang="en-US" sz="2300" dirty="0" err="1"/>
              <a:t>Deuda</a:t>
            </a:r>
            <a:r>
              <a:rPr lang="en-US" sz="2300" dirty="0"/>
              <a:t> (</a:t>
            </a:r>
            <a:r>
              <a:rPr lang="en-US" sz="2300" dirty="0" err="1"/>
              <a:t>obligaciones</a:t>
            </a:r>
            <a:r>
              <a:rPr lang="en-US" sz="2300" dirty="0"/>
              <a:t> </a:t>
            </a:r>
            <a:r>
              <a:rPr lang="en-US" sz="2300" dirty="0" err="1"/>
              <a:t>generales</a:t>
            </a:r>
            <a:r>
              <a:rPr lang="en-US" sz="2300" dirty="0"/>
              <a:t>, </a:t>
            </a:r>
            <a:r>
              <a:rPr lang="en-US" sz="2300" dirty="0" err="1"/>
              <a:t>bonos</a:t>
            </a:r>
            <a:r>
              <a:rPr lang="en-US" sz="2300" dirty="0"/>
              <a:t> de </a:t>
            </a:r>
            <a:r>
              <a:rPr lang="en-US" sz="2300" dirty="0" err="1"/>
              <a:t>pensiones</a:t>
            </a:r>
            <a:r>
              <a:rPr lang="en-US" sz="2300" dirty="0"/>
              <a:t>, </a:t>
            </a:r>
            <a:r>
              <a:rPr lang="en-US" sz="2300" dirty="0" err="1"/>
              <a:t>otras</a:t>
            </a:r>
            <a:r>
              <a:rPr lang="en-US" sz="2300" dirty="0"/>
              <a:t> </a:t>
            </a:r>
            <a:r>
              <a:rPr lang="en-US" sz="2300" dirty="0" err="1"/>
              <a:t>deudas</a:t>
            </a:r>
            <a:r>
              <a:rPr lang="en-US" sz="2300" dirty="0"/>
              <a:t>)</a:t>
            </a:r>
          </a:p>
          <a:p>
            <a:pPr marL="91440" lvl="0" indent="-127000" algn="l">
              <a:spcBef>
                <a:spcPts val="1400"/>
              </a:spcBef>
              <a:buSzPts val="2000"/>
              <a:buChar char=" "/>
            </a:pPr>
            <a:r>
              <a:rPr lang="en-US" sz="2300" dirty="0"/>
              <a:t>4XX – </a:t>
            </a:r>
            <a:r>
              <a:rPr lang="en-US" sz="2300" dirty="0" err="1"/>
              <a:t>Fondo</a:t>
            </a:r>
            <a:r>
              <a:rPr lang="en-US" sz="2300" dirty="0"/>
              <a:t> de </a:t>
            </a:r>
            <a:r>
              <a:rPr lang="en-US" sz="2300" dirty="0" err="1"/>
              <a:t>Proyectos</a:t>
            </a:r>
            <a:r>
              <a:rPr lang="en-US" sz="2300" dirty="0"/>
              <a:t> de Capital (</a:t>
            </a:r>
            <a:r>
              <a:rPr lang="en-US" sz="2300" dirty="0" err="1"/>
              <a:t>construcción</a:t>
            </a:r>
            <a:r>
              <a:rPr lang="en-US" sz="2300" dirty="0"/>
              <a:t> de </a:t>
            </a:r>
            <a:r>
              <a:rPr lang="en-US" sz="2300" dirty="0" err="1"/>
              <a:t>instalaciones</a:t>
            </a:r>
            <a:r>
              <a:rPr lang="en-US" sz="2300" dirty="0"/>
              <a:t>, </a:t>
            </a:r>
            <a:r>
              <a:rPr lang="en-US" sz="2300" dirty="0" err="1"/>
              <a:t>adquisición</a:t>
            </a:r>
            <a:r>
              <a:rPr lang="en-US" sz="2300" dirty="0"/>
              <a:t>, </a:t>
            </a:r>
            <a:r>
              <a:rPr lang="en-US" sz="2300" dirty="0" err="1"/>
              <a:t>equipamiento</a:t>
            </a:r>
            <a:r>
              <a:rPr lang="en-US" sz="2300" dirty="0"/>
              <a:t>)</a:t>
            </a:r>
          </a:p>
          <a:p>
            <a:pPr marL="91440" lvl="0" indent="-127000" algn="l">
              <a:spcBef>
                <a:spcPts val="1400"/>
              </a:spcBef>
              <a:buSzPts val="2000"/>
              <a:buChar char=" "/>
            </a:pPr>
            <a:r>
              <a:rPr lang="en-US" sz="2300" dirty="0"/>
              <a:t>5XX – </a:t>
            </a:r>
            <a:r>
              <a:rPr lang="en-US" sz="2300" dirty="0" err="1"/>
              <a:t>Fondos</a:t>
            </a:r>
            <a:r>
              <a:rPr lang="en-US" sz="2300" dirty="0"/>
              <a:t> </a:t>
            </a:r>
            <a:r>
              <a:rPr lang="en-US" sz="2300" dirty="0" err="1"/>
              <a:t>Empresariales</a:t>
            </a:r>
            <a:r>
              <a:rPr lang="en-US" sz="2300" dirty="0"/>
              <a:t> (</a:t>
            </a:r>
            <a:r>
              <a:rPr lang="en-US" sz="2300" dirty="0" err="1"/>
              <a:t>ninguno</a:t>
            </a:r>
            <a:r>
              <a:rPr lang="en-US" sz="2300" dirty="0"/>
              <a:t> para </a:t>
            </a:r>
            <a:r>
              <a:rPr lang="en-US" sz="2300" dirty="0" err="1"/>
              <a:t>nosotros</a:t>
            </a:r>
            <a:r>
              <a:rPr lang="en-US" sz="2300" dirty="0"/>
              <a:t>)</a:t>
            </a:r>
          </a:p>
          <a:p>
            <a:pPr marL="91440" lvl="0" indent="-127000" algn="l">
              <a:spcBef>
                <a:spcPts val="1400"/>
              </a:spcBef>
              <a:buSzPts val="2000"/>
              <a:buChar char=" "/>
            </a:pPr>
            <a:r>
              <a:rPr lang="en-US" sz="2300" dirty="0"/>
              <a:t>6XX – </a:t>
            </a:r>
            <a:r>
              <a:rPr lang="en-US" sz="2300" dirty="0" err="1"/>
              <a:t>Fondos</a:t>
            </a:r>
            <a:r>
              <a:rPr lang="en-US" sz="2300" dirty="0"/>
              <a:t> de </a:t>
            </a:r>
            <a:r>
              <a:rPr lang="en-US" sz="2300" dirty="0" err="1"/>
              <a:t>Reserva</a:t>
            </a:r>
            <a:r>
              <a:rPr lang="en-US" sz="2300" dirty="0"/>
              <a:t> </a:t>
            </a:r>
            <a:r>
              <a:rPr lang="en-US" sz="2300" dirty="0" err="1"/>
              <a:t>Interna</a:t>
            </a:r>
            <a:r>
              <a:rPr lang="en-US" sz="2300" dirty="0"/>
              <a:t> (</a:t>
            </a:r>
            <a:r>
              <a:rPr lang="en-US" sz="2300" dirty="0" err="1"/>
              <a:t>reserva</a:t>
            </a:r>
            <a:r>
              <a:rPr lang="en-US" sz="2300" dirty="0"/>
              <a:t> de </a:t>
            </a:r>
            <a:r>
              <a:rPr lang="en-US" sz="2300" dirty="0" err="1"/>
              <a:t>seguro</a:t>
            </a:r>
            <a:r>
              <a:rPr lang="en-US" sz="2300" dirty="0"/>
              <a:t>, </a:t>
            </a:r>
            <a:r>
              <a:rPr lang="en-US" sz="2300" dirty="0" err="1"/>
              <a:t>compensación</a:t>
            </a:r>
            <a:r>
              <a:rPr lang="en-US" sz="2300" dirty="0"/>
              <a:t> del </a:t>
            </a:r>
            <a:r>
              <a:rPr lang="en-US" sz="2300" dirty="0" err="1"/>
              <a:t>trabajador</a:t>
            </a:r>
            <a:r>
              <a:rPr lang="en-US" sz="2300" dirty="0"/>
              <a:t>)</a:t>
            </a:r>
          </a:p>
          <a:p>
            <a:pPr marL="91440" lvl="0" indent="-127000" algn="l">
              <a:spcBef>
                <a:spcPts val="1400"/>
              </a:spcBef>
              <a:buSzPts val="2000"/>
              <a:buChar char=" "/>
            </a:pPr>
            <a:r>
              <a:rPr lang="en-US" sz="2300" dirty="0"/>
              <a:t>7XX – </a:t>
            </a:r>
            <a:r>
              <a:rPr lang="en-US" sz="2300" dirty="0" err="1"/>
              <a:t>Fondos</a:t>
            </a:r>
            <a:r>
              <a:rPr lang="en-US" sz="2300" dirty="0"/>
              <a:t> </a:t>
            </a:r>
            <a:r>
              <a:rPr lang="en-US" sz="2300" dirty="0" err="1"/>
              <a:t>Fiduciarios</a:t>
            </a:r>
            <a:r>
              <a:rPr lang="en-US" sz="2300" dirty="0"/>
              <a:t> y de </a:t>
            </a:r>
            <a:r>
              <a:rPr lang="en-US" sz="2300" dirty="0" err="1"/>
              <a:t>Agencia</a:t>
            </a:r>
            <a:r>
              <a:rPr lang="en-US" sz="2300" dirty="0"/>
              <a:t> (</a:t>
            </a:r>
            <a:r>
              <a:rPr lang="en-US" sz="2300" dirty="0" err="1"/>
              <a:t>becas</a:t>
            </a:r>
            <a:r>
              <a:rPr lang="en-US" sz="2300" dirty="0"/>
              <a:t>)</a:t>
            </a:r>
          </a:p>
          <a:p>
            <a:pPr marL="91440" algn="l">
              <a:lnSpc>
                <a:spcPct val="70000"/>
              </a:lnSpc>
              <a:spcBef>
                <a:spcPts val="1600"/>
              </a:spcBef>
              <a:buSzPts val="1700"/>
            </a:pPr>
            <a:endParaRPr lang="en-US" sz="1700" dirty="0"/>
          </a:p>
          <a:p>
            <a:pPr marL="91440" algn="l">
              <a:lnSpc>
                <a:spcPct val="70000"/>
              </a:lnSpc>
              <a:spcBef>
                <a:spcPts val="1400"/>
              </a:spcBef>
              <a:buSzPts val="1700"/>
            </a:pPr>
            <a:endParaRPr lang="en-US" sz="1700" dirty="0"/>
          </a:p>
          <a:p>
            <a:pPr marL="91440" algn="l">
              <a:lnSpc>
                <a:spcPct val="70000"/>
              </a:lnSpc>
              <a:spcBef>
                <a:spcPts val="1400"/>
              </a:spcBef>
              <a:buSzPts val="1700"/>
            </a:pPr>
            <a:endParaRPr lang="en-US" sz="17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673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7;p14">
            <a:extLst>
              <a:ext uri="{FF2B5EF4-FFF2-40B4-BE49-F238E27FC236}">
                <a16:creationId xmlns:a16="http://schemas.microsoft.com/office/drawing/2014/main" id="{8CDF7F2A-C299-43D0-965E-76EC3CF4ED0F}"/>
              </a:ext>
            </a:extLst>
          </p:cNvPr>
          <p:cNvSpPr txBox="1">
            <a:spLocks/>
          </p:cNvSpPr>
          <p:nvPr/>
        </p:nvSpPr>
        <p:spPr>
          <a:xfrm>
            <a:off x="1097280" y="163148"/>
            <a:ext cx="10058400" cy="10404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400" b="1" dirty="0" err="1">
                <a:latin typeface="Calibri"/>
                <a:ea typeface="Calibri"/>
                <a:cs typeface="Calibri"/>
                <a:sym typeface="Calibri"/>
              </a:rPr>
              <a:t>Componentes</a:t>
            </a: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4400" b="1" dirty="0" err="1">
                <a:latin typeface="Calibri"/>
                <a:ea typeface="Calibri"/>
                <a:cs typeface="Calibri"/>
                <a:sym typeface="Calibri"/>
              </a:rPr>
              <a:t>Presupuesto</a:t>
            </a: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 – 2020-21</a:t>
            </a:r>
            <a:endParaRPr lang="en-US" sz="4400" dirty="0"/>
          </a:p>
        </p:txBody>
      </p:sp>
      <p:pic>
        <p:nvPicPr>
          <p:cNvPr id="19" name="Google Shape;119;p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C2A7C1-754B-4F8E-BA3A-D17F6BADF3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0759" y="5590649"/>
            <a:ext cx="2144590" cy="5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7;p18">
            <a:extLst>
              <a:ext uri="{FF2B5EF4-FFF2-40B4-BE49-F238E27FC236}">
                <a16:creationId xmlns:a16="http://schemas.microsoft.com/office/drawing/2014/main" id="{A25CE99D-7744-4EE7-84E5-FF19BF2DA4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257" y="1352725"/>
            <a:ext cx="8188075" cy="489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610868-2BB6-4DBD-AC1D-3B7986D8A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443" y="1352725"/>
            <a:ext cx="2416631" cy="34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71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6042</TotalTime>
  <Words>1599</Words>
  <Application>Microsoft Office PowerPoint</Application>
  <PresentationFormat>Widescreen</PresentationFormat>
  <Paragraphs>218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Office Theme</vt:lpstr>
      <vt:lpstr>Reunión del comité de presupuesto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Budget Committee Meeting</dc:title>
  <dc:creator>jessica jones</dc:creator>
  <cp:lastModifiedBy>marcie davis</cp:lastModifiedBy>
  <cp:revision>78</cp:revision>
  <dcterms:modified xsi:type="dcterms:W3CDTF">2020-04-28T20:06:27Z</dcterms:modified>
</cp:coreProperties>
</file>