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6"/>
  </p:notesMasterIdLst>
  <p:handoutMasterIdLst>
    <p:handoutMasterId r:id="rId17"/>
  </p:handoutMasterIdLst>
  <p:sldIdLst>
    <p:sldId id="256" r:id="rId2"/>
    <p:sldId id="263" r:id="rId3"/>
    <p:sldId id="264" r:id="rId4"/>
    <p:sldId id="265" r:id="rId5"/>
    <p:sldId id="266" r:id="rId6"/>
    <p:sldId id="267" r:id="rId7"/>
    <p:sldId id="268" r:id="rId8"/>
    <p:sldId id="257" r:id="rId9"/>
    <p:sldId id="269" r:id="rId10"/>
    <p:sldId id="258" r:id="rId11"/>
    <p:sldId id="259" r:id="rId12"/>
    <p:sldId id="270" r:id="rId13"/>
    <p:sldId id="262" r:id="rId14"/>
    <p:sldId id="26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27" autoAdjust="0"/>
  </p:normalViewPr>
  <p:slideViewPr>
    <p:cSldViewPr>
      <p:cViewPr varScale="1">
        <p:scale>
          <a:sx n="63" d="100"/>
          <a:sy n="63" d="100"/>
        </p:scale>
        <p:origin x="-336" y="-96"/>
      </p:cViewPr>
      <p:guideLst>
        <p:guide orient="horz" pos="2160"/>
        <p:guide pos="2880"/>
      </p:guideLst>
    </p:cSldViewPr>
  </p:slideViewPr>
  <p:outlineViewPr>
    <p:cViewPr>
      <p:scale>
        <a:sx n="33" d="100"/>
        <a:sy n="33" d="100"/>
      </p:scale>
      <p:origin x="0" y="390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EA4506FA-D326-48C7-9EE1-5E3CA963ABBD}" type="datetimeFigureOut">
              <a:rPr lang="en-US" smtClean="0"/>
              <a:pPr/>
              <a:t>11/22/2013</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FA52364-7284-42A7-ADBA-8DEDD583FD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23121C1-E9B5-428B-8342-1F5A53FF7992}" type="datetimeFigureOut">
              <a:rPr lang="en-US" smtClean="0"/>
              <a:pPr/>
              <a:t>11/22/2013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335FC7AD-C8FA-49D2-A987-78C386E80F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5FC7AD-C8FA-49D2-A987-78C386E80FB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CF8C991-08C8-4B43-9A8E-85192D59358E}" type="datetimeFigureOut">
              <a:rPr lang="en-US" smtClean="0"/>
              <a:pPr/>
              <a:t>11/22/2013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97F630E-130A-42E0-B92D-CD0F3E4DEE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F8C991-08C8-4B43-9A8E-85192D59358E}"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F630E-130A-42E0-B92D-CD0F3E4DEE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CF8C991-08C8-4B43-9A8E-85192D59358E}" type="datetimeFigureOut">
              <a:rPr lang="en-US" smtClean="0"/>
              <a:pPr/>
              <a:t>11/22/2013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97F630E-130A-42E0-B92D-CD0F3E4DEE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F8C991-08C8-4B43-9A8E-85192D59358E}"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97F630E-130A-42E0-B92D-CD0F3E4DEEA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CF8C991-08C8-4B43-9A8E-85192D59358E}" type="datetimeFigureOut">
              <a:rPr lang="en-US" smtClean="0"/>
              <a:pPr/>
              <a:t>11/22/2013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97F630E-130A-42E0-B92D-CD0F3E4DEEA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F8C991-08C8-4B43-9A8E-85192D59358E}" type="datetimeFigureOut">
              <a:rPr lang="en-US" smtClean="0"/>
              <a:pPr/>
              <a:t>11/22/2013</a:t>
            </a:fld>
            <a:endParaRPr lang="en-US"/>
          </a:p>
        </p:txBody>
      </p:sp>
      <p:sp>
        <p:nvSpPr>
          <p:cNvPr id="10" name="Slide Number Placeholder 9"/>
          <p:cNvSpPr>
            <a:spLocks noGrp="1"/>
          </p:cNvSpPr>
          <p:nvPr>
            <p:ph type="sldNum" sz="quarter" idx="16"/>
          </p:nvPr>
        </p:nvSpPr>
        <p:spPr/>
        <p:txBody>
          <a:bodyPr rtlCol="0"/>
          <a:lstStyle/>
          <a:p>
            <a:fld id="{297F630E-130A-42E0-B92D-CD0F3E4DEEA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F8C991-08C8-4B43-9A8E-85192D59358E}" type="datetimeFigureOut">
              <a:rPr lang="en-US" smtClean="0"/>
              <a:pPr/>
              <a:t>11/22/2013</a:t>
            </a:fld>
            <a:endParaRPr lang="en-US"/>
          </a:p>
        </p:txBody>
      </p:sp>
      <p:sp>
        <p:nvSpPr>
          <p:cNvPr id="12" name="Slide Number Placeholder 11"/>
          <p:cNvSpPr>
            <a:spLocks noGrp="1"/>
          </p:cNvSpPr>
          <p:nvPr>
            <p:ph type="sldNum" sz="quarter" idx="16"/>
          </p:nvPr>
        </p:nvSpPr>
        <p:spPr/>
        <p:txBody>
          <a:bodyPr rtlCol="0"/>
          <a:lstStyle/>
          <a:p>
            <a:fld id="{297F630E-130A-42E0-B92D-CD0F3E4DEEA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F8C991-08C8-4B43-9A8E-85192D59358E}" type="datetimeFigureOut">
              <a:rPr lang="en-US" smtClean="0"/>
              <a:pPr/>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97F630E-130A-42E0-B92D-CD0F3E4DEE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8C991-08C8-4B43-9A8E-85192D59358E}"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97F630E-130A-42E0-B92D-CD0F3E4DEE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F8C991-08C8-4B43-9A8E-85192D59358E}"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97F630E-130A-42E0-B92D-CD0F3E4DEEA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CF8C991-08C8-4B43-9A8E-85192D59358E}" type="datetimeFigureOut">
              <a:rPr lang="en-US" smtClean="0"/>
              <a:pPr/>
              <a:t>11/22/2013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97F630E-130A-42E0-B92D-CD0F3E4DEEA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CF8C991-08C8-4B43-9A8E-85192D59358E}" type="datetimeFigureOut">
              <a:rPr lang="en-US" smtClean="0"/>
              <a:pPr/>
              <a:t>11/22/2013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97F630E-130A-42E0-B92D-CD0F3E4DEE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28600"/>
            <a:ext cx="6477000" cy="5638800"/>
          </a:xfrm>
        </p:spPr>
        <p:txBody>
          <a:bodyPr>
            <a:normAutofit/>
          </a:bodyPr>
          <a:lstStyle/>
          <a:p>
            <a:pPr algn="ctr"/>
            <a:r>
              <a:rPr lang="en-US" dirty="0" smtClean="0"/>
              <a:t>PCA Adventure</a:t>
            </a:r>
            <a:br>
              <a:rPr lang="en-US" dirty="0" smtClean="0"/>
            </a:br>
            <a:r>
              <a:rPr lang="en-US" dirty="0" smtClean="0"/>
              <a:t>November 1, 2013</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2362200" y="3048000"/>
            <a:ext cx="6705600" cy="3687837"/>
          </a:xfrm>
        </p:spPr>
        <p:txBody>
          <a:bodyPr>
            <a:normAutofit/>
          </a:bodyPr>
          <a:lstStyle/>
          <a:p>
            <a:pPr algn="ctr"/>
            <a:r>
              <a:rPr lang="en-US" sz="3600" dirty="0" smtClean="0"/>
              <a:t>Classified &amp; Certificated</a:t>
            </a:r>
          </a:p>
          <a:p>
            <a:pPr algn="ctr"/>
            <a:r>
              <a:rPr lang="en-US" sz="3600" dirty="0" smtClean="0"/>
              <a:t>Human Resources</a:t>
            </a:r>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after HR receives it?</a:t>
            </a:r>
            <a:endParaRPr lang="en-US" dirty="0"/>
          </a:p>
        </p:txBody>
      </p:sp>
      <p:sp>
        <p:nvSpPr>
          <p:cNvPr id="3" name="Content Placeholder 2"/>
          <p:cNvSpPr>
            <a:spLocks noGrp="1"/>
          </p:cNvSpPr>
          <p:nvPr>
            <p:ph sz="quarter" idx="1"/>
          </p:nvPr>
        </p:nvSpPr>
        <p:spPr/>
        <p:txBody>
          <a:bodyPr>
            <a:normAutofit/>
          </a:bodyPr>
          <a:lstStyle/>
          <a:p>
            <a:r>
              <a:rPr lang="en-US" dirty="0" smtClean="0"/>
              <a:t>Next Stop</a:t>
            </a:r>
          </a:p>
          <a:p>
            <a:pPr lvl="1"/>
            <a:r>
              <a:rPr lang="en-US" dirty="0" smtClean="0"/>
              <a:t>Certificated</a:t>
            </a:r>
          </a:p>
          <a:p>
            <a:pPr lvl="2"/>
            <a:r>
              <a:rPr lang="en-US" dirty="0" smtClean="0"/>
              <a:t>Assistant Superintendent HR, Certificated HR</a:t>
            </a:r>
          </a:p>
          <a:p>
            <a:pPr lvl="3"/>
            <a:r>
              <a:rPr lang="en-US" dirty="0" smtClean="0"/>
              <a:t>Signature</a:t>
            </a:r>
          </a:p>
          <a:p>
            <a:pPr lvl="2"/>
            <a:r>
              <a:rPr lang="en-US" dirty="0" smtClean="0"/>
              <a:t>Accounting/Fiscal Services</a:t>
            </a:r>
          </a:p>
          <a:p>
            <a:pPr algn="ctr">
              <a:buNone/>
            </a:pPr>
            <a:r>
              <a:rPr lang="en-US" sz="1800" dirty="0" smtClean="0"/>
              <a:t>This is where it is determined if the request is valid and if we are following protocol.</a:t>
            </a:r>
          </a:p>
          <a:p>
            <a:pPr lvl="3"/>
            <a:r>
              <a:rPr lang="en-US" dirty="0" smtClean="0"/>
              <a:t>Categorical approval</a:t>
            </a:r>
          </a:p>
          <a:p>
            <a:pPr lvl="3"/>
            <a:r>
              <a:rPr lang="en-US" dirty="0" smtClean="0"/>
              <a:t>Budget verifications/Tracking</a:t>
            </a:r>
          </a:p>
          <a:p>
            <a:pPr lvl="3"/>
            <a:r>
              <a:rPr lang="en-US" dirty="0" smtClean="0"/>
              <a:t>Signature</a:t>
            </a:r>
          </a:p>
          <a:p>
            <a:pPr lvl="2"/>
            <a:r>
              <a:rPr lang="en-US" dirty="0" smtClean="0"/>
              <a:t>Assistant Superintendent Business Services</a:t>
            </a:r>
          </a:p>
          <a:p>
            <a:pPr lvl="3"/>
            <a:r>
              <a:rPr lang="en-US" dirty="0" smtClean="0"/>
              <a:t>Signature</a:t>
            </a:r>
          </a:p>
          <a:p>
            <a:pPr algn="ct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PCA is Approved. Now What?</a:t>
            </a:r>
            <a:endParaRPr lang="en-US" dirty="0"/>
          </a:p>
        </p:txBody>
      </p:sp>
      <p:sp>
        <p:nvSpPr>
          <p:cNvPr id="3" name="Content Placeholder 2"/>
          <p:cNvSpPr>
            <a:spLocks noGrp="1"/>
          </p:cNvSpPr>
          <p:nvPr>
            <p:ph sz="quarter" idx="1"/>
          </p:nvPr>
        </p:nvSpPr>
        <p:spPr>
          <a:xfrm>
            <a:off x="612648" y="1981200"/>
            <a:ext cx="8153400" cy="4114800"/>
          </a:xfrm>
        </p:spPr>
        <p:txBody>
          <a:bodyPr/>
          <a:lstStyle/>
          <a:p>
            <a:r>
              <a:rPr lang="en-US" dirty="0" smtClean="0"/>
              <a:t>HR will scan original/approved PCA back to the requesting site/department</a:t>
            </a:r>
          </a:p>
          <a:p>
            <a:pPr>
              <a:buNone/>
            </a:pPr>
            <a:endParaRPr lang="en-US" dirty="0" smtClean="0"/>
          </a:p>
          <a:p>
            <a:pPr lvl="2"/>
            <a:r>
              <a:rPr lang="en-US" dirty="0" smtClean="0"/>
              <a:t>PLEASE NOTE ANY NOTATIONS WRITTEN ON PCA (SPECIFICALLY BUDGET STRINGS, HOURS, RATE OF PAY).</a:t>
            </a:r>
          </a:p>
          <a:p>
            <a:pPr lvl="1">
              <a:buNone/>
            </a:pPr>
            <a:endParaRPr lang="en-US" dirty="0" smtClean="0"/>
          </a:p>
          <a:p>
            <a:pPr lvl="7"/>
            <a:r>
              <a:rPr lang="en-US" sz="2800" dirty="0" smtClean="0"/>
              <a:t>Questions: Call HR</a:t>
            </a:r>
          </a:p>
          <a:p>
            <a:pPr algn="ct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sz="quarter" idx="1"/>
          </p:nvPr>
        </p:nvSpPr>
        <p:spPr>
          <a:xfrm>
            <a:off x="612648" y="1905000"/>
            <a:ext cx="8153400" cy="4191000"/>
          </a:xfrm>
        </p:spPr>
        <p:txBody>
          <a:bodyPr/>
          <a:lstStyle/>
          <a:p>
            <a:pPr algn="ctr">
              <a:buNone/>
            </a:pPr>
            <a:r>
              <a:rPr lang="en-US" dirty="0" smtClean="0"/>
              <a:t>HR will enter the information in Digital Schools and produce a status change for payroll.</a:t>
            </a:r>
          </a:p>
          <a:p>
            <a:pPr algn="ctr">
              <a:buNone/>
            </a:pPr>
            <a:r>
              <a:rPr lang="en-US" dirty="0" smtClean="0"/>
              <a:t>This may not happen for a while if HR needs to recruit and hire someone for a position.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Payroll</a:t>
            </a:r>
          </a:p>
          <a:p>
            <a:pPr lvl="1"/>
            <a:r>
              <a:rPr lang="en-US" dirty="0" smtClean="0"/>
              <a:t>Time Sheets</a:t>
            </a:r>
          </a:p>
          <a:p>
            <a:pPr lvl="2"/>
            <a:r>
              <a:rPr lang="en-US" dirty="0" smtClean="0"/>
              <a:t>Timesheets that are categorically funded must have a budget code.  The budget must be the same as what was approved on the PCA.  Please refer to the scanned PCA for the correct budget code(s).  This will help payroll process timesheets quickly.  If the budget does not match, it disrupts the payroll process and causes a delay and interruption in Human Resources.</a:t>
            </a:r>
          </a:p>
          <a:p>
            <a:pPr lvl="2"/>
            <a:r>
              <a:rPr lang="en-US" dirty="0" smtClean="0"/>
              <a:t>Note the PCA number on the timesheet.  This allows for quicker processing of timesheets.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TO REMEMBER…</a:t>
            </a:r>
            <a:endParaRPr lang="en-US" dirty="0"/>
          </a:p>
        </p:txBody>
      </p:sp>
      <p:sp>
        <p:nvSpPr>
          <p:cNvPr id="3" name="Content Placeholder 2"/>
          <p:cNvSpPr>
            <a:spLocks noGrp="1"/>
          </p:cNvSpPr>
          <p:nvPr>
            <p:ph sz="quarter" idx="1"/>
          </p:nvPr>
        </p:nvSpPr>
        <p:spPr/>
        <p:txBody>
          <a:bodyPr/>
          <a:lstStyle/>
          <a:p>
            <a:r>
              <a:rPr lang="en-US" dirty="0" smtClean="0"/>
              <a:t>Because of the signature process, a PCA Authorization can take upwards of 2 to 3 weeks.</a:t>
            </a:r>
          </a:p>
          <a:p>
            <a:endParaRPr lang="en-US" dirty="0" smtClean="0"/>
          </a:p>
          <a:p>
            <a:r>
              <a:rPr lang="en-US" dirty="0" smtClean="0"/>
              <a:t>For recruitments, no position will be posted or filled  until the PCA is approved.</a:t>
            </a:r>
          </a:p>
          <a:p>
            <a:pPr>
              <a:buNone/>
            </a:pPr>
            <a:endParaRPr lang="en-US" dirty="0" smtClean="0"/>
          </a:p>
          <a:p>
            <a:r>
              <a:rPr lang="en-US" dirty="0" smtClean="0"/>
              <a:t>All positions and their funding must be approved by the Board of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Complete a PCA …</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To fill any vacancy … Whether a newly created position or an established position</a:t>
            </a:r>
          </a:p>
          <a:p>
            <a:pPr lvl="0"/>
            <a:r>
              <a:rPr lang="en-US" dirty="0" smtClean="0"/>
              <a:t>To change current established working hours or work days</a:t>
            </a:r>
          </a:p>
          <a:p>
            <a:pPr lvl="0"/>
            <a:r>
              <a:rPr lang="en-US" dirty="0" smtClean="0"/>
              <a:t>To add additional hours or work days</a:t>
            </a:r>
          </a:p>
          <a:p>
            <a:pPr lvl="0"/>
            <a:r>
              <a:rPr lang="en-US" dirty="0" smtClean="0"/>
              <a:t>To change a budget code for an established position</a:t>
            </a:r>
          </a:p>
          <a:p>
            <a:pPr lvl="0"/>
            <a:r>
              <a:rPr lang="en-US" dirty="0" smtClean="0"/>
              <a:t>Classified - To request a substitute for an absent employee</a:t>
            </a:r>
          </a:p>
          <a:p>
            <a:pPr lvl="0"/>
            <a:r>
              <a:rPr lang="en-US" dirty="0" smtClean="0"/>
              <a:t>Certificated – Stipends and/or additional hours outside of contract</a:t>
            </a:r>
          </a:p>
          <a:p>
            <a:pPr lvl="0"/>
            <a:r>
              <a:rPr lang="en-US" dirty="0" smtClean="0"/>
              <a:t>When in doubt fill it out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complete a PCA …</a:t>
            </a:r>
            <a:endParaRPr lang="en-US" dirty="0"/>
          </a:p>
        </p:txBody>
      </p:sp>
      <p:sp>
        <p:nvSpPr>
          <p:cNvPr id="3" name="Content Placeholder 2"/>
          <p:cNvSpPr>
            <a:spLocks noGrp="1"/>
          </p:cNvSpPr>
          <p:nvPr>
            <p:ph sz="quarter" idx="1"/>
          </p:nvPr>
        </p:nvSpPr>
        <p:spPr>
          <a:xfrm>
            <a:off x="612648" y="1752600"/>
            <a:ext cx="8153400" cy="4876800"/>
          </a:xfrm>
        </p:spPr>
        <p:txBody>
          <a:bodyPr>
            <a:normAutofit fontScale="77500" lnSpcReduction="20000"/>
          </a:bodyPr>
          <a:lstStyle/>
          <a:p>
            <a:pPr>
              <a:buNone/>
            </a:pPr>
            <a:r>
              <a:rPr lang="en-US" u="sng" dirty="0" smtClean="0"/>
              <a:t>TOP OF FORM</a:t>
            </a:r>
            <a:endParaRPr lang="en-US" dirty="0" smtClean="0"/>
          </a:p>
          <a:p>
            <a:pPr lvl="0"/>
            <a:r>
              <a:rPr lang="en-US" dirty="0" smtClean="0"/>
              <a:t>CHECK TYPE:  Whether Certificated or Classified</a:t>
            </a:r>
          </a:p>
          <a:p>
            <a:pPr lvl="0"/>
            <a:r>
              <a:rPr lang="en-US" dirty="0" smtClean="0"/>
              <a:t>ASSIGN A NUMBER: 	YR – SITE ABBREVIATION – SEQUENTIAL #</a:t>
            </a:r>
          </a:p>
          <a:p>
            <a:pPr lvl="0"/>
            <a:r>
              <a:rPr lang="en-US" dirty="0" smtClean="0"/>
              <a:t>DEPARTMENT/SITE:  Department or site of requestor</a:t>
            </a:r>
          </a:p>
          <a:p>
            <a:pPr lvl="0"/>
            <a:r>
              <a:rPr lang="en-US" dirty="0" smtClean="0"/>
              <a:t>DATE:  Current date of request</a:t>
            </a:r>
          </a:p>
          <a:p>
            <a:pPr lvl="0"/>
            <a:r>
              <a:rPr lang="en-US" dirty="0" smtClean="0"/>
              <a:t>REQUESTOR:  Name of person requesting PCA</a:t>
            </a:r>
          </a:p>
          <a:p>
            <a:pPr lvl="0"/>
            <a:r>
              <a:rPr lang="en-US" dirty="0" smtClean="0"/>
              <a:t>TITLE:  Requestor’s Title</a:t>
            </a:r>
          </a:p>
          <a:p>
            <a:pPr lvl="0"/>
            <a:r>
              <a:rPr lang="en-US" dirty="0" smtClean="0"/>
              <a:t>INITIALS:  Requestor must initial by hand</a:t>
            </a:r>
          </a:p>
          <a:p>
            <a:pPr lvl="0"/>
            <a:r>
              <a:rPr lang="en-US" dirty="0" smtClean="0"/>
              <a:t>PCA FOR EMPLOYEE NAME:  If the PCA is for a current employee in a current position, please fill this out for any change or addition to the assignment.</a:t>
            </a:r>
          </a:p>
          <a:p>
            <a:pPr lvl="0"/>
            <a:r>
              <a:rPr lang="en-US" dirty="0" smtClean="0"/>
              <a:t>CONTACT INFORMATION:  Extension to call if there are questions.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complete a PCA … (continued)</a:t>
            </a:r>
            <a:endParaRPr lang="en-US" dirty="0"/>
          </a:p>
        </p:txBody>
      </p:sp>
      <p:sp>
        <p:nvSpPr>
          <p:cNvPr id="3" name="Content Placeholder 2"/>
          <p:cNvSpPr>
            <a:spLocks noGrp="1"/>
          </p:cNvSpPr>
          <p:nvPr>
            <p:ph sz="quarter" idx="1"/>
          </p:nvPr>
        </p:nvSpPr>
        <p:spPr>
          <a:xfrm>
            <a:off x="612648" y="1752600"/>
            <a:ext cx="8153400" cy="4876800"/>
          </a:xfrm>
        </p:spPr>
        <p:txBody>
          <a:bodyPr>
            <a:normAutofit fontScale="77500" lnSpcReduction="20000"/>
          </a:bodyPr>
          <a:lstStyle/>
          <a:p>
            <a:pPr>
              <a:buNone/>
            </a:pPr>
            <a:r>
              <a:rPr lang="en-US" u="sng" dirty="0" smtClean="0"/>
              <a:t>SECTION I:  NEW POSITION/VACANCY REQUEST</a:t>
            </a:r>
            <a:endParaRPr lang="en-US" dirty="0" smtClean="0"/>
          </a:p>
          <a:p>
            <a:pPr lvl="0"/>
            <a:r>
              <a:rPr lang="en-US" dirty="0" smtClean="0"/>
              <a:t>CHECK TYPE:  Check whether new position or assignment, a vacancy or to request a sub for a position where the employee will be on an extended absence.</a:t>
            </a:r>
          </a:p>
          <a:p>
            <a:pPr lvl="0"/>
            <a:r>
              <a:rPr lang="en-US" dirty="0" smtClean="0"/>
              <a:t>JOB:  This is the title of the job for which you are requesting a PCA (check with HR if you are unfamiliar with job titles).</a:t>
            </a:r>
          </a:p>
          <a:p>
            <a:pPr lvl="0"/>
            <a:r>
              <a:rPr lang="en-US" dirty="0" smtClean="0"/>
              <a:t>LOCATION:  This is the site or department that will be affected.</a:t>
            </a:r>
          </a:p>
          <a:p>
            <a:pPr lvl="0"/>
            <a:r>
              <a:rPr lang="en-US" dirty="0" smtClean="0"/>
              <a:t>IF VACANCY:  Name of employee you are requesting a replacement for.</a:t>
            </a:r>
          </a:p>
          <a:p>
            <a:pPr lvl="0"/>
            <a:r>
              <a:rPr lang="en-US" dirty="0" smtClean="0"/>
              <a:t>RATE:  To be used for requesting substitutes.  Check with HR for rates of pay.</a:t>
            </a:r>
          </a:p>
          <a:p>
            <a:pPr lvl="0"/>
            <a:r>
              <a:rPr lang="en-US" dirty="0" smtClean="0"/>
              <a:t># HOURS:  This is the number of hours to be filled.</a:t>
            </a:r>
          </a:p>
          <a:p>
            <a:pPr lvl="0"/>
            <a:r>
              <a:rPr lang="en-US" dirty="0" smtClean="0"/>
              <a:t>START DATE:  Date position is to be filled.</a:t>
            </a:r>
          </a:p>
          <a:p>
            <a:pPr lvl="0"/>
            <a:r>
              <a:rPr lang="en-US" dirty="0" smtClean="0"/>
              <a:t>END DATE:  No end date is needed unless position is temporary or a substitute.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complete a PCA … (continued)</a:t>
            </a:r>
            <a:endParaRPr lang="en-US" dirty="0"/>
          </a:p>
        </p:txBody>
      </p:sp>
      <p:sp>
        <p:nvSpPr>
          <p:cNvPr id="3" name="Content Placeholder 2"/>
          <p:cNvSpPr>
            <a:spLocks noGrp="1"/>
          </p:cNvSpPr>
          <p:nvPr>
            <p:ph sz="quarter" idx="1"/>
          </p:nvPr>
        </p:nvSpPr>
        <p:spPr>
          <a:xfrm>
            <a:off x="612648" y="1752600"/>
            <a:ext cx="8153400" cy="4343400"/>
          </a:xfrm>
        </p:spPr>
        <p:txBody>
          <a:bodyPr>
            <a:normAutofit fontScale="92500" lnSpcReduction="20000"/>
          </a:bodyPr>
          <a:lstStyle/>
          <a:p>
            <a:pPr>
              <a:buNone/>
            </a:pPr>
            <a:r>
              <a:rPr lang="en-US" u="sng" dirty="0" smtClean="0"/>
              <a:t>SECTION 2:  EMPLOYEE POSITION CHANGE OR ADDITIONAL ASSIGNMENT:</a:t>
            </a:r>
            <a:endParaRPr lang="en-US" dirty="0" smtClean="0"/>
          </a:p>
          <a:p>
            <a:r>
              <a:rPr lang="en-US" dirty="0" smtClean="0"/>
              <a:t>This section is to be completed when the assignment for a CURRENT employee or an established position is to be changed or added to (this includes overtime or additional time).  ALL INFORMATION MUST BE COMPLETED.</a:t>
            </a:r>
          </a:p>
          <a:p>
            <a:pPr lvl="1"/>
            <a:r>
              <a:rPr lang="en-US" dirty="0" smtClean="0"/>
              <a:t>ALL INFORMATION ON CURRENT ASSIGNMENT</a:t>
            </a:r>
          </a:p>
          <a:p>
            <a:pPr lvl="1"/>
            <a:r>
              <a:rPr lang="en-US" dirty="0" smtClean="0"/>
              <a:t>WHAT CHANGES/ADDITIONAL INFORMATION IS TO BE MADE ON CURRENT ASSIGNMENT</a:t>
            </a:r>
          </a:p>
          <a:p>
            <a:pPr lvl="1"/>
            <a:r>
              <a:rPr lang="en-US" dirty="0" smtClean="0"/>
              <a:t>End date should only be entered when change or addition is temporary</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complete a PCA … (continued)</a:t>
            </a:r>
            <a:endParaRPr lang="en-US" dirty="0"/>
          </a:p>
        </p:txBody>
      </p:sp>
      <p:sp>
        <p:nvSpPr>
          <p:cNvPr id="3" name="Content Placeholder 2"/>
          <p:cNvSpPr>
            <a:spLocks noGrp="1"/>
          </p:cNvSpPr>
          <p:nvPr>
            <p:ph sz="quarter" idx="1"/>
          </p:nvPr>
        </p:nvSpPr>
        <p:spPr/>
        <p:txBody>
          <a:bodyPr/>
          <a:lstStyle/>
          <a:p>
            <a:pPr>
              <a:buNone/>
            </a:pPr>
            <a:r>
              <a:rPr lang="en-US" u="sng" dirty="0" smtClean="0"/>
              <a:t>SECTION 3:  JUSTIFICATION:</a:t>
            </a:r>
            <a:endParaRPr lang="en-US" dirty="0" smtClean="0"/>
          </a:p>
          <a:p>
            <a:r>
              <a:rPr lang="en-US" dirty="0" smtClean="0"/>
              <a:t>All PCA’s MUST have a justification.</a:t>
            </a:r>
          </a:p>
          <a:p>
            <a:pPr>
              <a:buNone/>
            </a:pPr>
            <a:endParaRPr lang="en-US" dirty="0" smtClean="0"/>
          </a:p>
          <a:p>
            <a:pPr>
              <a:buNone/>
            </a:pPr>
            <a:r>
              <a:rPr lang="en-US" u="sng" dirty="0" smtClean="0"/>
              <a:t>SECTION 4: BUDGET:</a:t>
            </a:r>
            <a:endParaRPr lang="en-US" dirty="0" smtClean="0"/>
          </a:p>
          <a:p>
            <a:r>
              <a:rPr lang="en-US" dirty="0" smtClean="0"/>
              <a:t>All PCA’s MUST have a budget number.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now?</a:t>
            </a:r>
            <a:endParaRPr lang="en-US" dirty="0"/>
          </a:p>
        </p:txBody>
      </p:sp>
      <p:sp>
        <p:nvSpPr>
          <p:cNvPr id="3" name="Content Placeholder 2"/>
          <p:cNvSpPr>
            <a:spLocks noGrp="1"/>
          </p:cNvSpPr>
          <p:nvPr>
            <p:ph sz="quarter" idx="1"/>
          </p:nvPr>
        </p:nvSpPr>
        <p:spPr/>
        <p:txBody>
          <a:bodyPr/>
          <a:lstStyle/>
          <a:p>
            <a:r>
              <a:rPr lang="en-US" dirty="0" smtClean="0"/>
              <a:t>Scan PCA and email the scanned copy to the appropriate department:</a:t>
            </a:r>
          </a:p>
          <a:p>
            <a:pPr lvl="1"/>
            <a:r>
              <a:rPr lang="en-US" dirty="0" smtClean="0"/>
              <a:t>Certificated:  Mary Ludvigson &amp; Jamie Wild</a:t>
            </a:r>
          </a:p>
          <a:p>
            <a:pPr lvl="1"/>
            <a:r>
              <a:rPr lang="en-US" dirty="0" smtClean="0"/>
              <a:t>Classified:  Lisa Smith &amp; Kathy Brown</a:t>
            </a:r>
          </a:p>
          <a:p>
            <a:pPr>
              <a:buNone/>
            </a:pPr>
            <a:endParaRPr lang="en-US" dirty="0" smtClean="0"/>
          </a:p>
          <a:p>
            <a:pPr>
              <a:buNone/>
            </a:pPr>
            <a:endParaRPr lang="en-US" dirty="0" smtClean="0"/>
          </a:p>
          <a:p>
            <a:pPr algn="ctr">
              <a:buNone/>
            </a:pPr>
            <a:r>
              <a:rPr lang="en-US" sz="2400" dirty="0" smtClean="0"/>
              <a:t>IF PCA IS SCANNED AND SENT, </a:t>
            </a:r>
            <a:r>
              <a:rPr lang="en-US" b="1" i="1" dirty="0" smtClean="0"/>
              <a:t>DO NOT</a:t>
            </a:r>
            <a:r>
              <a:rPr lang="en-US" dirty="0" smtClean="0"/>
              <a:t> </a:t>
            </a:r>
            <a:r>
              <a:rPr lang="en-US" sz="2400" dirty="0" smtClean="0"/>
              <a:t>MAIL A HARD COPY.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after HR receives it?</a:t>
            </a:r>
            <a:endParaRPr lang="en-US" dirty="0"/>
          </a:p>
        </p:txBody>
      </p:sp>
      <p:sp>
        <p:nvSpPr>
          <p:cNvPr id="3" name="Content Placeholder 2"/>
          <p:cNvSpPr>
            <a:spLocks noGrp="1"/>
          </p:cNvSpPr>
          <p:nvPr>
            <p:ph sz="quarter" idx="1"/>
          </p:nvPr>
        </p:nvSpPr>
        <p:spPr>
          <a:xfrm>
            <a:off x="612648" y="1828800"/>
            <a:ext cx="8153400" cy="4648200"/>
          </a:xfrm>
        </p:spPr>
        <p:txBody>
          <a:bodyPr/>
          <a:lstStyle/>
          <a:p>
            <a:r>
              <a:rPr lang="en-US" dirty="0" smtClean="0"/>
              <a:t>First Stop</a:t>
            </a:r>
            <a:endParaRPr lang="en-US" dirty="0"/>
          </a:p>
          <a:p>
            <a:pPr lvl="1"/>
            <a:r>
              <a:rPr lang="en-US" dirty="0" smtClean="0"/>
              <a:t>Human Resources</a:t>
            </a:r>
          </a:p>
          <a:p>
            <a:pPr lvl="1">
              <a:buNone/>
            </a:pPr>
            <a:r>
              <a:rPr lang="en-US" sz="2000" dirty="0" smtClean="0"/>
              <a:t>This is where we determine what actions may be necessary to hire or change an employee’s status (this includes budget changes).</a:t>
            </a:r>
          </a:p>
          <a:p>
            <a:pPr lvl="2"/>
            <a:r>
              <a:rPr lang="en-US" dirty="0" smtClean="0"/>
              <a:t>Log it</a:t>
            </a:r>
          </a:p>
          <a:p>
            <a:pPr lvl="2"/>
            <a:r>
              <a:rPr lang="en-US" dirty="0" smtClean="0"/>
              <a:t>Route for Signature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after HR receives it?</a:t>
            </a:r>
            <a:endParaRPr lang="en-US" dirty="0"/>
          </a:p>
        </p:txBody>
      </p:sp>
      <p:sp>
        <p:nvSpPr>
          <p:cNvPr id="3" name="Content Placeholder 2"/>
          <p:cNvSpPr>
            <a:spLocks noGrp="1"/>
          </p:cNvSpPr>
          <p:nvPr>
            <p:ph sz="quarter" idx="1"/>
          </p:nvPr>
        </p:nvSpPr>
        <p:spPr/>
        <p:txBody>
          <a:bodyPr>
            <a:normAutofit/>
          </a:bodyPr>
          <a:lstStyle/>
          <a:p>
            <a:r>
              <a:rPr lang="en-US" dirty="0" smtClean="0"/>
              <a:t>Next Stop</a:t>
            </a:r>
          </a:p>
          <a:p>
            <a:pPr lvl="1"/>
            <a:r>
              <a:rPr lang="en-US" dirty="0" smtClean="0"/>
              <a:t>Classified</a:t>
            </a:r>
          </a:p>
          <a:p>
            <a:pPr lvl="2"/>
            <a:r>
              <a:rPr lang="en-US" dirty="0" smtClean="0"/>
              <a:t>Assistant Superintendent Business Services</a:t>
            </a:r>
          </a:p>
          <a:p>
            <a:pPr lvl="3"/>
            <a:r>
              <a:rPr lang="en-US" dirty="0" smtClean="0"/>
              <a:t>Signature</a:t>
            </a:r>
          </a:p>
          <a:p>
            <a:pPr algn="ctr">
              <a:buNone/>
            </a:pPr>
            <a:r>
              <a:rPr lang="en-US" sz="1800" dirty="0" smtClean="0"/>
              <a:t>This is where it is determined if the request is valid and if we are following protocol.</a:t>
            </a:r>
          </a:p>
          <a:p>
            <a:pPr lvl="2"/>
            <a:r>
              <a:rPr lang="en-US" dirty="0" smtClean="0"/>
              <a:t>Director, Classified HR</a:t>
            </a:r>
          </a:p>
          <a:p>
            <a:pPr lvl="3"/>
            <a:r>
              <a:rPr lang="en-US" dirty="0" smtClean="0"/>
              <a:t>Signature</a:t>
            </a:r>
          </a:p>
          <a:p>
            <a:pPr lvl="2"/>
            <a:r>
              <a:rPr lang="en-US" dirty="0" smtClean="0"/>
              <a:t>Fiscal Services</a:t>
            </a:r>
          </a:p>
          <a:p>
            <a:pPr lvl="3"/>
            <a:r>
              <a:rPr lang="en-US" dirty="0" smtClean="0"/>
              <a:t>Budget verifications</a:t>
            </a:r>
          </a:p>
          <a:p>
            <a:pPr lvl="3"/>
            <a:r>
              <a:rPr lang="en-US" dirty="0" smtClean="0"/>
              <a:t>Categorical approval</a:t>
            </a:r>
          </a:p>
          <a:p>
            <a:pPr lvl="3"/>
            <a:r>
              <a:rPr lang="en-US" dirty="0" smtClean="0"/>
              <a:t>Signature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240</TotalTime>
  <Words>759</Words>
  <Application>Microsoft Office PowerPoint</Application>
  <PresentationFormat>On-screen Show (4:3)</PresentationFormat>
  <Paragraphs>105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PCA Adventure November 1, 2013     </vt:lpstr>
      <vt:lpstr>When to Complete a PCA …</vt:lpstr>
      <vt:lpstr>How to complete a PCA …</vt:lpstr>
      <vt:lpstr>How to complete a PCA … (continued)</vt:lpstr>
      <vt:lpstr>How to complete a PCA … (continued)</vt:lpstr>
      <vt:lpstr>How to complete a PCA … (continued)</vt:lpstr>
      <vt:lpstr>What now?</vt:lpstr>
      <vt:lpstr>What happens after HR receives it?</vt:lpstr>
      <vt:lpstr>What happens after HR receives it?</vt:lpstr>
      <vt:lpstr>What happens after HR receives it?</vt:lpstr>
      <vt:lpstr>PCA is Approved. Now What?</vt:lpstr>
      <vt:lpstr>Next…</vt:lpstr>
      <vt:lpstr>Slide 13</vt:lpstr>
      <vt:lpstr>INFORMATION TO REMEMBER…</vt:lpstr>
    </vt:vector>
  </TitlesOfParts>
  <Company>Lompoc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PCA Adventure</dc:title>
  <dc:creator>ml</dc:creator>
  <cp:lastModifiedBy>brown.katherine</cp:lastModifiedBy>
  <cp:revision>29</cp:revision>
  <dcterms:created xsi:type="dcterms:W3CDTF">2013-10-23T18:13:56Z</dcterms:created>
  <dcterms:modified xsi:type="dcterms:W3CDTF">2013-11-22T22:36:06Z</dcterms:modified>
</cp:coreProperties>
</file>