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69C70-D682-41AA-AC57-3BC83E25A909}" v="7" dt="2020-02-10T21:17:44.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77" d="100"/>
          <a:sy n="77" d="100"/>
        </p:scale>
        <p:origin x="6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2/12/2020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2/12/2020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2/12/2020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www.bellevuecollege.edu/runningsta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wtech.edu/academics/high-school/running-sta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ascadia.edu/advising/running_star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0EB9-FC72-43D4-B29E-6538B9494D2F}"/>
              </a:ext>
            </a:extLst>
          </p:cNvPr>
          <p:cNvSpPr>
            <a:spLocks noGrp="1"/>
          </p:cNvSpPr>
          <p:nvPr>
            <p:ph type="ctrTitle"/>
          </p:nvPr>
        </p:nvSpPr>
        <p:spPr/>
        <p:txBody>
          <a:bodyPr/>
          <a:lstStyle/>
          <a:p>
            <a:r>
              <a:rPr lang="en-US" dirty="0"/>
              <a:t>Running Start: LWHS</a:t>
            </a:r>
          </a:p>
        </p:txBody>
      </p:sp>
    </p:spTree>
    <p:extLst>
      <p:ext uri="{BB962C8B-B14F-4D97-AF65-F5344CB8AC3E}">
        <p14:creationId xmlns:p14="http://schemas.microsoft.com/office/powerpoint/2010/main" val="281088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31A6-D781-418B-93E0-FE96828E16D2}"/>
              </a:ext>
            </a:extLst>
          </p:cNvPr>
          <p:cNvSpPr>
            <a:spLocks noGrp="1"/>
          </p:cNvSpPr>
          <p:nvPr>
            <p:ph type="title"/>
          </p:nvPr>
        </p:nvSpPr>
        <p:spPr/>
        <p:txBody>
          <a:bodyPr/>
          <a:lstStyle/>
          <a:p>
            <a:r>
              <a:rPr lang="en-US" dirty="0"/>
              <a:t>Running Start Student Profile</a:t>
            </a:r>
          </a:p>
        </p:txBody>
      </p:sp>
      <p:sp>
        <p:nvSpPr>
          <p:cNvPr id="3" name="Content Placeholder 2">
            <a:extLst>
              <a:ext uri="{FF2B5EF4-FFF2-40B4-BE49-F238E27FC236}">
                <a16:creationId xmlns:a16="http://schemas.microsoft.com/office/drawing/2014/main" id="{08FEF052-5E67-4D0B-951C-039E4B938824}"/>
              </a:ext>
            </a:extLst>
          </p:cNvPr>
          <p:cNvSpPr>
            <a:spLocks noGrp="1"/>
          </p:cNvSpPr>
          <p:nvPr>
            <p:ph idx="1"/>
          </p:nvPr>
        </p:nvSpPr>
        <p:spPr>
          <a:xfrm>
            <a:off x="1154954" y="2603500"/>
            <a:ext cx="8825659" cy="3625850"/>
          </a:xfrm>
        </p:spPr>
        <p:txBody>
          <a:bodyPr/>
          <a:lstStyle/>
          <a:p>
            <a:pPr marL="0" indent="0">
              <a:buNone/>
            </a:pPr>
            <a:r>
              <a:rPr lang="en-US" dirty="0"/>
              <a:t>Below are the qualifications for Running Start and helpful information about the profile of a successful Running Start student:</a:t>
            </a:r>
          </a:p>
          <a:p>
            <a:pPr marL="285750" indent="-285750">
              <a:buFont typeface="Arial" panose="020B0604020202020204" pitchFamily="34" charset="0"/>
              <a:buChar char="•"/>
            </a:pPr>
            <a:r>
              <a:rPr lang="en-US" dirty="0"/>
              <a:t>I am a Sophomore or Junior </a:t>
            </a:r>
          </a:p>
          <a:p>
            <a:pPr marL="285750" indent="-285750">
              <a:buFont typeface="Arial" panose="020B0604020202020204" pitchFamily="34" charset="0"/>
              <a:buChar char="•"/>
            </a:pPr>
            <a:r>
              <a:rPr lang="en-US" dirty="0"/>
              <a:t>I am responsible, self-starter, and independent</a:t>
            </a:r>
          </a:p>
          <a:p>
            <a:pPr marL="285750" indent="-285750">
              <a:buFont typeface="Arial" panose="020B0604020202020204" pitchFamily="34" charset="0"/>
              <a:buChar char="•"/>
            </a:pPr>
            <a:r>
              <a:rPr lang="en-US" dirty="0"/>
              <a:t>I am willing to pay for all books, fees, transportation</a:t>
            </a:r>
          </a:p>
          <a:p>
            <a:pPr marL="285750" indent="-285750">
              <a:buFont typeface="Arial" panose="020B0604020202020204" pitchFamily="34" charset="0"/>
              <a:buChar char="•"/>
            </a:pPr>
            <a:r>
              <a:rPr lang="en-US" dirty="0"/>
              <a:t>I can manage several email accounts</a:t>
            </a:r>
          </a:p>
          <a:p>
            <a:pPr marL="285750" indent="-285750">
              <a:buFont typeface="Arial" panose="020B0604020202020204" pitchFamily="34" charset="0"/>
              <a:buChar char="•"/>
            </a:pPr>
            <a:r>
              <a:rPr lang="en-US" dirty="0"/>
              <a:t>I am ready to talk to professors about assignments and advocate for my own education</a:t>
            </a:r>
          </a:p>
          <a:p>
            <a:pPr marL="285750" indent="-285750">
              <a:buFont typeface="Arial" panose="020B0604020202020204" pitchFamily="34" charset="0"/>
              <a:buChar char="•"/>
            </a:pPr>
            <a:r>
              <a:rPr lang="en-US" dirty="0"/>
              <a:t>I am ready to be a college student, and be treated as such</a:t>
            </a:r>
          </a:p>
          <a:p>
            <a:endParaRPr lang="en-US" dirty="0"/>
          </a:p>
        </p:txBody>
      </p:sp>
    </p:spTree>
    <p:extLst>
      <p:ext uri="{BB962C8B-B14F-4D97-AF65-F5344CB8AC3E}">
        <p14:creationId xmlns:p14="http://schemas.microsoft.com/office/powerpoint/2010/main" val="7530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99C3E-1A68-416B-B72A-73C859AB6D92}"/>
              </a:ext>
            </a:extLst>
          </p:cNvPr>
          <p:cNvSpPr>
            <a:spLocks noGrp="1"/>
          </p:cNvSpPr>
          <p:nvPr>
            <p:ph type="title"/>
          </p:nvPr>
        </p:nvSpPr>
        <p:spPr>
          <a:xfrm>
            <a:off x="1154954" y="973668"/>
            <a:ext cx="8761413" cy="912282"/>
          </a:xfrm>
        </p:spPr>
        <p:txBody>
          <a:bodyPr/>
          <a:lstStyle/>
          <a:p>
            <a:r>
              <a:rPr lang="en-US" dirty="0"/>
              <a:t>Running Start in the Community </a:t>
            </a:r>
            <a:br>
              <a:rPr lang="en-US" dirty="0"/>
            </a:br>
            <a:r>
              <a:rPr lang="en-US" sz="1400" dirty="0"/>
              <a:t>(more college available, but these are most used by LW students)</a:t>
            </a:r>
          </a:p>
        </p:txBody>
      </p:sp>
      <p:sp>
        <p:nvSpPr>
          <p:cNvPr id="3" name="Text Placeholder 2">
            <a:extLst>
              <a:ext uri="{FF2B5EF4-FFF2-40B4-BE49-F238E27FC236}">
                <a16:creationId xmlns:a16="http://schemas.microsoft.com/office/drawing/2014/main" id="{960F9916-0718-412D-AEF4-F0B2734F5D6D}"/>
              </a:ext>
            </a:extLst>
          </p:cNvPr>
          <p:cNvSpPr>
            <a:spLocks noGrp="1"/>
          </p:cNvSpPr>
          <p:nvPr>
            <p:ph type="body" idx="1"/>
          </p:nvPr>
        </p:nvSpPr>
        <p:spPr>
          <a:xfrm>
            <a:off x="532386" y="2603500"/>
            <a:ext cx="3449064" cy="576262"/>
          </a:xfrm>
        </p:spPr>
        <p:txBody>
          <a:bodyPr/>
          <a:lstStyle/>
          <a:p>
            <a:r>
              <a:rPr lang="en-US" sz="2200" dirty="0"/>
              <a:t>Bellevue College (BC)</a:t>
            </a:r>
          </a:p>
        </p:txBody>
      </p:sp>
      <p:sp>
        <p:nvSpPr>
          <p:cNvPr id="4" name="Content Placeholder 3">
            <a:extLst>
              <a:ext uri="{FF2B5EF4-FFF2-40B4-BE49-F238E27FC236}">
                <a16:creationId xmlns:a16="http://schemas.microsoft.com/office/drawing/2014/main" id="{2FE6B907-E45F-4044-A0CF-01346F2FE672}"/>
              </a:ext>
            </a:extLst>
          </p:cNvPr>
          <p:cNvSpPr>
            <a:spLocks noGrp="1"/>
          </p:cNvSpPr>
          <p:nvPr>
            <p:ph sz="half" idx="2"/>
          </p:nvPr>
        </p:nvSpPr>
        <p:spPr>
          <a:xfrm>
            <a:off x="532386" y="3179762"/>
            <a:ext cx="3449064" cy="2840039"/>
          </a:xfrm>
        </p:spPr>
        <p:txBody>
          <a:bodyPr>
            <a:normAutofit fontScale="92500" lnSpcReduction="20000"/>
          </a:bodyPr>
          <a:lstStyle/>
          <a:p>
            <a:pPr marL="285750" indent="-285750">
              <a:buFont typeface="Arial" panose="020B0604020202020204" pitchFamily="34" charset="0"/>
              <a:buChar char="•"/>
            </a:pPr>
            <a:r>
              <a:rPr lang="en-US" dirty="0"/>
              <a:t>Located in Southeast Bellevue</a:t>
            </a:r>
          </a:p>
          <a:p>
            <a:pPr marL="285750" indent="-285750">
              <a:buFont typeface="Arial" panose="020B0604020202020204" pitchFamily="34" charset="0"/>
              <a:buChar char="•"/>
            </a:pPr>
            <a:r>
              <a:rPr lang="en-US" dirty="0"/>
              <a:t>Very large campus</a:t>
            </a:r>
          </a:p>
          <a:p>
            <a:pPr marL="285750" indent="-285750">
              <a:buFont typeface="Arial" panose="020B0604020202020204" pitchFamily="34" charset="0"/>
              <a:buChar char="•"/>
            </a:pPr>
            <a:r>
              <a:rPr lang="en-US" dirty="0"/>
              <a:t>Multiple AA/AS degree options</a:t>
            </a:r>
          </a:p>
          <a:p>
            <a:pPr marL="285750" indent="-285750">
              <a:buFont typeface="Arial" panose="020B0604020202020204" pitchFamily="34" charset="0"/>
              <a:buChar char="•"/>
            </a:pPr>
            <a:r>
              <a:rPr lang="en-US" dirty="0"/>
              <a:t>Transfer degree is most popular</a:t>
            </a:r>
          </a:p>
          <a:p>
            <a:pPr marL="285750" indent="-285750">
              <a:buFont typeface="Arial" panose="020B0604020202020204" pitchFamily="34" charset="0"/>
              <a:buChar char="•"/>
            </a:pPr>
            <a:r>
              <a:rPr lang="en-US" dirty="0"/>
              <a:t>4 year degree offerings</a:t>
            </a:r>
          </a:p>
          <a:p>
            <a:pPr marL="285750" indent="-285750">
              <a:buFont typeface="Arial" panose="020B0604020202020204" pitchFamily="34" charset="0"/>
              <a:buChar char="•"/>
            </a:pPr>
            <a:r>
              <a:rPr lang="en-US" dirty="0"/>
              <a:t>Wide range of courses available</a:t>
            </a:r>
          </a:p>
          <a:p>
            <a:endParaRPr lang="en-US" dirty="0"/>
          </a:p>
        </p:txBody>
      </p:sp>
      <p:sp>
        <p:nvSpPr>
          <p:cNvPr id="6" name="Content Placeholder 5">
            <a:extLst>
              <a:ext uri="{FF2B5EF4-FFF2-40B4-BE49-F238E27FC236}">
                <a16:creationId xmlns:a16="http://schemas.microsoft.com/office/drawing/2014/main" id="{1E5FBD9F-B00A-41A9-96FF-4FED4C51F004}"/>
              </a:ext>
            </a:extLst>
          </p:cNvPr>
          <p:cNvSpPr>
            <a:spLocks noGrp="1"/>
          </p:cNvSpPr>
          <p:nvPr>
            <p:ph sz="quarter" idx="4"/>
          </p:nvPr>
        </p:nvSpPr>
        <p:spPr>
          <a:xfrm>
            <a:off x="7798690" y="3179762"/>
            <a:ext cx="3860924" cy="2840039"/>
          </a:xfrm>
        </p:spPr>
        <p:txBody>
          <a:bodyPr>
            <a:normAutofit fontScale="92500" lnSpcReduction="20000"/>
          </a:bodyPr>
          <a:lstStyle/>
          <a:p>
            <a:pPr>
              <a:buFont typeface="Arial" panose="020B0604020202020204" pitchFamily="34" charset="0"/>
              <a:buChar char="•"/>
            </a:pPr>
            <a:r>
              <a:rPr lang="en-US" dirty="0"/>
              <a:t>Located in Bothell</a:t>
            </a:r>
          </a:p>
          <a:p>
            <a:pPr>
              <a:buFont typeface="Arial" panose="020B0604020202020204" pitchFamily="34" charset="0"/>
              <a:buChar char="•"/>
            </a:pPr>
            <a:r>
              <a:rPr lang="en-US" dirty="0"/>
              <a:t>Shares a campus with UW, Bothell</a:t>
            </a:r>
          </a:p>
          <a:p>
            <a:pPr>
              <a:buFont typeface="Arial" panose="020B0604020202020204" pitchFamily="34" charset="0"/>
              <a:buChar char="•"/>
            </a:pPr>
            <a:r>
              <a:rPr lang="en-US" dirty="0"/>
              <a:t>Mid-size campus</a:t>
            </a:r>
          </a:p>
          <a:p>
            <a:pPr>
              <a:buFont typeface="Arial" panose="020B0604020202020204" pitchFamily="34" charset="0"/>
              <a:buChar char="•"/>
            </a:pPr>
            <a:r>
              <a:rPr lang="en-US" dirty="0"/>
              <a:t>Transfer degrees, especially to UW Bothell</a:t>
            </a:r>
          </a:p>
          <a:p>
            <a:pPr>
              <a:buFont typeface="Arial" panose="020B0604020202020204" pitchFamily="34" charset="0"/>
              <a:buChar char="•"/>
            </a:pPr>
            <a:r>
              <a:rPr lang="en-US" dirty="0"/>
              <a:t>Wide range of courses available </a:t>
            </a:r>
          </a:p>
        </p:txBody>
      </p:sp>
      <p:sp>
        <p:nvSpPr>
          <p:cNvPr id="7" name="Text Placeholder 4">
            <a:extLst>
              <a:ext uri="{FF2B5EF4-FFF2-40B4-BE49-F238E27FC236}">
                <a16:creationId xmlns:a16="http://schemas.microsoft.com/office/drawing/2014/main" id="{212D2814-19C2-4186-A55C-296FC2331C94}"/>
              </a:ext>
            </a:extLst>
          </p:cNvPr>
          <p:cNvSpPr>
            <a:spLocks noGrp="1"/>
          </p:cNvSpPr>
          <p:nvPr>
            <p:ph type="body" sz="quarter" idx="3"/>
          </p:nvPr>
        </p:nvSpPr>
        <p:spPr>
          <a:xfrm>
            <a:off x="7793990" y="2603500"/>
            <a:ext cx="3860924" cy="576262"/>
          </a:xfrm>
        </p:spPr>
        <p:txBody>
          <a:bodyPr/>
          <a:lstStyle/>
          <a:p>
            <a:r>
              <a:rPr lang="en-US" sz="2200" dirty="0"/>
              <a:t>Cascadia College </a:t>
            </a:r>
          </a:p>
        </p:txBody>
      </p:sp>
      <p:sp>
        <p:nvSpPr>
          <p:cNvPr id="8" name="Content Placeholder 3">
            <a:extLst>
              <a:ext uri="{FF2B5EF4-FFF2-40B4-BE49-F238E27FC236}">
                <a16:creationId xmlns:a16="http://schemas.microsoft.com/office/drawing/2014/main" id="{596736C0-31E0-4C47-894E-B169BBCC24CE}"/>
              </a:ext>
            </a:extLst>
          </p:cNvPr>
          <p:cNvSpPr txBox="1">
            <a:spLocks/>
          </p:cNvSpPr>
          <p:nvPr/>
        </p:nvSpPr>
        <p:spPr>
          <a:xfrm>
            <a:off x="4029075" y="3179762"/>
            <a:ext cx="3769615" cy="28400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en-US" sz="1700" dirty="0">
                <a:latin typeface="+mj-lt"/>
              </a:rPr>
              <a:t>Located in Kirkland</a:t>
            </a:r>
          </a:p>
          <a:p>
            <a:pPr marL="285750" indent="-285750">
              <a:buFont typeface="Arial" panose="020B0604020202020204" pitchFamily="34" charset="0"/>
              <a:buChar char="•"/>
            </a:pPr>
            <a:r>
              <a:rPr lang="en-US" sz="1700" dirty="0">
                <a:latin typeface="+mj-lt"/>
              </a:rPr>
              <a:t>Small campus</a:t>
            </a:r>
          </a:p>
          <a:p>
            <a:pPr marL="285750" indent="-285750">
              <a:buFont typeface="Arial" panose="020B0604020202020204" pitchFamily="34" charset="0"/>
              <a:buChar char="•"/>
            </a:pPr>
            <a:r>
              <a:rPr lang="en-US" sz="1700" dirty="0">
                <a:latin typeface="+mj-lt"/>
              </a:rPr>
              <a:t>Specializes in career and technical courses</a:t>
            </a:r>
          </a:p>
          <a:p>
            <a:pPr marL="285750" indent="-285750">
              <a:buFont typeface="Arial" panose="020B0604020202020204" pitchFamily="34" charset="0"/>
              <a:buChar char="•"/>
            </a:pPr>
            <a:r>
              <a:rPr lang="en-US" sz="1700" dirty="0">
                <a:latin typeface="+mj-lt"/>
              </a:rPr>
              <a:t>AA/AS degree options including transfer</a:t>
            </a:r>
          </a:p>
          <a:p>
            <a:pPr marL="285750" indent="-285750">
              <a:buFont typeface="Arial" panose="020B0604020202020204" pitchFamily="34" charset="0"/>
              <a:buChar char="•"/>
            </a:pPr>
            <a:r>
              <a:rPr lang="en-US" sz="1700" dirty="0">
                <a:latin typeface="+mj-lt"/>
              </a:rPr>
              <a:t>More limited course offerings</a:t>
            </a:r>
          </a:p>
          <a:p>
            <a:endParaRPr lang="en-US" dirty="0"/>
          </a:p>
        </p:txBody>
      </p:sp>
      <p:sp>
        <p:nvSpPr>
          <p:cNvPr id="9" name="Text Placeholder 2">
            <a:extLst>
              <a:ext uri="{FF2B5EF4-FFF2-40B4-BE49-F238E27FC236}">
                <a16:creationId xmlns:a16="http://schemas.microsoft.com/office/drawing/2014/main" id="{1A3F26D3-9709-4CDE-BCDD-37396C0C997D}"/>
              </a:ext>
            </a:extLst>
          </p:cNvPr>
          <p:cNvSpPr txBox="1">
            <a:spLocks/>
          </p:cNvSpPr>
          <p:nvPr/>
        </p:nvSpPr>
        <p:spPr>
          <a:xfrm>
            <a:off x="3981450" y="2663825"/>
            <a:ext cx="3812540"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r>
              <a:rPr lang="en-US" sz="2200" dirty="0"/>
              <a:t>Lake Washington Institute of Technology (LW Tech)</a:t>
            </a:r>
          </a:p>
        </p:txBody>
      </p:sp>
    </p:spTree>
    <p:extLst>
      <p:ext uri="{BB962C8B-B14F-4D97-AF65-F5344CB8AC3E}">
        <p14:creationId xmlns:p14="http://schemas.microsoft.com/office/powerpoint/2010/main" val="1697139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1AA5-6EE9-4241-97D3-627CEA7CC856}"/>
              </a:ext>
            </a:extLst>
          </p:cNvPr>
          <p:cNvSpPr>
            <a:spLocks noGrp="1"/>
          </p:cNvSpPr>
          <p:nvPr>
            <p:ph type="title"/>
          </p:nvPr>
        </p:nvSpPr>
        <p:spPr/>
        <p:txBody>
          <a:bodyPr/>
          <a:lstStyle/>
          <a:p>
            <a:r>
              <a:rPr lang="en-US" dirty="0"/>
              <a:t>Bellevue College</a:t>
            </a:r>
          </a:p>
        </p:txBody>
      </p:sp>
      <p:sp>
        <p:nvSpPr>
          <p:cNvPr id="3" name="Content Placeholder 2">
            <a:extLst>
              <a:ext uri="{FF2B5EF4-FFF2-40B4-BE49-F238E27FC236}">
                <a16:creationId xmlns:a16="http://schemas.microsoft.com/office/drawing/2014/main" id="{459454FA-1FFE-4F4A-8235-B76E895A0AF3}"/>
              </a:ext>
            </a:extLst>
          </p:cNvPr>
          <p:cNvSpPr>
            <a:spLocks noGrp="1"/>
          </p:cNvSpPr>
          <p:nvPr>
            <p:ph idx="1"/>
          </p:nvPr>
        </p:nvSpPr>
        <p:spPr/>
        <p:txBody>
          <a:bodyPr>
            <a:normAutofit lnSpcReduction="10000"/>
          </a:bodyPr>
          <a:lstStyle/>
          <a:p>
            <a:r>
              <a:rPr lang="en-US" dirty="0"/>
              <a:t>Bellevue College has a 2 step process for applying for Running Start:</a:t>
            </a:r>
          </a:p>
          <a:p>
            <a:pPr lvl="1"/>
            <a:r>
              <a:rPr lang="en-US" u="sng" dirty="0"/>
              <a:t>Step 1:</a:t>
            </a:r>
            <a:r>
              <a:rPr lang="en-US" dirty="0"/>
              <a:t> Student will complete the Intent to Participate in the Running Start Program. This link can be found on Bellevue College’s website, under the Running Start: </a:t>
            </a:r>
            <a:r>
              <a:rPr lang="en-US" dirty="0">
                <a:hlinkClick r:id="rId2"/>
              </a:rPr>
              <a:t>www.bellevuecollege.edu/runningstart/</a:t>
            </a:r>
            <a:r>
              <a:rPr lang="en-US" dirty="0"/>
              <a:t> </a:t>
            </a:r>
          </a:p>
          <a:p>
            <a:pPr lvl="1"/>
            <a:r>
              <a:rPr lang="en-US" u="sng" dirty="0"/>
              <a:t>Step 2: </a:t>
            </a:r>
            <a:r>
              <a:rPr lang="en-US" dirty="0"/>
              <a:t>the state of Washington Web Admissions Center (application)</a:t>
            </a:r>
          </a:p>
          <a:p>
            <a:pPr marL="457200" lvl="1" indent="0">
              <a:buNone/>
            </a:pPr>
            <a:r>
              <a:rPr lang="en-US" dirty="0"/>
              <a:t>Once these steps are complete, you will receive an email from Running Start Bellevue College, with your ID number, and the next steps in the process. Next steps could include orientation and/or placement testing for math/English. </a:t>
            </a:r>
          </a:p>
          <a:p>
            <a:pPr marL="457200" lvl="1" indent="0">
              <a:buNone/>
            </a:pPr>
            <a:endParaRPr lang="en-US" dirty="0"/>
          </a:p>
          <a:p>
            <a:pPr marL="457200" lvl="1" indent="0">
              <a:buNone/>
            </a:pPr>
            <a:r>
              <a:rPr lang="en-US" dirty="0"/>
              <a:t>After all these steps have been completed, you will reach out to your counselor for a meeting with you AND your parent to review your placement test results and to sign the Running Start contracts.</a:t>
            </a:r>
          </a:p>
        </p:txBody>
      </p:sp>
    </p:spTree>
    <p:extLst>
      <p:ext uri="{BB962C8B-B14F-4D97-AF65-F5344CB8AC3E}">
        <p14:creationId xmlns:p14="http://schemas.microsoft.com/office/powerpoint/2010/main" val="368608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8BEB-0A3D-457E-8C75-13C2A7FE42A9}"/>
              </a:ext>
            </a:extLst>
          </p:cNvPr>
          <p:cNvSpPr>
            <a:spLocks noGrp="1"/>
          </p:cNvSpPr>
          <p:nvPr>
            <p:ph type="title"/>
          </p:nvPr>
        </p:nvSpPr>
        <p:spPr/>
        <p:txBody>
          <a:bodyPr/>
          <a:lstStyle/>
          <a:p>
            <a:r>
              <a:rPr lang="en-US" dirty="0"/>
              <a:t>Lake Washington Tech.</a:t>
            </a:r>
          </a:p>
        </p:txBody>
      </p:sp>
      <p:sp>
        <p:nvSpPr>
          <p:cNvPr id="3" name="Content Placeholder 2">
            <a:extLst>
              <a:ext uri="{FF2B5EF4-FFF2-40B4-BE49-F238E27FC236}">
                <a16:creationId xmlns:a16="http://schemas.microsoft.com/office/drawing/2014/main" id="{AD3191CD-DAFE-4815-A456-D28C4B6FF270}"/>
              </a:ext>
            </a:extLst>
          </p:cNvPr>
          <p:cNvSpPr>
            <a:spLocks noGrp="1"/>
          </p:cNvSpPr>
          <p:nvPr>
            <p:ph idx="1"/>
          </p:nvPr>
        </p:nvSpPr>
        <p:spPr/>
        <p:txBody>
          <a:bodyPr>
            <a:normAutofit/>
          </a:bodyPr>
          <a:lstStyle/>
          <a:p>
            <a:r>
              <a:rPr lang="en-US" dirty="0"/>
              <a:t>Lake Washington Tech has a 3 step process for applying for Running Start:</a:t>
            </a:r>
          </a:p>
          <a:p>
            <a:pPr lvl="1"/>
            <a:r>
              <a:rPr lang="en-US" u="sng" dirty="0"/>
              <a:t>Step 1: </a:t>
            </a:r>
            <a:r>
              <a:rPr lang="en-US" dirty="0"/>
              <a:t>Take the math/English placement test (</a:t>
            </a:r>
            <a:r>
              <a:rPr lang="en-US" dirty="0" err="1"/>
              <a:t>AccuPlacer</a:t>
            </a:r>
            <a:r>
              <a:rPr lang="en-US" dirty="0"/>
              <a:t>)</a:t>
            </a:r>
          </a:p>
          <a:p>
            <a:pPr lvl="1"/>
            <a:r>
              <a:rPr lang="en-US" u="sng" dirty="0"/>
              <a:t>Step 2: </a:t>
            </a:r>
            <a:r>
              <a:rPr lang="en-US" dirty="0"/>
              <a:t>take testing results to the High School Programs Office and complete the application online.</a:t>
            </a:r>
          </a:p>
          <a:p>
            <a:pPr lvl="1"/>
            <a:r>
              <a:rPr lang="en-US" u="sng" dirty="0"/>
              <a:t>Step 3: </a:t>
            </a:r>
            <a:r>
              <a:rPr lang="en-US" dirty="0"/>
              <a:t>Make an appointment with a Running Start Advisor. This link can be found on LW Tech’s website under Running Start: </a:t>
            </a:r>
            <a:r>
              <a:rPr lang="en-US" dirty="0">
                <a:hlinkClick r:id="rId2"/>
              </a:rPr>
              <a:t>https://www.lwtech.edu/academics/high-school/running-start/</a:t>
            </a:r>
            <a:endParaRPr lang="en-US" dirty="0"/>
          </a:p>
          <a:p>
            <a:pPr marL="457200" lvl="1" indent="0">
              <a:buNone/>
            </a:pPr>
            <a:r>
              <a:rPr lang="en-US" dirty="0"/>
              <a:t>After all these steps have been completed, you will reach out to your counselor for a meeting with you AND your parent to review your placement test results and to sign the Running Start contracts.</a:t>
            </a:r>
          </a:p>
          <a:p>
            <a:pPr marL="457200" lvl="1" indent="0">
              <a:buNone/>
            </a:pPr>
            <a:endParaRPr lang="en-US" dirty="0"/>
          </a:p>
        </p:txBody>
      </p:sp>
    </p:spTree>
    <p:extLst>
      <p:ext uri="{BB962C8B-B14F-4D97-AF65-F5344CB8AC3E}">
        <p14:creationId xmlns:p14="http://schemas.microsoft.com/office/powerpoint/2010/main" val="56464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3426-51FA-4F88-A08B-0B54A99C0332}"/>
              </a:ext>
            </a:extLst>
          </p:cNvPr>
          <p:cNvSpPr>
            <a:spLocks noGrp="1"/>
          </p:cNvSpPr>
          <p:nvPr>
            <p:ph type="title"/>
          </p:nvPr>
        </p:nvSpPr>
        <p:spPr/>
        <p:txBody>
          <a:bodyPr/>
          <a:lstStyle/>
          <a:p>
            <a:r>
              <a:rPr lang="en-US" dirty="0"/>
              <a:t>Cascadia College</a:t>
            </a:r>
          </a:p>
        </p:txBody>
      </p:sp>
      <p:sp>
        <p:nvSpPr>
          <p:cNvPr id="3" name="Content Placeholder 2">
            <a:extLst>
              <a:ext uri="{FF2B5EF4-FFF2-40B4-BE49-F238E27FC236}">
                <a16:creationId xmlns:a16="http://schemas.microsoft.com/office/drawing/2014/main" id="{05D49A0F-33CF-4F92-8948-2995DECEA692}"/>
              </a:ext>
            </a:extLst>
          </p:cNvPr>
          <p:cNvSpPr>
            <a:spLocks noGrp="1"/>
          </p:cNvSpPr>
          <p:nvPr>
            <p:ph idx="1"/>
          </p:nvPr>
        </p:nvSpPr>
        <p:spPr/>
        <p:txBody>
          <a:bodyPr>
            <a:normAutofit/>
          </a:bodyPr>
          <a:lstStyle/>
          <a:p>
            <a:r>
              <a:rPr lang="en-US" dirty="0"/>
              <a:t>Cascadia College has a 3 step process for applying for Running Start:</a:t>
            </a:r>
          </a:p>
          <a:p>
            <a:pPr lvl="1"/>
            <a:r>
              <a:rPr lang="en-US" u="sng" dirty="0"/>
              <a:t>Step 1: </a:t>
            </a:r>
            <a:r>
              <a:rPr lang="en-US" dirty="0"/>
              <a:t>Take the math/English placement test (</a:t>
            </a:r>
            <a:r>
              <a:rPr lang="en-US" dirty="0" err="1"/>
              <a:t>AccuPlacer</a:t>
            </a:r>
            <a:r>
              <a:rPr lang="en-US" dirty="0"/>
              <a:t>)</a:t>
            </a:r>
          </a:p>
          <a:p>
            <a:pPr lvl="1"/>
            <a:r>
              <a:rPr lang="en-US" dirty="0"/>
              <a:t>Step 2: Apply online and complete the application</a:t>
            </a:r>
          </a:p>
          <a:p>
            <a:pPr lvl="1"/>
            <a:r>
              <a:rPr lang="en-US" dirty="0"/>
              <a:t>Step 3: Wait for the email from Cascadia with next steps and deadlines. This link can be found on Cascadia’s website under the Running Start: </a:t>
            </a:r>
            <a:r>
              <a:rPr lang="en-US" dirty="0">
                <a:hlinkClick r:id="rId2"/>
              </a:rPr>
              <a:t>http://www.cascadia.edu/advising/running_start.aspx</a:t>
            </a:r>
            <a:endParaRPr lang="en-US" dirty="0"/>
          </a:p>
          <a:p>
            <a:pPr marL="457200" lvl="1" indent="0">
              <a:buNone/>
            </a:pPr>
            <a:r>
              <a:rPr lang="en-US" dirty="0"/>
              <a:t>After all these steps have been completed, you will reach out to your LWHS counselor for a meeting with you AND your parent to review your placement test results and to sign the Running Start contracts.</a:t>
            </a:r>
          </a:p>
          <a:p>
            <a:pPr marL="457200" lvl="1" indent="0">
              <a:buNone/>
            </a:pPr>
            <a:endParaRPr lang="en-US" dirty="0"/>
          </a:p>
          <a:p>
            <a:endParaRPr lang="en-US" dirty="0"/>
          </a:p>
        </p:txBody>
      </p:sp>
    </p:spTree>
    <p:extLst>
      <p:ext uri="{BB962C8B-B14F-4D97-AF65-F5344CB8AC3E}">
        <p14:creationId xmlns:p14="http://schemas.microsoft.com/office/powerpoint/2010/main" val="523211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74AE-6198-41F6-9C83-705C9B56E790}"/>
              </a:ext>
            </a:extLst>
          </p:cNvPr>
          <p:cNvSpPr>
            <a:spLocks noGrp="1"/>
          </p:cNvSpPr>
          <p:nvPr>
            <p:ph type="title"/>
          </p:nvPr>
        </p:nvSpPr>
        <p:spPr>
          <a:xfrm>
            <a:off x="1154953" y="954618"/>
            <a:ext cx="8274797" cy="706964"/>
          </a:xfrm>
        </p:spPr>
        <p:txBody>
          <a:bodyPr/>
          <a:lstStyle/>
          <a:p>
            <a:r>
              <a:rPr lang="en-US" dirty="0"/>
              <a:t>Things to note once you’ve completed the application steps!</a:t>
            </a:r>
          </a:p>
        </p:txBody>
      </p:sp>
      <p:sp>
        <p:nvSpPr>
          <p:cNvPr id="3" name="Content Placeholder 2">
            <a:extLst>
              <a:ext uri="{FF2B5EF4-FFF2-40B4-BE49-F238E27FC236}">
                <a16:creationId xmlns:a16="http://schemas.microsoft.com/office/drawing/2014/main" id="{87C667C5-E255-4936-9457-38BA908FC837}"/>
              </a:ext>
            </a:extLst>
          </p:cNvPr>
          <p:cNvSpPr>
            <a:spLocks noGrp="1"/>
          </p:cNvSpPr>
          <p:nvPr>
            <p:ph idx="1"/>
          </p:nvPr>
        </p:nvSpPr>
        <p:spPr>
          <a:xfrm>
            <a:off x="819150" y="2362200"/>
            <a:ext cx="10344150" cy="4038600"/>
          </a:xfrm>
        </p:spPr>
        <p:txBody>
          <a:bodyPr/>
          <a:lstStyle/>
          <a:p>
            <a:r>
              <a:rPr lang="en-US" dirty="0"/>
              <a:t>Counselor meetings are scheduled </a:t>
            </a:r>
            <a:r>
              <a:rPr lang="en-US" b="1" dirty="0"/>
              <a:t>AFTER</a:t>
            </a:r>
            <a:r>
              <a:rPr lang="en-US" dirty="0"/>
              <a:t> you’ve completed the steps to enroll in the college. These meetings are 30 minutes and must include your parent/guardian.</a:t>
            </a:r>
          </a:p>
          <a:p>
            <a:r>
              <a:rPr lang="en-US" dirty="0"/>
              <a:t>Quarterly meeting (grad tracking/</a:t>
            </a:r>
            <a:r>
              <a:rPr lang="en-US" dirty="0" err="1"/>
              <a:t>Xello</a:t>
            </a:r>
            <a:r>
              <a:rPr lang="en-US" dirty="0"/>
              <a:t>) and RSVF requirements</a:t>
            </a:r>
          </a:p>
          <a:p>
            <a:r>
              <a:rPr lang="en-US" dirty="0"/>
              <a:t>Partial Running Start?</a:t>
            </a:r>
          </a:p>
          <a:p>
            <a:r>
              <a:rPr lang="en-US" dirty="0"/>
              <a:t>Costs? Fees?</a:t>
            </a:r>
          </a:p>
          <a:p>
            <a:r>
              <a:rPr lang="en-US" dirty="0"/>
              <a:t>15 credit maximum &amp; below 100 level classes</a:t>
            </a:r>
          </a:p>
          <a:p>
            <a:r>
              <a:rPr lang="en-US" dirty="0"/>
              <a:t>The “math issue”</a:t>
            </a:r>
          </a:p>
          <a:p>
            <a:r>
              <a:rPr lang="en-US" dirty="0"/>
              <a:t>Really treated like a grown-up?</a:t>
            </a:r>
          </a:p>
          <a:p>
            <a:r>
              <a:rPr lang="en-US" dirty="0"/>
              <a:t>AA degree at the same time as high school requirements?</a:t>
            </a:r>
          </a:p>
          <a:p>
            <a:r>
              <a:rPr lang="en-US" dirty="0"/>
              <a:t>What if I don’t like it halfway through the year?</a:t>
            </a:r>
          </a:p>
          <a:p>
            <a:endParaRPr lang="en-US" dirty="0"/>
          </a:p>
          <a:p>
            <a:endParaRPr lang="en-US" dirty="0"/>
          </a:p>
        </p:txBody>
      </p:sp>
    </p:spTree>
    <p:extLst>
      <p:ext uri="{BB962C8B-B14F-4D97-AF65-F5344CB8AC3E}">
        <p14:creationId xmlns:p14="http://schemas.microsoft.com/office/powerpoint/2010/main" val="290914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67BF2-532F-47F1-BDFB-94D314B06816}"/>
              </a:ext>
            </a:extLst>
          </p:cNvPr>
          <p:cNvSpPr>
            <a:spLocks noGrp="1"/>
          </p:cNvSpPr>
          <p:nvPr>
            <p:ph type="ctrTitle"/>
          </p:nvPr>
        </p:nvSpPr>
        <p:spPr>
          <a:xfrm>
            <a:off x="1154955" y="1476375"/>
            <a:ext cx="9770220" cy="3571875"/>
          </a:xfrm>
        </p:spPr>
        <p:txBody>
          <a:bodyPr/>
          <a:lstStyle/>
          <a:p>
            <a:pPr algn="ctr"/>
            <a:r>
              <a:rPr lang="en-US" sz="2400" dirty="0"/>
              <a:t>Bottom line, Running Start can be a rewarding, beneficial, and cost effective decision. But if this decision is made without thought, investigation, and a realistic perspective, it could leave you credit deficient or a non-grad. Counselors are here to help! We want to support you in </a:t>
            </a:r>
            <a:r>
              <a:rPr lang="en-US" sz="2400"/>
              <a:t>this endeavor </a:t>
            </a:r>
            <a:r>
              <a:rPr lang="en-US" sz="2400" dirty="0"/>
              <a:t>while fostering your independence. </a:t>
            </a:r>
            <a:br>
              <a:rPr lang="en-US" sz="2400" dirty="0"/>
            </a:br>
            <a:r>
              <a:rPr lang="en-US" sz="2400" dirty="0"/>
              <a:t>Best of luck!-LWHS Counseling Team</a:t>
            </a:r>
          </a:p>
        </p:txBody>
      </p:sp>
    </p:spTree>
    <p:extLst>
      <p:ext uri="{BB962C8B-B14F-4D97-AF65-F5344CB8AC3E}">
        <p14:creationId xmlns:p14="http://schemas.microsoft.com/office/powerpoint/2010/main" val="2697304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DCD52B3B19914F86BAFB9C25A4057B" ma:contentTypeVersion="13" ma:contentTypeDescription="Create a new document." ma:contentTypeScope="" ma:versionID="091227fe994510b004228ed0b3e7da96">
  <xsd:schema xmlns:xsd="http://www.w3.org/2001/XMLSchema" xmlns:xs="http://www.w3.org/2001/XMLSchema" xmlns:p="http://schemas.microsoft.com/office/2006/metadata/properties" xmlns:ns3="79a8d304-2d58-480d-900a-48e512f6d737" xmlns:ns4="764329b7-bb1f-491d-82eb-8bc79c95df49" targetNamespace="http://schemas.microsoft.com/office/2006/metadata/properties" ma:root="true" ma:fieldsID="bc43c3c5ab457fb68a145c7b58b2bed2" ns3:_="" ns4:_="">
    <xsd:import namespace="79a8d304-2d58-480d-900a-48e512f6d737"/>
    <xsd:import namespace="764329b7-bb1f-491d-82eb-8bc79c95df49"/>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EventHashCode" minOccurs="0"/>
                <xsd:element ref="ns3:MediaServiceGenerationTim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a8d304-2d58-480d-900a-48e512f6d7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4329b7-bb1f-491d-82eb-8bc79c95df4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971A1B-3180-4E0D-A38F-8AE9598A001D}">
  <ds:schemaRef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764329b7-bb1f-491d-82eb-8bc79c95df49"/>
    <ds:schemaRef ds:uri="79a8d304-2d58-480d-900a-48e512f6d737"/>
    <ds:schemaRef ds:uri="http://www.w3.org/XML/1998/namespace"/>
  </ds:schemaRefs>
</ds:datastoreItem>
</file>

<file path=customXml/itemProps2.xml><?xml version="1.0" encoding="utf-8"?>
<ds:datastoreItem xmlns:ds="http://schemas.openxmlformats.org/officeDocument/2006/customXml" ds:itemID="{BB9B3C34-A449-4C27-8A34-1B84C8BD5D96}">
  <ds:schemaRefs>
    <ds:schemaRef ds:uri="http://schemas.microsoft.com/sharepoint/v3/contenttype/forms"/>
  </ds:schemaRefs>
</ds:datastoreItem>
</file>

<file path=customXml/itemProps3.xml><?xml version="1.0" encoding="utf-8"?>
<ds:datastoreItem xmlns:ds="http://schemas.openxmlformats.org/officeDocument/2006/customXml" ds:itemID="{00B3213B-A291-4F1D-9261-FB6917C539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8d304-2d58-480d-900a-48e512f6d737"/>
    <ds:schemaRef ds:uri="764329b7-bb1f-491d-82eb-8bc79c95df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236</TotalTime>
  <Words>758</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Running Start: LWHS</vt:lpstr>
      <vt:lpstr>Running Start Student Profile</vt:lpstr>
      <vt:lpstr>Running Start in the Community  (more college available, but these are most used by LW students)</vt:lpstr>
      <vt:lpstr>Bellevue College</vt:lpstr>
      <vt:lpstr>Lake Washington Tech.</vt:lpstr>
      <vt:lpstr>Cascadia College</vt:lpstr>
      <vt:lpstr>Things to note once you’ve completed the application steps!</vt:lpstr>
      <vt:lpstr>Bottom line, Running Start can be a rewarding, beneficial, and cost effective decision. But if this decision is made without thought, investigation, and a realistic perspective, it could leave you credit deficient or a non-grad. Counselors are here to help! We want to support you in this endeavor while fostering your independence.  Best of luck!-LWHS Counseling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Start: LWHS</dc:title>
  <dc:creator>Reuhl, Taylor</dc:creator>
  <cp:lastModifiedBy>SaloisGillespie, Pauline</cp:lastModifiedBy>
  <cp:revision>12</cp:revision>
  <dcterms:created xsi:type="dcterms:W3CDTF">2020-02-10T17:38:54Z</dcterms:created>
  <dcterms:modified xsi:type="dcterms:W3CDTF">2020-02-12T19:32:06Z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0x01010069DCD52B3B19914F86BAFB9C25A4057B</vt:lpwstr>
  </property>
</Properties>
</file>