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4D11-8656-41FF-887C-5F4639174843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37BAE0B-E621-44AB-802B-11D099D22CC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191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4D11-8656-41FF-887C-5F4639174843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AE0B-E621-44AB-802B-11D099D22CCB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1063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4D11-8656-41FF-887C-5F4639174843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AE0B-E621-44AB-802B-11D099D22CC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5355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4D11-8656-41FF-887C-5F4639174843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AE0B-E621-44AB-802B-11D099D22CCB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956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4D11-8656-41FF-887C-5F4639174843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AE0B-E621-44AB-802B-11D099D22CC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9293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4D11-8656-41FF-887C-5F4639174843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AE0B-E621-44AB-802B-11D099D22CCB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415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4D11-8656-41FF-887C-5F4639174843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AE0B-E621-44AB-802B-11D099D22CCB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2981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4D11-8656-41FF-887C-5F4639174843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AE0B-E621-44AB-802B-11D099D22CCB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5295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4D11-8656-41FF-887C-5F4639174843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AE0B-E621-44AB-802B-11D099D22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80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4D11-8656-41FF-887C-5F4639174843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AE0B-E621-44AB-802B-11D099D22CCB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6642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2834D11-8656-41FF-887C-5F4639174843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AE0B-E621-44AB-802B-11D099D22CCB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3389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34D11-8656-41FF-887C-5F4639174843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37BAE0B-E621-44AB-802B-11D099D22CC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205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57F36-200B-4C70-B171-8D0BA74C09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Interviewing etiquette 101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929DA7-C50D-40A0-927C-A2B93DA8C3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Tess Davis, BA, PHR</a:t>
            </a:r>
          </a:p>
        </p:txBody>
      </p:sp>
    </p:spTree>
    <p:extLst>
      <p:ext uri="{BB962C8B-B14F-4D97-AF65-F5344CB8AC3E}">
        <p14:creationId xmlns:p14="http://schemas.microsoft.com/office/powerpoint/2010/main" val="2313918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08D1E-78EA-45FF-8AEE-B96287909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Interviews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1696B-9D75-493D-853B-BB0D79DDB30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Phone Screen </a:t>
            </a:r>
          </a:p>
          <a:p>
            <a:r>
              <a:rPr lang="en-US" dirty="0"/>
              <a:t>Conference Call</a:t>
            </a:r>
          </a:p>
          <a:p>
            <a:r>
              <a:rPr lang="en-US" dirty="0"/>
              <a:t>Webcam</a:t>
            </a:r>
          </a:p>
          <a:p>
            <a:r>
              <a:rPr lang="en-US" dirty="0"/>
              <a:t>Video Interview</a:t>
            </a:r>
          </a:p>
          <a:p>
            <a:r>
              <a:rPr lang="en-US" dirty="0"/>
              <a:t>In-person One-on-One</a:t>
            </a:r>
          </a:p>
          <a:p>
            <a:r>
              <a:rPr lang="en-US" dirty="0"/>
              <a:t>In-person Panel</a:t>
            </a:r>
          </a:p>
        </p:txBody>
      </p:sp>
      <p:pic>
        <p:nvPicPr>
          <p:cNvPr id="6" name="Content Placeholder 5" descr="A picture containing furniture, seat, chair&#10;&#10;Description automatically generated">
            <a:extLst>
              <a:ext uri="{FF2B5EF4-FFF2-40B4-BE49-F238E27FC236}">
                <a16:creationId xmlns:a16="http://schemas.microsoft.com/office/drawing/2014/main" id="{0924E494-F357-43E6-B51C-6EFBCA228A0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500" y="2286993"/>
            <a:ext cx="4645025" cy="2903140"/>
          </a:xfrm>
        </p:spPr>
      </p:pic>
    </p:spTree>
    <p:extLst>
      <p:ext uri="{BB962C8B-B14F-4D97-AF65-F5344CB8AC3E}">
        <p14:creationId xmlns:p14="http://schemas.microsoft.com/office/powerpoint/2010/main" val="528739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1E3DA-09FE-4ED8-926A-1AA1ADB21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yourself up for success: Communication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A3FD25-4A38-4DD8-8A18-A75183B620B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Set up a professional voicemail message and email account (school email is fine).</a:t>
            </a:r>
          </a:p>
          <a:p>
            <a:r>
              <a:rPr lang="en-US" dirty="0"/>
              <a:t>Check your voicemails daily and return emails and calls within 1 business day</a:t>
            </a:r>
          </a:p>
          <a:p>
            <a:r>
              <a:rPr lang="en-US" dirty="0"/>
              <a:t>Answer all calls in a warm, professional demeanor – SMILE!</a:t>
            </a:r>
          </a:p>
          <a:p>
            <a:r>
              <a:rPr lang="en-US" dirty="0"/>
              <a:t>Test your webcam capabilities</a:t>
            </a:r>
          </a:p>
          <a:p>
            <a:r>
              <a:rPr lang="en-US" dirty="0"/>
              <a:t>Clean up your social media accounts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9" name="Content Placeholder 8" descr="A picture containing person, using, phone, cellphone&#10;&#10;Description automatically generated">
            <a:extLst>
              <a:ext uri="{FF2B5EF4-FFF2-40B4-BE49-F238E27FC236}">
                <a16:creationId xmlns:a16="http://schemas.microsoft.com/office/drawing/2014/main" id="{19976963-88A9-42A9-B274-6B6DEFF3C84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500" y="2666634"/>
            <a:ext cx="4645025" cy="2143857"/>
          </a:xfrm>
        </p:spPr>
      </p:pic>
    </p:spTree>
    <p:extLst>
      <p:ext uri="{BB962C8B-B14F-4D97-AF65-F5344CB8AC3E}">
        <p14:creationId xmlns:p14="http://schemas.microsoft.com/office/powerpoint/2010/main" val="3950448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F34B7-7105-4473-BC9F-110945762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yourself up for success: Preparation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A7E0E-51B0-429F-885B-19B5FD9BD6A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Research</a:t>
            </a:r>
            <a:r>
              <a:rPr lang="en-US" dirty="0"/>
              <a:t> the industry, company’s products and service lines and take notes!</a:t>
            </a:r>
          </a:p>
          <a:p>
            <a:r>
              <a:rPr lang="en-US" b="1" dirty="0"/>
              <a:t>Read</a:t>
            </a:r>
            <a:r>
              <a:rPr lang="en-US" dirty="0"/>
              <a:t> </a:t>
            </a:r>
            <a:r>
              <a:rPr lang="en-US" b="1" dirty="0"/>
              <a:t>the job description </a:t>
            </a:r>
            <a:r>
              <a:rPr lang="en-US" dirty="0"/>
              <a:t>– where does your skillset align? Do you meet the minimum qualifications?</a:t>
            </a:r>
          </a:p>
          <a:p>
            <a:r>
              <a:rPr lang="en-US" b="1" dirty="0"/>
              <a:t>Research your interviewer </a:t>
            </a:r>
            <a:r>
              <a:rPr lang="en-US" dirty="0"/>
              <a:t>– company’s website and LinkedIn </a:t>
            </a:r>
          </a:p>
          <a:p>
            <a:r>
              <a:rPr lang="en-US" b="1" dirty="0"/>
              <a:t>Research company culture and salary ranges </a:t>
            </a:r>
            <a:r>
              <a:rPr lang="en-US" dirty="0"/>
              <a:t>– Glassdoor, Indeed and LinkedIn (ask recruiter before in person interview)</a:t>
            </a:r>
          </a:p>
          <a:p>
            <a:endParaRPr lang="en-US" dirty="0"/>
          </a:p>
        </p:txBody>
      </p:sp>
      <p:pic>
        <p:nvPicPr>
          <p:cNvPr id="6" name="Content Placeholder 5" descr="A picture containing fruit&#10;&#10;Description automatically generated">
            <a:extLst>
              <a:ext uri="{FF2B5EF4-FFF2-40B4-BE49-F238E27FC236}">
                <a16:creationId xmlns:a16="http://schemas.microsoft.com/office/drawing/2014/main" id="{EB492373-4BAD-4D17-875C-E0E7CF16750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500" y="2190221"/>
            <a:ext cx="4645025" cy="3096683"/>
          </a:xfrm>
        </p:spPr>
      </p:pic>
    </p:spTree>
    <p:extLst>
      <p:ext uri="{BB962C8B-B14F-4D97-AF65-F5344CB8AC3E}">
        <p14:creationId xmlns:p14="http://schemas.microsoft.com/office/powerpoint/2010/main" val="3703537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56012FD-74A8-4C91-B318-435CF2B719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4CF34B7-7105-4473-BC9F-110945762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Set yourself up for success: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A7E0E-51B0-429F-885B-19B5FD9BD6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51579" y="2015734"/>
            <a:ext cx="4162555" cy="345061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700" b="1"/>
              <a:t>Think</a:t>
            </a:r>
            <a:r>
              <a:rPr lang="en-US" sz="1700"/>
              <a:t> about possible interview questions and your answers – write these down to cement them in your memory if needed</a:t>
            </a:r>
          </a:p>
          <a:p>
            <a:pPr>
              <a:lnSpc>
                <a:spcPct val="110000"/>
              </a:lnSpc>
            </a:pPr>
            <a:r>
              <a:rPr lang="en-US" sz="1700" b="1"/>
              <a:t>Practice</a:t>
            </a:r>
            <a:r>
              <a:rPr lang="en-US" sz="1700"/>
              <a:t> your answers aloud or try mock interviews</a:t>
            </a:r>
          </a:p>
          <a:p>
            <a:pPr>
              <a:lnSpc>
                <a:spcPct val="110000"/>
              </a:lnSpc>
            </a:pPr>
            <a:r>
              <a:rPr lang="en-US" sz="1700" b="1"/>
              <a:t>Request feedback </a:t>
            </a:r>
            <a:r>
              <a:rPr lang="en-US" sz="1700"/>
              <a:t>from professors, mentors, and career center staff on your eye contact and verbal communication</a:t>
            </a:r>
          </a:p>
          <a:p>
            <a:pPr>
              <a:lnSpc>
                <a:spcPct val="110000"/>
              </a:lnSpc>
            </a:pPr>
            <a:r>
              <a:rPr lang="en-US" sz="1700" b="1"/>
              <a:t>Prepare questions </a:t>
            </a:r>
            <a:r>
              <a:rPr lang="en-US" sz="1700"/>
              <a:t>about the company and next steps</a:t>
            </a:r>
          </a:p>
        </p:txBody>
      </p:sp>
      <p:pic>
        <p:nvPicPr>
          <p:cNvPr id="7" name="Content Placeholder 6" descr="A close up of a card&#10;&#10;Description automatically generated">
            <a:extLst>
              <a:ext uri="{FF2B5EF4-FFF2-40B4-BE49-F238E27FC236}">
                <a16:creationId xmlns:a16="http://schemas.microsoft.com/office/drawing/2014/main" id="{518B7B93-E35A-4F10-B7F9-0D9B0179D7D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1546" y="2017713"/>
            <a:ext cx="4588933" cy="3441700"/>
          </a:xfrm>
        </p:spPr>
      </p:pic>
    </p:spTree>
    <p:extLst>
      <p:ext uri="{BB962C8B-B14F-4D97-AF65-F5344CB8AC3E}">
        <p14:creationId xmlns:p14="http://schemas.microsoft.com/office/powerpoint/2010/main" val="4182097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140C2-9C89-4C5E-8F2D-523D08190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of The interview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6F123-3232-4A68-8478-0307CC41FC4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Directions: </a:t>
            </a:r>
            <a:r>
              <a:rPr lang="en-US" dirty="0"/>
              <a:t>check traffic at the time of your interview, ensure you know your route</a:t>
            </a:r>
            <a:endParaRPr lang="en-US" b="1" dirty="0"/>
          </a:p>
          <a:p>
            <a:r>
              <a:rPr lang="en-US" b="1" dirty="0"/>
              <a:t>Handshake: </a:t>
            </a:r>
            <a:r>
              <a:rPr lang="en-US" dirty="0"/>
              <a:t>firm, brief, good eye contact</a:t>
            </a:r>
          </a:p>
          <a:p>
            <a:r>
              <a:rPr lang="en-US" b="1" dirty="0"/>
              <a:t>Dress</a:t>
            </a:r>
            <a:r>
              <a:rPr lang="en-US" dirty="0"/>
              <a:t>: Err on the side of formality, but research company culture and ask your recruiter! Be comfortable. Don’t wear a garment for the first time to an interview. 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8512AB-E017-4998-9C8F-6B86C93CD3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Timing: </a:t>
            </a:r>
            <a:r>
              <a:rPr lang="en-US" dirty="0"/>
              <a:t>Arrive no earlier than 10 minutes early</a:t>
            </a:r>
            <a:endParaRPr lang="en-US" b="1" dirty="0"/>
          </a:p>
          <a:p>
            <a:r>
              <a:rPr lang="en-US" b="1" dirty="0"/>
              <a:t>Bring: </a:t>
            </a:r>
            <a:r>
              <a:rPr lang="en-US" dirty="0"/>
              <a:t>a</a:t>
            </a:r>
            <a:r>
              <a:rPr lang="en-US" b="1" dirty="0"/>
              <a:t> </a:t>
            </a:r>
            <a:r>
              <a:rPr lang="en-US" dirty="0"/>
              <a:t>notebook, pen,  3 copies of your resume</a:t>
            </a:r>
          </a:p>
          <a:p>
            <a:r>
              <a:rPr lang="en-US" b="1" dirty="0"/>
              <a:t>Collect: </a:t>
            </a:r>
            <a:r>
              <a:rPr lang="en-US" dirty="0"/>
              <a:t>business cards of people you meet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348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0BF33-D57C-4CF6-8EB2-EC0D21059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“Don’ts” of interviewing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F4EB0-2FD5-4900-8352-330DEF862DD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Don’t </a:t>
            </a:r>
            <a:r>
              <a:rPr lang="en-US" dirty="0"/>
              <a:t>be overly casual in conversation</a:t>
            </a:r>
          </a:p>
          <a:p>
            <a:r>
              <a:rPr lang="en-US" b="1" dirty="0"/>
              <a:t>Don't </a:t>
            </a:r>
            <a:r>
              <a:rPr lang="en-US" dirty="0"/>
              <a:t>assume that a female interviewer is "Mrs." or "Miss." Address her as "Ms."</a:t>
            </a:r>
          </a:p>
          <a:p>
            <a:r>
              <a:rPr lang="en-US" b="1" dirty="0"/>
              <a:t>Don’t</a:t>
            </a:r>
            <a:r>
              <a:rPr lang="en-US" dirty="0"/>
              <a:t> feel obligated to discuss marital or pregnancy status, religion, politics (unless you are interviewing with a religious or political organization). </a:t>
            </a:r>
          </a:p>
          <a:p>
            <a:r>
              <a:rPr lang="en-US" b="1" dirty="0"/>
              <a:t>Don’t</a:t>
            </a:r>
            <a:r>
              <a:rPr lang="en-US" dirty="0"/>
              <a:t> follow up with your recruiter or hiring manager more than 1-2 times after an interview</a:t>
            </a:r>
          </a:p>
          <a:p>
            <a:r>
              <a:rPr lang="en-US" b="1" dirty="0"/>
              <a:t>Don’t</a:t>
            </a:r>
            <a:r>
              <a:rPr lang="en-US" dirty="0"/>
              <a:t> not ask questions!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B4A66F-EABC-4A73-9861-A4323C130E3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Don’t</a:t>
            </a:r>
            <a:r>
              <a:rPr lang="en-US" dirty="0"/>
              <a:t> make negative comments about past employers or experiences</a:t>
            </a:r>
          </a:p>
          <a:p>
            <a:r>
              <a:rPr lang="en-US" b="1" dirty="0"/>
              <a:t>Don’t </a:t>
            </a:r>
            <a:r>
              <a:rPr lang="en-US" dirty="0"/>
              <a:t>falsify credentials or fluff your experience or language proficiency</a:t>
            </a:r>
          </a:p>
          <a:p>
            <a:r>
              <a:rPr lang="en-US" b="1" dirty="0"/>
              <a:t>Don’t </a:t>
            </a:r>
            <a:r>
              <a:rPr lang="en-US" dirty="0"/>
              <a:t>expect an interviewer to be your career advisor – it is their job to find the best candidate for their position, not the best job for you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009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56012FD-74A8-4C91-B318-435CF2B719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859B2BB-08C8-4F34-A906-4BC155811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Closing an Interview and follow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6B952-98C4-4797-98B7-F012411FF5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51579" y="2015734"/>
            <a:ext cx="4158849" cy="345061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700" b="1" dirty="0"/>
              <a:t>Questions: </a:t>
            </a:r>
            <a:r>
              <a:rPr lang="en-US" sz="1700" dirty="0"/>
              <a:t>ask about next steps, timeframe to hire, benefits packages, culture, or anything else that was unclear</a:t>
            </a:r>
          </a:p>
          <a:p>
            <a:pPr>
              <a:lnSpc>
                <a:spcPct val="110000"/>
              </a:lnSpc>
            </a:pPr>
            <a:r>
              <a:rPr lang="en-US" sz="1700" b="1" dirty="0"/>
              <a:t>Send:</a:t>
            </a:r>
            <a:r>
              <a:rPr lang="en-US" sz="1700" dirty="0"/>
              <a:t> “Thank You” emails the same day, ideally to all who interviewed you (you have those business cards, right?). </a:t>
            </a:r>
          </a:p>
          <a:p>
            <a:pPr>
              <a:lnSpc>
                <a:spcPct val="110000"/>
              </a:lnSpc>
            </a:pPr>
            <a:r>
              <a:rPr lang="en-US" sz="1700" b="1" dirty="0"/>
              <a:t>Follow up: </a:t>
            </a:r>
            <a:r>
              <a:rPr lang="en-US" sz="1700" dirty="0"/>
              <a:t>ask your recruiter or the hiring manager for an update 1 week after the interview unless they provide an alternative timeframe</a:t>
            </a:r>
          </a:p>
          <a:p>
            <a:pPr>
              <a:lnSpc>
                <a:spcPct val="110000"/>
              </a:lnSpc>
            </a:pPr>
            <a:endParaRPr lang="en-US" sz="1700" dirty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F7C65FA4-631C-444F-89AA-F891363CC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9823" y="2012810"/>
            <a:ext cx="4948659" cy="3453535"/>
            <a:chOff x="7807230" y="2012810"/>
            <a:chExt cx="3251252" cy="3459865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353C58CC-6818-48FD-9CE0-B43BF88B73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1B2694E9-2175-4647-803A-3AD63554C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solidFill>
              <a:schemeClr val="bg1"/>
            </a:soli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Content Placeholder 8" descr="A close up of a pen&#10;&#10;Description automatically generated">
            <a:extLst>
              <a:ext uri="{FF2B5EF4-FFF2-40B4-BE49-F238E27FC236}">
                <a16:creationId xmlns:a16="http://schemas.microsoft.com/office/drawing/2014/main" id="{D33C4FA7-248B-4DA6-A3F8-8E9FB6E5FEE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7257" y="2202305"/>
            <a:ext cx="4613872" cy="3068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12186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501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Gallery</vt:lpstr>
      <vt:lpstr>Interviewing etiquette 101</vt:lpstr>
      <vt:lpstr>Types of Interviews</vt:lpstr>
      <vt:lpstr>Set yourself up for success: Communication </vt:lpstr>
      <vt:lpstr>Set yourself up for success: Preparation</vt:lpstr>
      <vt:lpstr>Set yourself up for success: PrACTiCe</vt:lpstr>
      <vt:lpstr>Day of The interview</vt:lpstr>
      <vt:lpstr>“Don’ts” of interviewing</vt:lpstr>
      <vt:lpstr>Closing an Interview and follow 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Interviewing etiquette 101</dc:title>
  <dc:creator>Tess Davis</dc:creator>
  <cp:lastModifiedBy>Tess Davis</cp:lastModifiedBy>
  <cp:revision>1</cp:revision>
  <dcterms:created xsi:type="dcterms:W3CDTF">2020-01-02T04:03:07Z</dcterms:created>
  <dcterms:modified xsi:type="dcterms:W3CDTF">2020-01-02T04:09:56Z</dcterms:modified>
</cp:coreProperties>
</file>