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Lato" panose="020B0604020202020204" charset="0"/>
      <p:regular r:id="rId49"/>
      <p:bold r:id="rId50"/>
      <p:italic r:id="rId51"/>
      <p:boldItalic r:id="rId52"/>
    </p:embeddedFont>
    <p:embeddedFont>
      <p:font typeface="Chelsea Market" panose="020B0604020202020204" charset="0"/>
      <p:regular r:id="rId53"/>
    </p:embeddedFont>
    <p:embeddedFont>
      <p:font typeface="Raleway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2" y="4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3e06655a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3e06655a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3e06655a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3e06655a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3e06655a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3e06655a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f819048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f819048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f819048e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f819048e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f819048e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f819048e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f819048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f819048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f819048e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f819048e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fcdbbce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fcdbbce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f819048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f819048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fbc58996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fbc58996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fcdbbce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fcdbbce8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3d8b2ab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3d8b2ab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3d5947d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3d5947d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Beth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3d5947d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3d5947d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3d5947d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3d5947d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3e83f8c8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3e83f8c8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3e83f8c8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3e83f8c80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3e83f8c80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3e83f8c80_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3e83f8c80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3e83f8c80_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3e83f8c80_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3e83f8c80_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fc5b4623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fc5b4623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3e83f8c80_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3e83f8c80_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3e83f8c80_4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3e83f8c80_4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ACES-Trauma informed practices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3e83f8c80_4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3e83f8c80_4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on transparency around the work and the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Coaching Behavior (teach content vs. teach behavior)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3e83f8c80_4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3e83f8c80_4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3e83f8c80_4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3e83f8c80_4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Counselors going into classrooms, new student groups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3e83f8c80_4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3e83f8c80_4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3e83f8c80_4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3e83f8c80_4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Tutoring Tuesdays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Chill Space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Counselor Individual Meetings for academic achievement and attendance from the data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3e83f8c80_4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3e83f8c80_4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your mARK emails that focus on coaching behaviors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3e83f8c80_4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73e83f8c80_4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3e83f8c80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73e83f8c80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space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ALC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Re-entry space (separation to sick kid to coming back from a hospitalization)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fbc5899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fbc5899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3e83f8c80_4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3e83f8c80_4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Restorative Practices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 the 2019-20 school year, North’s behavior interventionist programming will center on helping our neediest students stay on the road. It will also create a “ramp” back, when students have been unsuccessful. As the behavior interventionist, Lauren Klein will be specializing in various services students need to begin to navigate and thrive behaviorally: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Conflict mediation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Counseling groups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Individual intervention sessions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Restorative Practices (including restorative conferences and circles)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Restoration Services: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Direct intervention with students who have been separated from classes (those on the verge of out-of-school separation)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Direct intervention with students </a:t>
            </a:r>
            <a:r>
              <a:rPr lang="en" i="1">
                <a:latin typeface="Calibri"/>
                <a:ea typeface="Calibri"/>
                <a:cs typeface="Calibri"/>
                <a:sym typeface="Calibri"/>
              </a:rPr>
              <a:t>after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out-of-school separation from classes/school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Creation of behavior plans to help students repair relationships and reconnect to the school/classroom community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Monitoring and supporting student growth plans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Assistance in </a:t>
            </a:r>
            <a:r>
              <a:rPr lang="en" i="1">
                <a:latin typeface="Calibri"/>
                <a:ea typeface="Calibri"/>
                <a:cs typeface="Calibri"/>
                <a:sym typeface="Calibri"/>
              </a:rPr>
              <a:t>The A.R.K.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73e83f8c80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73e83f8c80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3f4334f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3f4334f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fc5b4623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fc5b4623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fc5b4623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fc5b4623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3e83f8c8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3e83f8c8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f819048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f819048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fc5b4623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fc5b4623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KsCcOI04hs62zshg9VORw59oEu1WNmBL/vie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VW7SorARdYElfCKgE4fNJd-RXWg6haf/vie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c4WZ7jULlbVbNLYTG0zGf6ceIDwWu4z/vie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CrgxM3dP0OrQTQCzLLXh5yWENUna1kyi7yVgxWdZb0/edit?usp=shar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x8kogz4hR2RIw-fahgqW04WhxKWfG7Ep4l2k-8_zl-M_HWQ/viewfor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lucches@gpschools.or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verniej@gpschools.org" TargetMode="External"/><Relationship Id="rId5" Type="http://schemas.openxmlformats.org/officeDocument/2006/relationships/hyperlink" Target="mailto:spryszj@gpschools.org" TargetMode="External"/><Relationship Id="rId4" Type="http://schemas.openxmlformats.org/officeDocument/2006/relationships/hyperlink" Target="mailto:millerai@gpschools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ore.com/msbx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Grosse Pointe Public Schools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2" y="311222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Grosse Pointe North High School and Grosse Pointe South High School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Wide Positive Behavior Support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PBIS Data (</a:t>
            </a:r>
            <a:r>
              <a:rPr lang="en" dirty="0" smtClean="0"/>
              <a:t>South)</a:t>
            </a:r>
            <a:r>
              <a:rPr lang="en" sz="100" dirty="0" smtClean="0"/>
              <a:t>3</a:t>
            </a:r>
            <a:endParaRPr sz="100"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727650" y="614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Google Shape;150;p22" descr="Shows the number of referrals by grade level" title="ODRs by Grade Level from 9/3/19 to 11/4/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63" y="614850"/>
            <a:ext cx="7601025" cy="41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PBIS Data (</a:t>
            </a:r>
            <a:r>
              <a:rPr lang="en" dirty="0" smtClean="0"/>
              <a:t>South)</a:t>
            </a:r>
            <a:r>
              <a:rPr lang="en" sz="100" dirty="0" smtClean="0"/>
              <a:t>6</a:t>
            </a:r>
            <a:endParaRPr sz="100" dirty="0"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727650" y="614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23" descr="% of total ODRs by ethnicity (African American, Asian, Caucasian, Hispanic)" title="ODRs by Ethnicity from 9/3/19 to 11/4/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25" y="614850"/>
            <a:ext cx="8202250" cy="42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PBIS Data (South)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727650" y="614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4" name="Google Shape;164;p24" descr="Number of students by referral levels" title="ODRs by Srudent Levels from 9/3/19 to 11/4/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750" y="535200"/>
            <a:ext cx="7448043" cy="43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Tier I Team Operations</a:t>
            </a:r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4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Meets once a month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team consists of school administrator,  central office administrator, data coach, five teachers, counselor, school social worker and school psychologist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Reviews PBIS data trends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Discusses options and strategies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School culture discussions - reminders of strategies we use and new strategies when available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Matrix revisions, instructions, and placement of signage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Lesson plans for implementation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Staff presentations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Staff survey review (fall) instructions (spring)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727650" y="135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Plan for Day 2 of School - Tier I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600850" y="1891900"/>
            <a:ext cx="8152500" cy="32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Please have a discussion with your students with regard to expectations at each of these locations. Below is a list of the locations and some brief explanations you can use as talking points, if you so choose.  Please use </a:t>
            </a:r>
            <a:r>
              <a:rPr lang="en" sz="12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positive language</a:t>
            </a:r>
            <a:r>
              <a:rPr lang="en" sz="12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and direction when working with students regarding the PBIS location posters.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Arrival and Departure (First Hour)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Noto Sans Symbols"/>
              <a:buChar char="●"/>
            </a:pPr>
            <a:r>
              <a:rPr lang="en" sz="12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Be On Time - Arrive to your classes and other events in a time that allows you to get all necessary materials and be seated - ready to start right away.</a:t>
            </a:r>
            <a:endParaRPr sz="12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Noto Sans Symbols"/>
              <a:buChar char="●"/>
            </a:pPr>
            <a:r>
              <a:rPr lang="en" sz="12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Park In Designated Areas - Park in assigned parking spots and lots.</a:t>
            </a:r>
            <a:endParaRPr sz="12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Noto Sans Symbols"/>
              <a:buChar char="●"/>
            </a:pPr>
            <a:r>
              <a:rPr lang="en" sz="12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Heads Up - Be Cautious - Keep your eyes on your surroundings.  Texting can be dangerous while walking and driving.</a:t>
            </a:r>
            <a:endParaRPr sz="12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Noto Sans Symbols"/>
              <a:buChar char="●"/>
            </a:pPr>
            <a:r>
              <a:rPr lang="en" sz="12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Use Sidewalks &amp; Crosswalks - While walking, use the sidewalks and crosswalks to ensure safety.  This way, all drivers know where to expect you.</a:t>
            </a:r>
            <a:endParaRPr sz="12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Noto Sans Symbols"/>
              <a:buChar char="●"/>
            </a:pPr>
            <a:r>
              <a:rPr lang="en" sz="12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Drive at Appropriate Speeds - Exercise caution and slow speeds when driving to ensure safety.</a:t>
            </a:r>
            <a:endParaRPr sz="12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				</a:t>
            </a:r>
            <a:r>
              <a:rPr lang="en" b="1"/>
              <a:t>(Lesson Plan Provided for Review)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Plan for Day 2 of School - Tier </a:t>
            </a:r>
            <a:r>
              <a:rPr lang="en" dirty="0" smtClean="0"/>
              <a:t>I</a:t>
            </a:r>
            <a:r>
              <a:rPr lang="en" sz="100" dirty="0" smtClean="0"/>
              <a:t>2</a:t>
            </a:r>
            <a:endParaRPr sz="100" dirty="0"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5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Lunch Area (Fifth Hour)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Noto Sans Symbols"/>
              <a:buChar char="●"/>
            </a:pPr>
            <a:r>
              <a:rPr lang="en" sz="12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Eat In Designated Area - Eat your lunch in the commons, cafeteria or front lawn.  This includes your food and beverages.</a:t>
            </a:r>
            <a:endParaRPr sz="12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Noto Sans Symbols"/>
              <a:buChar char="●"/>
            </a:pPr>
            <a:r>
              <a:rPr lang="en" sz="12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Make Healthy Decisions - Choose foods and beverages that are healthy.</a:t>
            </a:r>
            <a:endParaRPr sz="12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Noto Sans Symbols"/>
              <a:buChar char="●"/>
            </a:pPr>
            <a:r>
              <a:rPr lang="en" sz="12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Use Proper Language &amp; Volume - Keep your conversations positive and among the people you are sitting with.  Remember that there are classes going on nearby that may be distracted by a loud conversation while they are trying to learn.</a:t>
            </a:r>
            <a:endParaRPr sz="12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Noto Sans Symbols"/>
              <a:buChar char="●"/>
            </a:pPr>
            <a:r>
              <a:rPr lang="en" sz="12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Dispose of Trash - Dispose of all trash in the trash cans and all recyclable materials to the blue recycling bins.  </a:t>
            </a:r>
            <a:endParaRPr sz="12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                    </a:t>
            </a:r>
            <a:r>
              <a:rPr lang="en" b="1"/>
              <a:t>(Lesson Plan Provided for Review)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729450" y="733450"/>
            <a:ext cx="78015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PBIS Video: Don’t Cheat</a:t>
            </a:r>
            <a:endParaRPr/>
          </a:p>
        </p:txBody>
      </p:sp>
      <p:pic>
        <p:nvPicPr>
          <p:cNvPr id="188" name="Google Shape;188;p28" title="PBIS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3875" y="1515025"/>
            <a:ext cx="4493626" cy="33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PBIS Video: Restroom Behavior</a:t>
            </a:r>
            <a:endParaRPr/>
          </a:p>
        </p:txBody>
      </p:sp>
      <p:pic>
        <p:nvPicPr>
          <p:cNvPr id="194" name="Google Shape;194;p29" title="PBIS Restroom fortnit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7750" y="1969475"/>
            <a:ext cx="4211550" cy="286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Culture: Who’s Your Blue Devil?</a:t>
            </a: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169250" y="2215025"/>
            <a:ext cx="2416500" cy="22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Student-made video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Highlights key points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Applies to staff, students and volunteers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Certificates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Small gift - keychain, cookies, gift cards etc.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Online and hardcopy applications</a:t>
            </a:r>
            <a:endParaRPr/>
          </a:p>
        </p:txBody>
      </p:sp>
      <p:pic>
        <p:nvPicPr>
          <p:cNvPr id="201" name="Google Shape;201;p30" title="WYBD Explained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775" y="1758200"/>
            <a:ext cx="5346800" cy="32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Tier II Team Operations</a:t>
            </a:r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Meets once a month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team consists of school  administrator, central office administrator,  teachers, counselors, school social worker and school psychologist,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Review data provided by the data coach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Reviews new students and their profiles with the team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Discusses and develops strategies for the new students on the list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Currently developing Tier III criteria and strategies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Schools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High Schools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Three Middle Schools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Nine Elementary Schools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One Early Childhood Center</a:t>
            </a:r>
            <a:endParaRPr/>
          </a:p>
        </p:txBody>
      </p:sp>
      <p:pic>
        <p:nvPicPr>
          <p:cNvPr id="96" name="Google Shape;96;p14" descr="alt=&quot;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6750" y="2406150"/>
            <a:ext cx="2051025" cy="15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950" y="915174"/>
            <a:ext cx="2240525" cy="14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alt=&quot;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9025" y="2951350"/>
            <a:ext cx="2427950" cy="12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808800" y="630050"/>
            <a:ext cx="75264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Chill Room - Trauma Informed Practices</a:t>
            </a:r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296900" y="1513900"/>
            <a:ext cx="2345400" cy="25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Located in the counseling center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When students feel stressed or anxious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Students check in with counselor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QR code scanned to track time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Designed for 15 minutes or less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Weighted Blankets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Weighted Teddy Bear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Muted lighting</a:t>
            </a:r>
            <a:endParaRPr/>
          </a:p>
        </p:txBody>
      </p:sp>
      <p:pic>
        <p:nvPicPr>
          <p:cNvPr id="214" name="Google Shape;214;p32" descr="alt=&quot;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175" y="1607325"/>
            <a:ext cx="5011850" cy="28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Male and Female Mentoring</a:t>
            </a: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are recommended by administration, teachers, coaches and counselors.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Tier II Team may recommend mentoring as an intervention strategy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Leadership skills are emphasized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 mentors are also within the group to help establish peer resources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Meetings are held monthly during the school day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1329700" y="19692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Tier 2: Flowchart 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 Tier 2 Meeting</a:t>
            </a: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1436600" y="1196225"/>
            <a:ext cx="7030500" cy="29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District Technical Analyst (Seth Cueny) pulls student data for Counselors twice per month.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Failure report is cross referenced with ODRs by Student List report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Students who have 3 or more ODR’s per semester and are failing two or more classes are prioritized as “at risk” students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Data Coordinator (Hernandez) creates/updates Academically At-Risk document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Sample report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1303800" y="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Schoology link and survey</a:t>
            </a:r>
            <a:endParaRPr/>
          </a:p>
        </p:txBody>
      </p:sp>
      <p:pic>
        <p:nvPicPr>
          <p:cNvPr id="239" name="Google Shape;239;p36" descr="Schoology link and survey screensho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500" y="599500"/>
            <a:ext cx="8408399" cy="423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Grosse Pointe North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</a:t>
            </a:r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Katy Vernier, Assistant Principal </a:t>
            </a:r>
            <a:endParaRPr/>
          </a:p>
        </p:txBody>
      </p:sp>
      <p:pic>
        <p:nvPicPr>
          <p:cNvPr id="247" name="Google Shape;247;p37" descr="alt=&quot;&quot;"/>
          <p:cNvPicPr preferRelativeResize="0"/>
          <p:nvPr/>
        </p:nvPicPr>
        <p:blipFill rotWithShape="1">
          <a:blip r:embed="rId3">
            <a:alphaModFix/>
          </a:blip>
          <a:srcRect l="25085" r="14886"/>
          <a:stretch/>
        </p:blipFill>
        <p:spPr>
          <a:xfrm>
            <a:off x="4039951" y="2246475"/>
            <a:ext cx="3183304" cy="266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825" y="3529400"/>
            <a:ext cx="1385925" cy="13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Grosse Pointe North High School Demographics</a:t>
            </a:r>
            <a:endParaRPr/>
          </a:p>
        </p:txBody>
      </p:sp>
      <p:sp>
        <p:nvSpPr>
          <p:cNvPr id="255" name="Google Shape;255;p38"/>
          <p:cNvSpPr txBox="1"/>
          <p:nvPr/>
        </p:nvSpPr>
        <p:spPr>
          <a:xfrm>
            <a:off x="733800" y="1309775"/>
            <a:ext cx="79425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There are currently 1260 students at North. Approximately 20% are FRL. There are 90 faculty members. The graduation rate is approximately 95%.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3" name="Google Shape;253;p3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50" y="2005725"/>
            <a:ext cx="4226544" cy="26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8" title="Chart"/>
          <p:cNvPicPr preferRelativeResize="0"/>
          <p:nvPr/>
        </p:nvPicPr>
        <p:blipFill rotWithShape="1">
          <a:blip r:embed="rId4">
            <a:alphaModFix/>
          </a:blip>
          <a:srcRect r="9934"/>
          <a:stretch/>
        </p:blipFill>
        <p:spPr>
          <a:xfrm>
            <a:off x="4629800" y="1843188"/>
            <a:ext cx="4280199" cy="293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 descr="alt=&quot;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Grosse Pointe North PBIS Data</a:t>
            </a:r>
            <a:endParaRPr/>
          </a:p>
        </p:txBody>
      </p:sp>
      <p:pic>
        <p:nvPicPr>
          <p:cNvPr id="263" name="Google Shape;263;p39" descr="number of referrals by month" title="Grosse Pointe North HS - Track: 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050" y="1259800"/>
            <a:ext cx="6295948" cy="38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9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PBIS </a:t>
            </a:r>
            <a:r>
              <a:rPr lang="en" dirty="0" smtClean="0"/>
              <a:t>Data</a:t>
            </a:r>
            <a:r>
              <a:rPr lang="en" sz="100" dirty="0" smtClean="0"/>
              <a:t>2</a:t>
            </a:r>
            <a:endParaRPr sz="100" dirty="0"/>
          </a:p>
        </p:txBody>
      </p:sp>
      <p:pic>
        <p:nvPicPr>
          <p:cNvPr id="270" name="Google Shape;270;p40" descr="number of referrals by grade level" title="Grosse Pointe North HS - Track 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600" y="1333200"/>
            <a:ext cx="7227325" cy="38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 descr="number of referrals by grade level" title="Grosse Pointe North HS - Track 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PBIS </a:t>
            </a:r>
            <a:r>
              <a:rPr lang="en" dirty="0" smtClean="0"/>
              <a:t>Data</a:t>
            </a:r>
            <a:r>
              <a:rPr lang="en" sz="100" dirty="0" smtClean="0"/>
              <a:t>3</a:t>
            </a:r>
            <a:endParaRPr sz="100" dirty="0"/>
          </a:p>
        </p:txBody>
      </p:sp>
      <p:pic>
        <p:nvPicPr>
          <p:cNvPr id="277" name="Google Shape;277;p41" descr="African American, Asian, Caucasian, Native Hawaiian/Pacific Islander" title="Odrs by Ethnicity from 9/3/19 to 11/1/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350" y="1259800"/>
            <a:ext cx="7942501" cy="379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1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729450" y="130637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Demographics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statistics….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have 7,652 students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74% White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17% African American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4% Hispanic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4% Two or More Races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20% economically disadvantaged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13%  have a disability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03" name="Google Shape;103;p15" descr="alt=&quot;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24" y="1384199"/>
            <a:ext cx="2810675" cy="14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5681525" y="331900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#OneGP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PBIS </a:t>
            </a:r>
            <a:r>
              <a:rPr lang="en" dirty="0" smtClean="0"/>
              <a:t>Data</a:t>
            </a:r>
            <a:r>
              <a:rPr lang="en" sz="100" dirty="0" smtClean="0"/>
              <a:t>4</a:t>
            </a:r>
            <a:endParaRPr sz="100" dirty="0"/>
          </a:p>
        </p:txBody>
      </p:sp>
      <p:pic>
        <p:nvPicPr>
          <p:cNvPr id="284" name="Google Shape;284;p42" descr="number of referrals by infraction type" title="ODRs by Infraction from 9/3/19 to 11/1/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88" y="1259800"/>
            <a:ext cx="8713024" cy="376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2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Grosse Pointe North High School</a:t>
            </a:r>
            <a:endParaRPr/>
          </a:p>
        </p:txBody>
      </p:sp>
      <p:sp>
        <p:nvSpPr>
          <p:cNvPr id="292" name="Google Shape;292;p43"/>
          <p:cNvSpPr txBox="1"/>
          <p:nvPr/>
        </p:nvSpPr>
        <p:spPr>
          <a:xfrm>
            <a:off x="435375" y="1836900"/>
            <a:ext cx="3918300" cy="29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Administrator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 Behavior Specialists (Special Ed teacher/SW)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Social Worker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Psychologist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 Counselors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6 General Ed Teachers (academic/elective)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3" name="Google Shape;293;p43" descr="alt=&quot;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750" y="1180803"/>
            <a:ext cx="3026025" cy="170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3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224" y="2683125"/>
            <a:ext cx="4269075" cy="23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 descr="alt=&quot;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343" y="3285249"/>
            <a:ext cx="2493156" cy="17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3"/>
          <p:cNvSpPr txBox="1"/>
          <p:nvPr/>
        </p:nvSpPr>
        <p:spPr>
          <a:xfrm>
            <a:off x="718350" y="1041825"/>
            <a:ext cx="46479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helsea Market"/>
                <a:ea typeface="Chelsea Market"/>
                <a:cs typeface="Chelsea Market"/>
                <a:sym typeface="Chelsea Market"/>
              </a:rPr>
              <a:t>TIER 1 TEAM</a:t>
            </a:r>
            <a:endParaRPr sz="6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290" name="Google Shape;290;p43" descr="alt=&quot;&quot;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High </a:t>
            </a:r>
            <a:r>
              <a:rPr lang="en" dirty="0" smtClean="0"/>
              <a:t>School</a:t>
            </a:r>
            <a:r>
              <a:rPr lang="en" sz="100" dirty="0" smtClean="0"/>
              <a:t>2</a:t>
            </a:r>
            <a:endParaRPr sz="100" dirty="0"/>
          </a:p>
        </p:txBody>
      </p:sp>
      <p:sp>
        <p:nvSpPr>
          <p:cNvPr id="302" name="Google Shape;302;p44"/>
          <p:cNvSpPr txBox="1"/>
          <p:nvPr/>
        </p:nvSpPr>
        <p:spPr>
          <a:xfrm>
            <a:off x="718350" y="1041825"/>
            <a:ext cx="46479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helsea Market"/>
                <a:ea typeface="Chelsea Market"/>
                <a:cs typeface="Chelsea Market"/>
                <a:sym typeface="Chelsea Market"/>
              </a:rPr>
              <a:t>TIER 1</a:t>
            </a:r>
            <a:endParaRPr sz="6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04" name="Google Shape;304;p44" title="Notice &amp; Reinforce Positive Behaviors Whenever &amp; Wherev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25" y="1923150"/>
            <a:ext cx="2496412" cy="31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4" descr="sympathy vs empathy"/>
          <p:cNvPicPr preferRelativeResize="0"/>
          <p:nvPr/>
        </p:nvPicPr>
        <p:blipFill rotWithShape="1">
          <a:blip r:embed="rId4">
            <a:alphaModFix/>
          </a:blip>
          <a:srcRect b="69050"/>
          <a:stretch/>
        </p:blipFill>
        <p:spPr>
          <a:xfrm>
            <a:off x="3323800" y="1332969"/>
            <a:ext cx="2496400" cy="10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4" descr="alt=&quot;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0100" y="2515300"/>
            <a:ext cx="1644625" cy="219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4" descr="PBIS Monthl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4850" y="645600"/>
            <a:ext cx="3229151" cy="398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4" descr="alt=&quot;&quot;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High </a:t>
            </a:r>
            <a:r>
              <a:rPr lang="en" dirty="0" smtClean="0"/>
              <a:t>School</a:t>
            </a:r>
            <a:r>
              <a:rPr lang="en" sz="100" dirty="0" smtClean="0"/>
              <a:t>3</a:t>
            </a:r>
            <a:endParaRPr sz="100" dirty="0"/>
          </a:p>
        </p:txBody>
      </p:sp>
      <p:sp>
        <p:nvSpPr>
          <p:cNvPr id="313" name="Google Shape;313;p45"/>
          <p:cNvSpPr txBox="1"/>
          <p:nvPr/>
        </p:nvSpPr>
        <p:spPr>
          <a:xfrm>
            <a:off x="718350" y="1041825"/>
            <a:ext cx="25521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helsea Market"/>
                <a:ea typeface="Chelsea Market"/>
                <a:cs typeface="Chelsea Market"/>
                <a:sym typeface="Chelsea Market"/>
              </a:rPr>
              <a:t>TIER 1</a:t>
            </a:r>
            <a:endParaRPr sz="6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14" name="Google Shape;314;p45" descr="Engage, Challenge, Connect, Inspire" title="This is what we do he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600" y="1180800"/>
            <a:ext cx="5053650" cy="379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5" descr="Own Our Learning; Are Present &amp; Active; Connect w/Each Other; Persevere; Are A Positive Influence; Challenge Ourselves" title="In This Classroom We:"/>
          <p:cNvPicPr preferRelativeResize="0"/>
          <p:nvPr/>
        </p:nvPicPr>
        <p:blipFill rotWithShape="1">
          <a:blip r:embed="rId4">
            <a:alphaModFix/>
          </a:blip>
          <a:srcRect l="7488" t="4834" r="18879"/>
          <a:stretch/>
        </p:blipFill>
        <p:spPr>
          <a:xfrm>
            <a:off x="0" y="2058350"/>
            <a:ext cx="2099675" cy="203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5" descr="alt=&quot;&quot;"/>
          <p:cNvPicPr preferRelativeResize="0"/>
          <p:nvPr/>
        </p:nvPicPr>
        <p:blipFill rotWithShape="1">
          <a:blip r:embed="rId5">
            <a:alphaModFix/>
          </a:blip>
          <a:srcRect t="25639" b="54429"/>
          <a:stretch/>
        </p:blipFill>
        <p:spPr>
          <a:xfrm>
            <a:off x="349500" y="3988900"/>
            <a:ext cx="6096000" cy="9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5" descr="alt=&quot;&quot;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8975" y="1964250"/>
            <a:ext cx="1982150" cy="25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5" descr="alt=&quot;&quot;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High </a:t>
            </a:r>
            <a:r>
              <a:rPr lang="en" dirty="0" smtClean="0"/>
              <a:t>School</a:t>
            </a:r>
            <a:r>
              <a:rPr lang="en" sz="100" dirty="0" smtClean="0"/>
              <a:t>4</a:t>
            </a:r>
            <a:endParaRPr sz="100" dirty="0"/>
          </a:p>
        </p:txBody>
      </p:sp>
      <p:sp>
        <p:nvSpPr>
          <p:cNvPr id="324" name="Google Shape;324;p46"/>
          <p:cNvSpPr txBox="1"/>
          <p:nvPr/>
        </p:nvSpPr>
        <p:spPr>
          <a:xfrm>
            <a:off x="718350" y="1118025"/>
            <a:ext cx="25521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helsea Market"/>
                <a:ea typeface="Chelsea Market"/>
                <a:cs typeface="Chelsea Market"/>
                <a:sym typeface="Chelsea Market"/>
              </a:rPr>
              <a:t>TIER 1</a:t>
            </a:r>
            <a:endParaRPr sz="6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4600" y="2139250"/>
            <a:ext cx="4742100" cy="2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New student Groups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High School 101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Suicide Prevention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Student Self-care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9th grade Resilience lessons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Career Exploration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Post-Secondary Planning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5" name="Google Shape;325;p46" title="Know Your Suppo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3300" y="1616650"/>
            <a:ext cx="4270400" cy="32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6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High </a:t>
            </a:r>
            <a:r>
              <a:rPr lang="en" dirty="0" smtClean="0"/>
              <a:t>School</a:t>
            </a:r>
            <a:r>
              <a:rPr lang="en" sz="100" dirty="0" smtClean="0"/>
              <a:t>5</a:t>
            </a:r>
            <a:endParaRPr sz="100" dirty="0"/>
          </a:p>
        </p:txBody>
      </p:sp>
      <p:sp>
        <p:nvSpPr>
          <p:cNvPr id="333" name="Google Shape;333;p47"/>
          <p:cNvSpPr txBox="1"/>
          <p:nvPr/>
        </p:nvSpPr>
        <p:spPr>
          <a:xfrm>
            <a:off x="718350" y="1041825"/>
            <a:ext cx="48606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helsea Market"/>
                <a:ea typeface="Chelsea Market"/>
                <a:cs typeface="Chelsea Market"/>
                <a:sym typeface="Chelsea Market"/>
              </a:rPr>
              <a:t>TIER 2 TEAM</a:t>
            </a:r>
            <a:endParaRPr sz="6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35" name="Google Shape;335;p47"/>
          <p:cNvSpPr txBox="1"/>
          <p:nvPr/>
        </p:nvSpPr>
        <p:spPr>
          <a:xfrm>
            <a:off x="1883175" y="1836900"/>
            <a:ext cx="3918300" cy="29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Administrator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 Behavior Specialists (Special Ed teacher/SW)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Social Worker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Psychologist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 Counselor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4 General Ed Teachers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7" name="Google Shape;337;p47" descr="small groups; tutoring tuesday, check in check out, mentoring programs, progress reports, restoration center, ALC, AR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5" y="2904363"/>
            <a:ext cx="182880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7" descr="Grosse Pointe North High School Tier 2 Learner Profi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900" y="847200"/>
            <a:ext cx="3148350" cy="41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7" title="Chart"/>
          <p:cNvPicPr preferRelativeResize="0"/>
          <p:nvPr/>
        </p:nvPicPr>
        <p:blipFill rotWithShape="1">
          <a:blip r:embed="rId5">
            <a:alphaModFix/>
          </a:blip>
          <a:srcRect l="990" t="12030" r="-989" b="10897"/>
          <a:stretch/>
        </p:blipFill>
        <p:spPr>
          <a:xfrm>
            <a:off x="2247750" y="3328900"/>
            <a:ext cx="3621875" cy="17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7" descr="alt=&quot;&quot;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High </a:t>
            </a:r>
            <a:r>
              <a:rPr lang="en" dirty="0" smtClean="0"/>
              <a:t>School</a:t>
            </a:r>
            <a:r>
              <a:rPr lang="en" sz="100" dirty="0" smtClean="0"/>
              <a:t>6</a:t>
            </a:r>
            <a:endParaRPr sz="100" dirty="0"/>
          </a:p>
        </p:txBody>
      </p:sp>
      <p:sp>
        <p:nvSpPr>
          <p:cNvPr id="344" name="Google Shape;344;p48"/>
          <p:cNvSpPr txBox="1"/>
          <p:nvPr/>
        </p:nvSpPr>
        <p:spPr>
          <a:xfrm>
            <a:off x="718350" y="1041825"/>
            <a:ext cx="48606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helsea Market"/>
                <a:ea typeface="Chelsea Market"/>
                <a:cs typeface="Chelsea Market"/>
                <a:sym typeface="Chelsea Market"/>
              </a:rPr>
              <a:t>TIER 2</a:t>
            </a:r>
            <a:endParaRPr sz="6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43" name="Google Shape;343;p48" descr="alt=&quot;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8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850" y="1082524"/>
            <a:ext cx="3154025" cy="420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8" descr="alt=&quot;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275" y="1953525"/>
            <a:ext cx="3497301" cy="262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8" descr="alt=&quot;&quot;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1976" y="1180800"/>
            <a:ext cx="1801475" cy="240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8" descr="alt=&quot;&quot;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9575" y="3515075"/>
            <a:ext cx="2171250" cy="16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High </a:t>
            </a:r>
            <a:r>
              <a:rPr lang="en" dirty="0" smtClean="0"/>
              <a:t>School</a:t>
            </a:r>
            <a:r>
              <a:rPr lang="en" sz="100" dirty="0" smtClean="0"/>
              <a:t>7</a:t>
            </a:r>
            <a:endParaRPr sz="100" dirty="0"/>
          </a:p>
        </p:txBody>
      </p:sp>
      <p:sp>
        <p:nvSpPr>
          <p:cNvPr id="355" name="Google Shape;355;p49"/>
          <p:cNvSpPr txBox="1"/>
          <p:nvPr/>
        </p:nvSpPr>
        <p:spPr>
          <a:xfrm>
            <a:off x="718350" y="1041825"/>
            <a:ext cx="27039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helsea Market"/>
                <a:ea typeface="Chelsea Market"/>
                <a:cs typeface="Chelsea Market"/>
                <a:sym typeface="Chelsea Market"/>
              </a:rPr>
              <a:t>TIER 2</a:t>
            </a:r>
            <a:endParaRPr sz="6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54" name="Google Shape;354;p49" descr="alt=&quot;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9" descr="The A.R.K. - A supportive behavior learning space"/>
          <p:cNvPicPr preferRelativeResize="0"/>
          <p:nvPr/>
        </p:nvPicPr>
        <p:blipFill rotWithShape="1">
          <a:blip r:embed="rId4">
            <a:alphaModFix/>
          </a:blip>
          <a:srcRect r="49052"/>
          <a:stretch/>
        </p:blipFill>
        <p:spPr>
          <a:xfrm>
            <a:off x="106200" y="1679625"/>
            <a:ext cx="3012150" cy="17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9" descr="Accountability-centered; Restoration-minded; Kid-focused"/>
          <p:cNvPicPr preferRelativeResize="0"/>
          <p:nvPr/>
        </p:nvPicPr>
        <p:blipFill rotWithShape="1">
          <a:blip r:embed="rId4">
            <a:alphaModFix/>
          </a:blip>
          <a:srcRect l="56213"/>
          <a:stretch/>
        </p:blipFill>
        <p:spPr>
          <a:xfrm>
            <a:off x="361588" y="3384375"/>
            <a:ext cx="2123234" cy="140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9" descr="alt=&quot;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8350" y="1333200"/>
            <a:ext cx="4877200" cy="36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9" descr="alt=&quot;&quot;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4125" y="645600"/>
            <a:ext cx="2643000" cy="19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High </a:t>
            </a:r>
            <a:r>
              <a:rPr lang="en" dirty="0" smtClean="0"/>
              <a:t>School</a:t>
            </a:r>
            <a:r>
              <a:rPr lang="en" sz="100" dirty="0" smtClean="0"/>
              <a:t>8</a:t>
            </a:r>
            <a:endParaRPr sz="100" dirty="0"/>
          </a:p>
        </p:txBody>
      </p:sp>
      <p:sp>
        <p:nvSpPr>
          <p:cNvPr id="366" name="Google Shape;366;p50"/>
          <p:cNvSpPr txBox="1"/>
          <p:nvPr/>
        </p:nvSpPr>
        <p:spPr>
          <a:xfrm>
            <a:off x="718350" y="1041825"/>
            <a:ext cx="27141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helsea Market"/>
                <a:ea typeface="Chelsea Market"/>
                <a:cs typeface="Chelsea Market"/>
                <a:sym typeface="Chelsea Market"/>
              </a:rPr>
              <a:t>TIER 2</a:t>
            </a:r>
            <a:endParaRPr sz="6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65" name="Google Shape;365;p50" descr="alt=&quot;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0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8202">
            <a:off x="375601" y="2085750"/>
            <a:ext cx="2034725" cy="271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0" descr="alt=&quot;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8350" y="1333200"/>
            <a:ext cx="2601600" cy="34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0" title="A.R.K. Quick Reference Guid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2350" y="590400"/>
            <a:ext cx="3271650" cy="4163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1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High </a:t>
            </a:r>
            <a:r>
              <a:rPr lang="en" dirty="0" smtClean="0"/>
              <a:t>School</a:t>
            </a:r>
            <a:r>
              <a:rPr lang="en" sz="100" dirty="0" smtClean="0"/>
              <a:t>9</a:t>
            </a:r>
            <a:endParaRPr sz="100" dirty="0"/>
          </a:p>
        </p:txBody>
      </p:sp>
      <p:sp>
        <p:nvSpPr>
          <p:cNvPr id="376" name="Google Shape;376;p51"/>
          <p:cNvSpPr txBox="1"/>
          <p:nvPr/>
        </p:nvSpPr>
        <p:spPr>
          <a:xfrm>
            <a:off x="718350" y="1041825"/>
            <a:ext cx="29469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helsea Market"/>
                <a:ea typeface="Chelsea Market"/>
                <a:cs typeface="Chelsea Market"/>
                <a:sym typeface="Chelsea Market"/>
              </a:rPr>
              <a:t>TIER 2</a:t>
            </a:r>
            <a:endParaRPr sz="6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75" name="Google Shape;375;p51" descr="alt=&quot;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1"/>
          <p:cNvSpPr txBox="1"/>
          <p:nvPr/>
        </p:nvSpPr>
        <p:spPr>
          <a:xfrm>
            <a:off x="182250" y="2116125"/>
            <a:ext cx="2247600" cy="28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highlight>
                  <a:srgbClr val="38761D"/>
                </a:highlight>
                <a:latin typeface="Chelsea Market"/>
                <a:ea typeface="Chelsea Market"/>
                <a:cs typeface="Chelsea Market"/>
                <a:sym typeface="Chelsea Market"/>
              </a:rPr>
              <a:t>ALC</a:t>
            </a:r>
            <a:endParaRPr sz="6000">
              <a:highlight>
                <a:srgbClr val="38761D"/>
              </a:highlight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highlight>
                <a:srgbClr val="38761D"/>
              </a:highlight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38761D"/>
                </a:highlight>
                <a:latin typeface="Chelsea Market"/>
                <a:ea typeface="Chelsea Market"/>
                <a:cs typeface="Chelsea Market"/>
                <a:sym typeface="Chelsea Market"/>
              </a:rPr>
              <a:t>A</a:t>
            </a:r>
            <a:r>
              <a:rPr lang="en" sz="3000">
                <a:latin typeface="Chelsea Market"/>
                <a:ea typeface="Chelsea Market"/>
                <a:cs typeface="Chelsea Market"/>
                <a:sym typeface="Chelsea Market"/>
              </a:rPr>
              <a:t>cademic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38761D"/>
                </a:highlight>
                <a:latin typeface="Chelsea Market"/>
                <a:ea typeface="Chelsea Market"/>
                <a:cs typeface="Chelsea Market"/>
                <a:sym typeface="Chelsea Market"/>
              </a:rPr>
              <a:t>L</a:t>
            </a:r>
            <a:r>
              <a:rPr lang="en" sz="3000">
                <a:latin typeface="Chelsea Market"/>
                <a:ea typeface="Chelsea Market"/>
                <a:cs typeface="Chelsea Market"/>
                <a:sym typeface="Chelsea Market"/>
              </a:rPr>
              <a:t>earning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38761D"/>
                </a:highlight>
                <a:latin typeface="Chelsea Market"/>
                <a:ea typeface="Chelsea Market"/>
                <a:cs typeface="Chelsea Market"/>
                <a:sym typeface="Chelsea Market"/>
              </a:rPr>
              <a:t>C</a:t>
            </a:r>
            <a:r>
              <a:rPr lang="en" sz="3000">
                <a:latin typeface="Chelsea Market"/>
                <a:ea typeface="Chelsea Market"/>
                <a:cs typeface="Chelsea Market"/>
                <a:sym typeface="Chelsea Market"/>
              </a:rPr>
              <a:t>enter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77" name="Google Shape;377;p51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8350" y="1333200"/>
            <a:ext cx="4877200" cy="36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PBIS History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Started at one school Defer Elementary…..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Five years ago PBIS became a district initiative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16" descr="Grosse Pointe Schoo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2" y="915187"/>
            <a:ext cx="1342125" cy="13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8146" y="2008621"/>
            <a:ext cx="1810000" cy="12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2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High </a:t>
            </a:r>
            <a:r>
              <a:rPr lang="en" dirty="0" smtClean="0"/>
              <a:t>School</a:t>
            </a:r>
            <a:r>
              <a:rPr lang="en" sz="100" dirty="0" smtClean="0"/>
              <a:t>10</a:t>
            </a:r>
            <a:endParaRPr sz="100" dirty="0"/>
          </a:p>
        </p:txBody>
      </p:sp>
      <p:sp>
        <p:nvSpPr>
          <p:cNvPr id="385" name="Google Shape;385;p52"/>
          <p:cNvSpPr txBox="1"/>
          <p:nvPr/>
        </p:nvSpPr>
        <p:spPr>
          <a:xfrm>
            <a:off x="718350" y="1041825"/>
            <a:ext cx="25116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helsea Market"/>
                <a:ea typeface="Chelsea Market"/>
                <a:cs typeface="Chelsea Market"/>
                <a:sym typeface="Chelsea Market"/>
              </a:rPr>
              <a:t>TIER 2</a:t>
            </a:r>
            <a:endParaRPr sz="6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84" name="Google Shape;384;p52" descr="alt=&quot;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2"/>
          <p:cNvSpPr txBox="1"/>
          <p:nvPr/>
        </p:nvSpPr>
        <p:spPr>
          <a:xfrm>
            <a:off x="0" y="2116125"/>
            <a:ext cx="2965800" cy="28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highlight>
                  <a:srgbClr val="38761D"/>
                </a:highlight>
                <a:latin typeface="Chelsea Market"/>
                <a:ea typeface="Chelsea Market"/>
                <a:cs typeface="Chelsea Market"/>
                <a:sym typeface="Chelsea Market"/>
              </a:rPr>
              <a:t>The RC</a:t>
            </a:r>
            <a:endParaRPr sz="6000">
              <a:highlight>
                <a:srgbClr val="38761D"/>
              </a:highlight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highlight>
                <a:srgbClr val="38761D"/>
              </a:highlight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38761D"/>
                </a:highlight>
                <a:latin typeface="Chelsea Market"/>
                <a:ea typeface="Chelsea Market"/>
                <a:cs typeface="Chelsea Market"/>
                <a:sym typeface="Chelsea Market"/>
              </a:rPr>
              <a:t>R</a:t>
            </a:r>
            <a:r>
              <a:rPr lang="en" sz="3000">
                <a:latin typeface="Chelsea Market"/>
                <a:ea typeface="Chelsea Market"/>
                <a:cs typeface="Chelsea Market"/>
                <a:sym typeface="Chelsea Market"/>
              </a:rPr>
              <a:t>estoration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38761D"/>
                </a:highlight>
                <a:latin typeface="Chelsea Market"/>
                <a:ea typeface="Chelsea Market"/>
                <a:cs typeface="Chelsea Market"/>
                <a:sym typeface="Chelsea Market"/>
              </a:rPr>
              <a:t>C</a:t>
            </a:r>
            <a:r>
              <a:rPr lang="en" sz="3000">
                <a:latin typeface="Chelsea Market"/>
                <a:ea typeface="Chelsea Market"/>
                <a:cs typeface="Chelsea Market"/>
                <a:sym typeface="Chelsea Market"/>
              </a:rPr>
              <a:t>enter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87" name="Google Shape;387;p52" descr="alt=&quot;&quot;"/>
          <p:cNvPicPr preferRelativeResize="0"/>
          <p:nvPr/>
        </p:nvPicPr>
        <p:blipFill rotWithShape="1">
          <a:blip r:embed="rId4">
            <a:alphaModFix/>
          </a:blip>
          <a:srcRect t="13194"/>
          <a:stretch/>
        </p:blipFill>
        <p:spPr>
          <a:xfrm>
            <a:off x="3112600" y="1184125"/>
            <a:ext cx="5032275" cy="28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2" descr="alt=&quot;&quot;"/>
          <p:cNvPicPr preferRelativeResize="0"/>
          <p:nvPr/>
        </p:nvPicPr>
        <p:blipFill rotWithShape="1">
          <a:blip r:embed="rId5">
            <a:alphaModFix/>
          </a:blip>
          <a:srcRect b="11816"/>
          <a:stretch/>
        </p:blipFill>
        <p:spPr>
          <a:xfrm>
            <a:off x="5223375" y="2571750"/>
            <a:ext cx="4087499" cy="270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>
            <a:spLocks noGrp="1"/>
          </p:cNvSpPr>
          <p:nvPr>
            <p:ph type="title"/>
          </p:nvPr>
        </p:nvSpPr>
        <p:spPr>
          <a:xfrm>
            <a:off x="600750" y="64560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Grosse Pointe North High </a:t>
            </a:r>
            <a:r>
              <a:rPr lang="en" dirty="0" smtClean="0"/>
              <a:t>School</a:t>
            </a:r>
            <a:r>
              <a:rPr lang="en" sz="100" dirty="0" smtClean="0"/>
              <a:t>11</a:t>
            </a:r>
            <a:endParaRPr sz="100" dirty="0"/>
          </a:p>
        </p:txBody>
      </p:sp>
      <p:sp>
        <p:nvSpPr>
          <p:cNvPr id="395" name="Google Shape;395;p53"/>
          <p:cNvSpPr txBox="1"/>
          <p:nvPr/>
        </p:nvSpPr>
        <p:spPr>
          <a:xfrm>
            <a:off x="718350" y="1194225"/>
            <a:ext cx="47748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helsea Market"/>
                <a:ea typeface="Chelsea Market"/>
                <a:cs typeface="Chelsea Market"/>
                <a:sym typeface="Chelsea Market"/>
              </a:rPr>
              <a:t>Next Steps:</a:t>
            </a:r>
            <a:endParaRPr sz="6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97" name="Google Shape;397;p53"/>
          <p:cNvSpPr txBox="1"/>
          <p:nvPr/>
        </p:nvSpPr>
        <p:spPr>
          <a:xfrm>
            <a:off x="557100" y="2097325"/>
            <a:ext cx="4443900" cy="28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Transparency with data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Consistent plan for teaching Tier 1 behaviors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Including the student voice with Tier 1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Analyzing the programs that have been put in place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6" name="Google Shape;396;p53" descr="alt=&quot;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250" y="1180800"/>
            <a:ext cx="2743426" cy="365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3" descr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66600"/>
            <a:ext cx="693200" cy="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Susan Lucchese:  </a:t>
            </a:r>
            <a:r>
              <a:rPr lang="en" u="sng">
                <a:solidFill>
                  <a:schemeClr val="hlink"/>
                </a:solidFill>
                <a:hlinkClick r:id="rId3"/>
              </a:rPr>
              <a:t>lucches@gpschools.org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Aimee Miller: </a:t>
            </a:r>
            <a:r>
              <a:rPr lang="en" u="sng">
                <a:solidFill>
                  <a:schemeClr val="hlink"/>
                </a:solidFill>
                <a:hlinkClick r:id="rId4"/>
              </a:rPr>
              <a:t>millerai@gpschools.org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Joseph Spryszak: </a:t>
            </a:r>
            <a:r>
              <a:rPr lang="en" u="sng">
                <a:solidFill>
                  <a:schemeClr val="hlink"/>
                </a:solidFill>
                <a:hlinkClick r:id="rId5"/>
              </a:rPr>
              <a:t>spryszj@gpschools.org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Katy Vernier: </a:t>
            </a:r>
            <a:r>
              <a:rPr lang="en" u="sng">
                <a:solidFill>
                  <a:schemeClr val="hlink"/>
                </a:solidFill>
                <a:hlinkClick r:id="rId6"/>
              </a:rPr>
              <a:t>verniej@gpschools.org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Structures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District Level Coordinator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External Coach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Internal Coach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District Level Support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 tooltip="PBIS Updates and News"/>
              </a:rPr>
              <a:t>https://www.smore.com/msbxf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2019-2020 District Areas of Focus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Alternatives to suspension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Disproportionality in ODR and suspension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Developing Sustainable Professional Development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Alignment of code of conduct to PBIS and Restorative Practices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Alignment of PBIS with other initiatives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Grosse Pointe South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Joseph Sprysak, Assistant Principal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75700" y="1318650"/>
            <a:ext cx="794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Grosse Pointe South High School Demographics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1,524 students attend Grosse Pointe South High School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9th - 348 10th - 362 11th - 384 12th - 401 *14th - 28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84% White 7% African-American 4% Hispanic 3% Asian or Pacific Island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77 teachers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97% of students go on to post-secondary institutions of learning ; 87% four year colleges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More than 60% participate in sports and extracurricular activities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34 varsity sports and 78 clubs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 classes - 23 different courses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 exams taken - 1,187 with 68% earning a 3 or higher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PBIS Data (</a:t>
            </a:r>
            <a:r>
              <a:rPr lang="en" dirty="0" smtClean="0"/>
              <a:t>South)</a:t>
            </a:r>
            <a:r>
              <a:rPr lang="en" sz="100" dirty="0" smtClean="0"/>
              <a:t>4</a:t>
            </a:r>
            <a:endParaRPr sz="100"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727650" y="614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21" descr="Shows the number of referrals by month" title="ODRs by MOnth from 9/3/19 tp 11/4/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01" y="614851"/>
            <a:ext cx="8134299" cy="42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1161</Words>
  <Application>Microsoft Office PowerPoint</Application>
  <PresentationFormat>On-screen Show (16:9)</PresentationFormat>
  <Paragraphs>216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Lato</vt:lpstr>
      <vt:lpstr>Times New Roman</vt:lpstr>
      <vt:lpstr>Chelsea Market</vt:lpstr>
      <vt:lpstr>Raleway</vt:lpstr>
      <vt:lpstr>Noto Sans Symbols</vt:lpstr>
      <vt:lpstr>Streamline</vt:lpstr>
      <vt:lpstr>Grosse Pointe Public Schools </vt:lpstr>
      <vt:lpstr>Schools</vt:lpstr>
      <vt:lpstr>Student Demographics</vt:lpstr>
      <vt:lpstr>PBIS History</vt:lpstr>
      <vt:lpstr>Structures</vt:lpstr>
      <vt:lpstr>2019-2020 District Areas of Focus</vt:lpstr>
      <vt:lpstr>Grosse Pointe South  High School</vt:lpstr>
      <vt:lpstr>Grosse Pointe South High School Demographics</vt:lpstr>
      <vt:lpstr>PBIS Data (South)4</vt:lpstr>
      <vt:lpstr>PBIS Data (South)3</vt:lpstr>
      <vt:lpstr>PBIS Data (South)6</vt:lpstr>
      <vt:lpstr>PBIS Data (South)</vt:lpstr>
      <vt:lpstr>Tier I Team Operations</vt:lpstr>
      <vt:lpstr>Lesson Plan for Day 2 of School - Tier I</vt:lpstr>
      <vt:lpstr>Lesson Plan for Day 2 of School - Tier I2</vt:lpstr>
      <vt:lpstr>PBIS Video: Don’t Cheat</vt:lpstr>
      <vt:lpstr>PBIS Video: Restroom Behavior</vt:lpstr>
      <vt:lpstr>School Culture: Who’s Your Blue Devil?</vt:lpstr>
      <vt:lpstr>Tier II Team Operations</vt:lpstr>
      <vt:lpstr>Chill Room - Trauma Informed Practices</vt:lpstr>
      <vt:lpstr>Male and Female Mentoring</vt:lpstr>
      <vt:lpstr>Tier 2: Flowchart Process Pre- Tier 2 Meeting</vt:lpstr>
      <vt:lpstr>Data</vt:lpstr>
      <vt:lpstr>Schoology link and survey</vt:lpstr>
      <vt:lpstr>Grosse Pointe North High School</vt:lpstr>
      <vt:lpstr>Grosse Pointe North High School Demographics</vt:lpstr>
      <vt:lpstr>Grosse Pointe North PBIS Data</vt:lpstr>
      <vt:lpstr>Grosse Pointe North PBIS Data2</vt:lpstr>
      <vt:lpstr>Grosse Pointe North PBIS Data3</vt:lpstr>
      <vt:lpstr>Grosse Pointe North PBIS Data4</vt:lpstr>
      <vt:lpstr>Grosse Pointe North High School</vt:lpstr>
      <vt:lpstr>Grosse Pointe North High School2</vt:lpstr>
      <vt:lpstr>Grosse Pointe North High School3</vt:lpstr>
      <vt:lpstr>Grosse Pointe North High School4</vt:lpstr>
      <vt:lpstr>Grosse Pointe North High School5</vt:lpstr>
      <vt:lpstr>Grosse Pointe North High School6</vt:lpstr>
      <vt:lpstr>Grosse Pointe North High School7</vt:lpstr>
      <vt:lpstr>Grosse Pointe North High School8</vt:lpstr>
      <vt:lpstr>Grosse Pointe North High School9</vt:lpstr>
      <vt:lpstr>Grosse Pointe North High School10</vt:lpstr>
      <vt:lpstr>Grosse Pointe North High School11</vt:lpstr>
      <vt:lpstr>Contacts: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Grosse Pointe Public Schools</dc:title>
  <dc:creator>Chris McEvoy</dc:creator>
  <cp:lastModifiedBy>Lisa Farkas</cp:lastModifiedBy>
  <cp:revision>6</cp:revision>
  <dcterms:modified xsi:type="dcterms:W3CDTF">2019-11-15T20:45:55Z</dcterms:modified>
</cp:coreProperties>
</file>