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59" r:id="rId6"/>
    <p:sldId id="265" r:id="rId7"/>
    <p:sldId id="267" r:id="rId8"/>
    <p:sldId id="262" r:id="rId9"/>
    <p:sldId id="263" r:id="rId10"/>
    <p:sldId id="264" r:id="rId11"/>
    <p:sldId id="260" r:id="rId12"/>
    <p:sldId id="268" r:id="rId13"/>
    <p:sldId id="269" r:id="rId14"/>
    <p:sldId id="277" r:id="rId15"/>
    <p:sldId id="274" r:id="rId16"/>
    <p:sldId id="276" r:id="rId17"/>
    <p:sldId id="271" r:id="rId18"/>
    <p:sldId id="278" r:id="rId19"/>
    <p:sldId id="272" r:id="rId20"/>
    <p:sldId id="273" r:id="rId21"/>
    <p:sldId id="275"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7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ebertube.com/video/18979/calm-it-down-da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WWavPce616Q&amp;feature=youtu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3683" y="4485342"/>
            <a:ext cx="4563533" cy="1096899"/>
          </a:xfrm>
        </p:spPr>
        <p:txBody>
          <a:bodyPr>
            <a:normAutofit fontScale="92500"/>
          </a:bodyPr>
          <a:lstStyle/>
          <a:p>
            <a:pPr algn="ctr"/>
            <a:r>
              <a:rPr lang="en-US" sz="2400" dirty="0" smtClean="0"/>
              <a:t>         Stuckey Center EDT</a:t>
            </a:r>
          </a:p>
          <a:p>
            <a:pPr algn="ctr"/>
            <a:r>
              <a:rPr lang="en-US" sz="2400" dirty="0" smtClean="0"/>
              <a:t>      Redford Union School District </a:t>
            </a:r>
            <a:endParaRPr lang="en-US" sz="2400" dirty="0"/>
          </a:p>
        </p:txBody>
      </p:sp>
      <p:sp>
        <p:nvSpPr>
          <p:cNvPr id="5" name="TextBox 4"/>
          <p:cNvSpPr txBox="1"/>
          <p:nvPr/>
        </p:nvSpPr>
        <p:spPr>
          <a:xfrm>
            <a:off x="2070100" y="1428750"/>
            <a:ext cx="6756400" cy="2862322"/>
          </a:xfrm>
          <a:prstGeom prst="rect">
            <a:avLst/>
          </a:prstGeom>
          <a:noFill/>
        </p:spPr>
        <p:txBody>
          <a:bodyPr wrap="square" rtlCol="0">
            <a:spAutoFit/>
          </a:bodyPr>
          <a:lstStyle/>
          <a:p>
            <a:pPr algn="ctr"/>
            <a:r>
              <a:rPr lang="en-US" sz="5400" dirty="0" smtClean="0"/>
              <a:t>Push-In Social Skills Instruction </a:t>
            </a:r>
          </a:p>
          <a:p>
            <a:pPr algn="ctr"/>
            <a:r>
              <a:rPr lang="en-US" sz="3600" dirty="0" smtClean="0"/>
              <a:t>Second Step Social Skills  Curriculum </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150" y="0"/>
            <a:ext cx="3752850" cy="2857500"/>
          </a:xfrm>
          <a:prstGeom prst="rect">
            <a:avLst/>
          </a:prstGeom>
        </p:spPr>
      </p:pic>
    </p:spTree>
    <p:extLst>
      <p:ext uri="{BB962C8B-B14F-4D97-AF65-F5344CB8AC3E}">
        <p14:creationId xmlns:p14="http://schemas.microsoft.com/office/powerpoint/2010/main" val="141367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4051" y="0"/>
            <a:ext cx="5159249" cy="6678361"/>
          </a:xfrm>
        </p:spPr>
      </p:pic>
    </p:spTree>
    <p:extLst>
      <p:ext uri="{BB962C8B-B14F-4D97-AF65-F5344CB8AC3E}">
        <p14:creationId xmlns:p14="http://schemas.microsoft.com/office/powerpoint/2010/main" val="30790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4" y="266700"/>
            <a:ext cx="8072966" cy="1219200"/>
          </a:xfrm>
        </p:spPr>
        <p:txBody>
          <a:bodyPr>
            <a:normAutofit/>
          </a:bodyPr>
          <a:lstStyle/>
          <a:p>
            <a:pPr algn="ctr"/>
            <a:r>
              <a:rPr lang="en-US" sz="6000" dirty="0" smtClean="0"/>
              <a:t>Benefits </a:t>
            </a:r>
            <a:endParaRPr lang="en-US" sz="6000" dirty="0"/>
          </a:p>
        </p:txBody>
      </p:sp>
      <p:sp>
        <p:nvSpPr>
          <p:cNvPr id="3" name="Content Placeholder 2"/>
          <p:cNvSpPr>
            <a:spLocks noGrp="1"/>
          </p:cNvSpPr>
          <p:nvPr>
            <p:ph idx="1"/>
          </p:nvPr>
        </p:nvSpPr>
        <p:spPr>
          <a:xfrm>
            <a:off x="766234" y="1638300"/>
            <a:ext cx="8596668" cy="4406900"/>
          </a:xfrm>
        </p:spPr>
        <p:txBody>
          <a:bodyPr>
            <a:normAutofit/>
          </a:bodyPr>
          <a:lstStyle/>
          <a:p>
            <a:r>
              <a:rPr lang="en-US" sz="2400" b="1" dirty="0" smtClean="0"/>
              <a:t>Supports positive school environment/reinforces PBIS.</a:t>
            </a:r>
            <a:br>
              <a:rPr lang="en-US" sz="2400" b="1" dirty="0" smtClean="0"/>
            </a:br>
            <a:r>
              <a:rPr lang="en-US" sz="2400" b="1" dirty="0" smtClean="0"/>
              <a:t>	a. Builds relationships between students and staff.</a:t>
            </a:r>
          </a:p>
          <a:p>
            <a:pPr marL="457200" lvl="1" indent="0">
              <a:buNone/>
            </a:pPr>
            <a:r>
              <a:rPr lang="en-US" sz="2400" b="1" dirty="0" smtClean="0"/>
              <a:t>b. Prevents bullying by encouraging empathy and      compassion.</a:t>
            </a:r>
          </a:p>
          <a:p>
            <a:pPr marL="457200" lvl="1" indent="0">
              <a:buNone/>
            </a:pPr>
            <a:r>
              <a:rPr lang="en-US" sz="2400" b="1" dirty="0" smtClean="0"/>
              <a:t>c. Teaches how to handle strong emotions and improve problem-solving skills.</a:t>
            </a:r>
          </a:p>
          <a:p>
            <a:pPr marL="457200" lvl="1" indent="0">
              <a:buNone/>
            </a:pPr>
            <a:r>
              <a:rPr lang="en-US" sz="2400" b="1" dirty="0" smtClean="0"/>
              <a:t>d. Normalizes feelings and situations for students. </a:t>
            </a:r>
          </a:p>
          <a:p>
            <a:pPr marL="457200" lvl="1" indent="0">
              <a:buNone/>
            </a:pPr>
            <a:r>
              <a:rPr lang="en-US" sz="2400" b="1" dirty="0" smtClean="0"/>
              <a:t>e. Gives students the opportunity to listen and learn from their peers </a:t>
            </a:r>
          </a:p>
          <a:p>
            <a:pPr marL="457200" lvl="1" indent="0">
              <a:buNone/>
            </a:pPr>
            <a:r>
              <a:rPr lang="en-US" sz="2400" b="1" dirty="0" smtClean="0"/>
              <a:t>f. Promotes positive individual change.</a:t>
            </a:r>
          </a:p>
          <a:p>
            <a:endParaRPr lang="en-US" dirty="0" smtClean="0"/>
          </a:p>
        </p:txBody>
      </p:sp>
    </p:spTree>
    <p:extLst>
      <p:ext uri="{BB962C8B-B14F-4D97-AF65-F5344CB8AC3E}">
        <p14:creationId xmlns:p14="http://schemas.microsoft.com/office/powerpoint/2010/main" val="120987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114300"/>
            <a:ext cx="8596668" cy="1320800"/>
          </a:xfrm>
        </p:spPr>
        <p:txBody>
          <a:bodyPr>
            <a:normAutofit/>
          </a:bodyPr>
          <a:lstStyle/>
          <a:p>
            <a:pPr algn="ctr"/>
            <a:r>
              <a:rPr lang="en-US" sz="6000" dirty="0" smtClean="0"/>
              <a:t>Benefits </a:t>
            </a:r>
            <a:endParaRPr lang="en-US" sz="6000" dirty="0"/>
          </a:p>
        </p:txBody>
      </p:sp>
      <p:sp>
        <p:nvSpPr>
          <p:cNvPr id="3" name="Content Placeholder 2"/>
          <p:cNvSpPr>
            <a:spLocks noGrp="1"/>
          </p:cNvSpPr>
          <p:nvPr>
            <p:ph idx="1"/>
          </p:nvPr>
        </p:nvSpPr>
        <p:spPr>
          <a:xfrm>
            <a:off x="651934" y="1320800"/>
            <a:ext cx="9495366" cy="5029200"/>
          </a:xfrm>
        </p:spPr>
        <p:txBody>
          <a:bodyPr>
            <a:normAutofit/>
          </a:bodyPr>
          <a:lstStyle/>
          <a:p>
            <a:r>
              <a:rPr lang="en-US" sz="2600" b="1" dirty="0" smtClean="0"/>
              <a:t>Provides a foundation for teaching and modeling </a:t>
            </a:r>
          </a:p>
          <a:p>
            <a:pPr marL="0" indent="0">
              <a:buNone/>
            </a:pPr>
            <a:r>
              <a:rPr lang="en-US" sz="2600" b="1" dirty="0"/>
              <a:t> </a:t>
            </a:r>
            <a:r>
              <a:rPr lang="en-US" sz="2600" b="1" dirty="0" smtClean="0"/>
              <a:t>  social-emotional skills for all staff.</a:t>
            </a:r>
          </a:p>
          <a:p>
            <a:r>
              <a:rPr lang="en-US" sz="2600" b="1" dirty="0" smtClean="0"/>
              <a:t>Creates a common language for staff to use throughout the day.</a:t>
            </a:r>
          </a:p>
          <a:p>
            <a:r>
              <a:rPr lang="en-US" sz="2600" b="1" dirty="0" smtClean="0"/>
              <a:t>Increases social workers’ awareness of staff perspectives and day to day experiences. </a:t>
            </a:r>
          </a:p>
          <a:p>
            <a:r>
              <a:rPr lang="en-US" sz="2600" b="1" dirty="0" smtClean="0"/>
              <a:t>Integrates social skills group work into individual work and vice versa.</a:t>
            </a:r>
          </a:p>
          <a:p>
            <a:r>
              <a:rPr lang="en-US" sz="2600" b="1" dirty="0" smtClean="0"/>
              <a:t>Builds relationships between staff and students who would not otherwise have the opportunity.</a:t>
            </a:r>
          </a:p>
          <a:p>
            <a:pPr marL="0" indent="0">
              <a:buNone/>
            </a:pPr>
            <a:endParaRPr lang="en-US" dirty="0" smtClean="0"/>
          </a:p>
          <a:p>
            <a:endParaRPr lang="en-US" dirty="0"/>
          </a:p>
        </p:txBody>
      </p:sp>
    </p:spTree>
    <p:extLst>
      <p:ext uri="{BB962C8B-B14F-4D97-AF65-F5344CB8AC3E}">
        <p14:creationId xmlns:p14="http://schemas.microsoft.com/office/powerpoint/2010/main" val="2403741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6999"/>
            <a:ext cx="8596668" cy="1320801"/>
          </a:xfrm>
        </p:spPr>
        <p:txBody>
          <a:bodyPr>
            <a:normAutofit/>
          </a:bodyPr>
          <a:lstStyle/>
          <a:p>
            <a:pPr algn="ctr"/>
            <a:r>
              <a:rPr lang="en-US" sz="6000" dirty="0" smtClean="0"/>
              <a:t>Benefits </a:t>
            </a:r>
            <a:endParaRPr lang="en-US" sz="6000" dirty="0"/>
          </a:p>
        </p:txBody>
      </p:sp>
      <p:sp>
        <p:nvSpPr>
          <p:cNvPr id="3" name="Content Placeholder 2"/>
          <p:cNvSpPr>
            <a:spLocks noGrp="1"/>
          </p:cNvSpPr>
          <p:nvPr>
            <p:ph idx="1"/>
          </p:nvPr>
        </p:nvSpPr>
        <p:spPr>
          <a:xfrm>
            <a:off x="677334" y="1447801"/>
            <a:ext cx="8596668" cy="3924299"/>
          </a:xfrm>
        </p:spPr>
        <p:txBody>
          <a:bodyPr>
            <a:normAutofit/>
          </a:bodyPr>
          <a:lstStyle/>
          <a:p>
            <a:r>
              <a:rPr lang="en-US" sz="2400" b="1" dirty="0" smtClean="0"/>
              <a:t>Hands-on approach which provides the opportunity for the social workers to push-in to classroom.</a:t>
            </a:r>
          </a:p>
          <a:p>
            <a:pPr lvl="1"/>
            <a:r>
              <a:rPr lang="en-US" sz="2000" b="1" dirty="0" smtClean="0"/>
              <a:t>Observe interactions between students and peers, and students and staff.</a:t>
            </a:r>
          </a:p>
          <a:p>
            <a:pPr lvl="1"/>
            <a:r>
              <a:rPr lang="en-US" sz="2000" b="1" dirty="0" smtClean="0"/>
              <a:t>Observe behavior in real time and in the actual environment.</a:t>
            </a:r>
          </a:p>
          <a:p>
            <a:pPr lvl="1"/>
            <a:r>
              <a:rPr lang="en-US" sz="2000" b="1" dirty="0" smtClean="0"/>
              <a:t>Allows social workers to assist with behavioral issues as they happen.</a:t>
            </a:r>
          </a:p>
          <a:p>
            <a:pPr lvl="1"/>
            <a:r>
              <a:rPr lang="en-US" sz="2000" b="1" dirty="0" smtClean="0"/>
              <a:t>Allows for follow-up with individuals or groups of students in conflict.</a:t>
            </a:r>
          </a:p>
          <a:p>
            <a:pPr lvl="1"/>
            <a:r>
              <a:rPr lang="en-US" sz="2000" b="1" dirty="0" smtClean="0"/>
              <a:t>Allows for collaboration with staff and parents. </a:t>
            </a:r>
          </a:p>
        </p:txBody>
      </p:sp>
    </p:spTree>
    <p:extLst>
      <p:ext uri="{BB962C8B-B14F-4D97-AF65-F5344CB8AC3E}">
        <p14:creationId xmlns:p14="http://schemas.microsoft.com/office/powerpoint/2010/main" val="166861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0944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666" y="3635253"/>
            <a:ext cx="4298334" cy="3222747"/>
          </a:xfrm>
          <a:prstGeom prst="rect">
            <a:avLst/>
          </a:prstGeom>
          <a:noFill/>
          <a:ln>
            <a:noFill/>
          </a:ln>
        </p:spPr>
      </p:pic>
      <p:sp>
        <p:nvSpPr>
          <p:cNvPr id="2" name="Title 1"/>
          <p:cNvSpPr>
            <a:spLocks noGrp="1"/>
          </p:cNvSpPr>
          <p:nvPr>
            <p:ph type="title"/>
          </p:nvPr>
        </p:nvSpPr>
        <p:spPr>
          <a:xfrm>
            <a:off x="677334" y="152400"/>
            <a:ext cx="8596668" cy="1066800"/>
          </a:xfrm>
        </p:spPr>
        <p:txBody>
          <a:bodyPr>
            <a:normAutofit/>
          </a:bodyPr>
          <a:lstStyle/>
          <a:p>
            <a:pPr algn="ctr"/>
            <a:r>
              <a:rPr lang="en-US" sz="4400" dirty="0" smtClean="0"/>
              <a:t>Social Skills Push-In </a:t>
            </a:r>
            <a:endParaRPr lang="en-US" sz="4400" dirty="0"/>
          </a:p>
        </p:txBody>
      </p:sp>
      <p:sp>
        <p:nvSpPr>
          <p:cNvPr id="3" name="Content Placeholder 2"/>
          <p:cNvSpPr>
            <a:spLocks noGrp="1"/>
          </p:cNvSpPr>
          <p:nvPr>
            <p:ph idx="1"/>
          </p:nvPr>
        </p:nvSpPr>
        <p:spPr>
          <a:xfrm>
            <a:off x="436034" y="1016000"/>
            <a:ext cx="8596668" cy="5181599"/>
          </a:xfrm>
        </p:spPr>
        <p:txBody>
          <a:bodyPr>
            <a:normAutofit/>
          </a:bodyPr>
          <a:lstStyle/>
          <a:p>
            <a:r>
              <a:rPr lang="en-US" dirty="0" smtClean="0"/>
              <a:t>Social Workers do lessons once a week with teacher support.</a:t>
            </a:r>
          </a:p>
          <a:p>
            <a:r>
              <a:rPr lang="en-US" dirty="0" smtClean="0"/>
              <a:t>Develop group rules incorporating PBIS expectations.</a:t>
            </a:r>
          </a:p>
          <a:p>
            <a:r>
              <a:rPr lang="en-US" dirty="0" smtClean="0"/>
              <a:t>Identify goals.</a:t>
            </a:r>
          </a:p>
          <a:p>
            <a:r>
              <a:rPr lang="en-US" dirty="0" smtClean="0"/>
              <a:t>Ice breakers.</a:t>
            </a:r>
          </a:p>
          <a:p>
            <a:r>
              <a:rPr lang="en-US" dirty="0" smtClean="0"/>
              <a:t>Team Building Activities (Beach ball challenge/ Reindeer challenge/Human knot).</a:t>
            </a:r>
          </a:p>
          <a:p>
            <a:r>
              <a:rPr lang="en-US" dirty="0" smtClean="0"/>
              <a:t>Partner/ group work.</a:t>
            </a:r>
          </a:p>
          <a:p>
            <a:r>
              <a:rPr lang="en-US" dirty="0" smtClean="0"/>
              <a:t>Multimodal learning (Role-play, DVD, movement, dancing, </a:t>
            </a:r>
          </a:p>
          <a:p>
            <a:pPr marL="0" indent="0">
              <a:buNone/>
            </a:pPr>
            <a:r>
              <a:rPr lang="en-US" dirty="0" smtClean="0"/>
              <a:t>     skill practice, discussion, hands-on activities). </a:t>
            </a:r>
          </a:p>
          <a:p>
            <a:r>
              <a:rPr lang="en-US" dirty="0" smtClean="0"/>
              <a:t>End lessons with small treat.</a:t>
            </a:r>
          </a:p>
          <a:p>
            <a:r>
              <a:rPr lang="en-US" dirty="0" smtClean="0"/>
              <a:t>Supplemental lessons/videos (hygiene/sportsmanship).</a:t>
            </a:r>
            <a:endParaRPr lang="en-US" dirty="0"/>
          </a:p>
          <a:p>
            <a:r>
              <a:rPr lang="en-US" dirty="0" smtClean="0"/>
              <a:t>Program is flexible depending on the group, day, etc. </a:t>
            </a:r>
          </a:p>
        </p:txBody>
      </p:sp>
    </p:spTree>
    <p:extLst>
      <p:ext uri="{BB962C8B-B14F-4D97-AF65-F5344CB8AC3E}">
        <p14:creationId xmlns:p14="http://schemas.microsoft.com/office/powerpoint/2010/main" val="429225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7700"/>
            <a:ext cx="8596668" cy="965200"/>
          </a:xfrm>
        </p:spPr>
        <p:txBody>
          <a:bodyPr>
            <a:normAutofit/>
          </a:bodyPr>
          <a:lstStyle/>
          <a:p>
            <a:pPr algn="ctr"/>
            <a:r>
              <a:rPr lang="en-US" sz="4400" b="1" dirty="0" smtClean="0"/>
              <a:t>Things to think about…. </a:t>
            </a:r>
            <a:endParaRPr lang="en-US" sz="4400" b="1" dirty="0"/>
          </a:p>
        </p:txBody>
      </p:sp>
      <p:sp>
        <p:nvSpPr>
          <p:cNvPr id="3" name="Content Placeholder 2"/>
          <p:cNvSpPr>
            <a:spLocks noGrp="1"/>
          </p:cNvSpPr>
          <p:nvPr>
            <p:ph idx="1"/>
          </p:nvPr>
        </p:nvSpPr>
        <p:spPr>
          <a:xfrm>
            <a:off x="677334" y="1919289"/>
            <a:ext cx="8596668" cy="3617911"/>
          </a:xfrm>
        </p:spPr>
        <p:txBody>
          <a:bodyPr/>
          <a:lstStyle/>
          <a:p>
            <a:r>
              <a:rPr lang="en-US" dirty="0" smtClean="0"/>
              <a:t>Who will facilitate the lessons?</a:t>
            </a:r>
          </a:p>
          <a:p>
            <a:r>
              <a:rPr lang="en-US" dirty="0" smtClean="0"/>
              <a:t>Planning time.</a:t>
            </a:r>
          </a:p>
          <a:p>
            <a:r>
              <a:rPr lang="en-US" dirty="0" smtClean="0"/>
              <a:t>Technology!  Technology!  Technology!</a:t>
            </a:r>
          </a:p>
          <a:p>
            <a:r>
              <a:rPr lang="en-US" dirty="0" smtClean="0"/>
              <a:t>Scheduling with classroom.</a:t>
            </a:r>
          </a:p>
          <a:p>
            <a:r>
              <a:rPr lang="en-US" dirty="0" smtClean="0"/>
              <a:t>Adapting to curriculum demands.</a:t>
            </a:r>
          </a:p>
          <a:p>
            <a:r>
              <a:rPr lang="en-US" dirty="0" smtClean="0"/>
              <a:t>How to get staff buy-in.</a:t>
            </a:r>
          </a:p>
          <a:p>
            <a:r>
              <a:rPr lang="en-US" dirty="0" smtClean="0"/>
              <a:t>Adapt the curriculum to the functional ability level of your students. </a:t>
            </a:r>
          </a:p>
          <a:p>
            <a:endParaRPr lang="en-US" dirty="0" smtClean="0"/>
          </a:p>
          <a:p>
            <a:endParaRPr lang="en-US" dirty="0"/>
          </a:p>
        </p:txBody>
      </p:sp>
    </p:spTree>
    <p:extLst>
      <p:ext uri="{BB962C8B-B14F-4D97-AF65-F5344CB8AC3E}">
        <p14:creationId xmlns:p14="http://schemas.microsoft.com/office/powerpoint/2010/main" val="187390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33" y="406400"/>
            <a:ext cx="8596668" cy="1320800"/>
          </a:xfrm>
        </p:spPr>
        <p:txBody>
          <a:bodyPr/>
          <a:lstStyle/>
          <a:p>
            <a:pPr algn="ctr"/>
            <a:r>
              <a:rPr lang="en-US" b="1" dirty="0" smtClean="0"/>
              <a:t>Teachers’ Feedback </a:t>
            </a:r>
            <a:endParaRPr lang="en-US" b="1" dirty="0"/>
          </a:p>
        </p:txBody>
      </p:sp>
      <p:sp>
        <p:nvSpPr>
          <p:cNvPr id="3" name="Content Placeholder 2"/>
          <p:cNvSpPr>
            <a:spLocks noGrp="1"/>
          </p:cNvSpPr>
          <p:nvPr>
            <p:ph idx="1"/>
          </p:nvPr>
        </p:nvSpPr>
        <p:spPr>
          <a:xfrm>
            <a:off x="309034" y="1576389"/>
            <a:ext cx="9279466" cy="4887911"/>
          </a:xfrm>
        </p:spPr>
        <p:txBody>
          <a:bodyPr>
            <a:normAutofit/>
          </a:bodyPr>
          <a:lstStyle/>
          <a:p>
            <a:r>
              <a:rPr lang="en-US" sz="2400" dirty="0" smtClean="0"/>
              <a:t>Lessons teachers found most useful in the classrooms:</a:t>
            </a:r>
          </a:p>
          <a:p>
            <a:pPr lvl="1"/>
            <a:r>
              <a:rPr lang="en-US" sz="2200" dirty="0" smtClean="0"/>
              <a:t>All of the team building activities</a:t>
            </a:r>
          </a:p>
          <a:p>
            <a:pPr lvl="1"/>
            <a:r>
              <a:rPr lang="en-US" sz="2200" dirty="0" smtClean="0"/>
              <a:t>Hands-on activities</a:t>
            </a:r>
          </a:p>
          <a:p>
            <a:pPr lvl="1"/>
            <a:r>
              <a:rPr lang="en-US" sz="2200" dirty="0" smtClean="0"/>
              <a:t>Role plays</a:t>
            </a:r>
          </a:p>
          <a:p>
            <a:pPr lvl="1"/>
            <a:r>
              <a:rPr lang="en-US" sz="2200" dirty="0" smtClean="0"/>
              <a:t>Empathy</a:t>
            </a:r>
          </a:p>
          <a:p>
            <a:pPr lvl="1"/>
            <a:r>
              <a:rPr lang="en-US" sz="2200" dirty="0" smtClean="0"/>
              <a:t>Anger Management</a:t>
            </a:r>
          </a:p>
          <a:p>
            <a:pPr lvl="1"/>
            <a:r>
              <a:rPr lang="en-US" sz="2200" dirty="0" smtClean="0"/>
              <a:t> Hygiene</a:t>
            </a:r>
          </a:p>
          <a:p>
            <a:pPr lvl="1"/>
            <a:r>
              <a:rPr lang="en-US" sz="2200" dirty="0" smtClean="0"/>
              <a:t>Dance videos</a:t>
            </a:r>
          </a:p>
          <a:p>
            <a:pPr lvl="1"/>
            <a:r>
              <a:rPr lang="en-US" sz="2200" dirty="0" smtClean="0"/>
              <a:t>Bullying prevention</a:t>
            </a:r>
          </a:p>
          <a:p>
            <a:endParaRPr lang="en-US" dirty="0"/>
          </a:p>
        </p:txBody>
      </p:sp>
    </p:spTree>
    <p:extLst>
      <p:ext uri="{BB962C8B-B14F-4D97-AF65-F5344CB8AC3E}">
        <p14:creationId xmlns:p14="http://schemas.microsoft.com/office/powerpoint/2010/main" val="107221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997" y="1881189"/>
            <a:ext cx="8596668" cy="3592511"/>
          </a:xfrm>
        </p:spPr>
        <p:txBody>
          <a:bodyPr>
            <a:normAutofit/>
          </a:bodyPr>
          <a:lstStyle/>
          <a:p>
            <a:r>
              <a:rPr lang="en-US" sz="2400" dirty="0" smtClean="0"/>
              <a:t>Teachers have observed noticeable changes:</a:t>
            </a:r>
            <a:endParaRPr lang="en-US" sz="2400" dirty="0"/>
          </a:p>
          <a:p>
            <a:pPr lvl="1"/>
            <a:r>
              <a:rPr lang="en-US" sz="2200" dirty="0" smtClean="0"/>
              <a:t>Students are more cooperative</a:t>
            </a:r>
          </a:p>
          <a:p>
            <a:pPr lvl="1"/>
            <a:r>
              <a:rPr lang="en-US" sz="2200" dirty="0" smtClean="0"/>
              <a:t>Students are developing leadership skills</a:t>
            </a:r>
          </a:p>
          <a:p>
            <a:pPr lvl="1"/>
            <a:r>
              <a:rPr lang="en-US" sz="2200" dirty="0" smtClean="0"/>
              <a:t>Students are working better with a variety of peers</a:t>
            </a:r>
          </a:p>
          <a:p>
            <a:pPr lvl="1"/>
            <a:r>
              <a:rPr lang="en-US" sz="2200" dirty="0" smtClean="0"/>
              <a:t>Students demonstrate improved insight </a:t>
            </a:r>
          </a:p>
          <a:p>
            <a:pPr lvl="2"/>
            <a:r>
              <a:rPr lang="en-US" sz="2000" dirty="0" smtClean="0"/>
              <a:t>“When reminded of second step lessons, they do use what they have learned.”</a:t>
            </a:r>
          </a:p>
          <a:p>
            <a:pPr lvl="1"/>
            <a:r>
              <a:rPr lang="en-US" sz="2200" dirty="0" smtClean="0"/>
              <a:t>Teachers are finding it helpful to have a common language </a:t>
            </a:r>
            <a:endParaRPr lang="en-US" sz="2200" dirty="0"/>
          </a:p>
          <a:p>
            <a:endParaRPr lang="en-US" dirty="0"/>
          </a:p>
          <a:p>
            <a:endParaRPr lang="en-US" dirty="0"/>
          </a:p>
        </p:txBody>
      </p:sp>
      <p:sp>
        <p:nvSpPr>
          <p:cNvPr id="4" name="Title 1"/>
          <p:cNvSpPr>
            <a:spLocks noGrp="1"/>
          </p:cNvSpPr>
          <p:nvPr>
            <p:ph type="title"/>
          </p:nvPr>
        </p:nvSpPr>
        <p:spPr>
          <a:xfrm>
            <a:off x="157163" y="177800"/>
            <a:ext cx="9812337" cy="965200"/>
          </a:xfrm>
        </p:spPr>
        <p:txBody>
          <a:bodyPr/>
          <a:lstStyle/>
          <a:p>
            <a:pPr algn="ctr"/>
            <a:r>
              <a:rPr lang="en-US" b="1" dirty="0" smtClean="0"/>
              <a:t>Teachers’ Feedback </a:t>
            </a:r>
            <a:endParaRPr lang="en-US" b="1" dirty="0"/>
          </a:p>
        </p:txBody>
      </p:sp>
    </p:spTree>
    <p:extLst>
      <p:ext uri="{BB962C8B-B14F-4D97-AF65-F5344CB8AC3E}">
        <p14:creationId xmlns:p14="http://schemas.microsoft.com/office/powerpoint/2010/main" val="107221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4300"/>
            <a:ext cx="8596668" cy="914400"/>
          </a:xfrm>
        </p:spPr>
        <p:txBody>
          <a:bodyPr>
            <a:normAutofit/>
          </a:bodyPr>
          <a:lstStyle/>
          <a:p>
            <a:pPr algn="ctr"/>
            <a:r>
              <a:rPr lang="en-US" sz="4400" b="1" dirty="0" smtClean="0"/>
              <a:t>Students’ Feedback </a:t>
            </a:r>
            <a:endParaRPr lang="en-US" sz="4400" b="1" dirty="0"/>
          </a:p>
        </p:txBody>
      </p:sp>
      <p:sp>
        <p:nvSpPr>
          <p:cNvPr id="3" name="Content Placeholder 2"/>
          <p:cNvSpPr>
            <a:spLocks noGrp="1"/>
          </p:cNvSpPr>
          <p:nvPr>
            <p:ph idx="1"/>
          </p:nvPr>
        </p:nvSpPr>
        <p:spPr>
          <a:xfrm>
            <a:off x="677334" y="1435101"/>
            <a:ext cx="8596668" cy="4775200"/>
          </a:xfrm>
        </p:spPr>
        <p:txBody>
          <a:bodyPr numCol="2">
            <a:normAutofit/>
          </a:bodyPr>
          <a:lstStyle/>
          <a:p>
            <a:r>
              <a:rPr lang="en-US" sz="2800" dirty="0" smtClean="0"/>
              <a:t>Students enjoyed</a:t>
            </a:r>
          </a:p>
          <a:p>
            <a:pPr lvl="1"/>
            <a:r>
              <a:rPr lang="en-US" sz="2400" dirty="0" smtClean="0"/>
              <a:t>Group work</a:t>
            </a:r>
          </a:p>
          <a:p>
            <a:pPr lvl="1"/>
            <a:r>
              <a:rPr lang="en-US" sz="2400" dirty="0" smtClean="0"/>
              <a:t>Videos</a:t>
            </a:r>
          </a:p>
          <a:p>
            <a:pPr lvl="1"/>
            <a:r>
              <a:rPr lang="en-US" sz="2400" dirty="0" smtClean="0"/>
              <a:t>Role playing</a:t>
            </a:r>
          </a:p>
          <a:p>
            <a:pPr lvl="1"/>
            <a:r>
              <a:rPr lang="en-US" sz="2400" dirty="0" smtClean="0"/>
              <a:t>Games</a:t>
            </a:r>
          </a:p>
          <a:p>
            <a:pPr lvl="1"/>
            <a:r>
              <a:rPr lang="en-US" sz="2400" dirty="0" smtClean="0"/>
              <a:t>Treats/Rewards</a:t>
            </a:r>
          </a:p>
          <a:p>
            <a:pPr lvl="1"/>
            <a:endParaRPr lang="en-US" sz="2400" dirty="0"/>
          </a:p>
          <a:p>
            <a:endParaRPr lang="en-US" sz="2800" dirty="0" smtClean="0"/>
          </a:p>
          <a:p>
            <a:pPr marL="0" indent="0">
              <a:buNone/>
            </a:pPr>
            <a:endParaRPr lang="en-US" sz="2800" dirty="0"/>
          </a:p>
          <a:p>
            <a:r>
              <a:rPr lang="en-US" sz="2800" dirty="0" smtClean="0"/>
              <a:t>Students learned</a:t>
            </a:r>
          </a:p>
          <a:p>
            <a:pPr lvl="1"/>
            <a:r>
              <a:rPr lang="en-US" sz="2400" dirty="0" smtClean="0"/>
              <a:t>How to problem-solve</a:t>
            </a:r>
          </a:p>
          <a:p>
            <a:pPr lvl="1"/>
            <a:r>
              <a:rPr lang="en-US" sz="2400" dirty="0" smtClean="0"/>
              <a:t> How to respond   assertively </a:t>
            </a:r>
          </a:p>
          <a:p>
            <a:pPr lvl="1"/>
            <a:r>
              <a:rPr lang="en-US" sz="2400" dirty="0" smtClean="0"/>
              <a:t>How to be an ally</a:t>
            </a:r>
          </a:p>
          <a:p>
            <a:pPr lvl="1"/>
            <a:r>
              <a:rPr lang="en-US" sz="2400" dirty="0" smtClean="0"/>
              <a:t>Active listening skills</a:t>
            </a:r>
          </a:p>
          <a:p>
            <a:pPr lvl="1"/>
            <a:r>
              <a:rPr lang="en-US" sz="2400" dirty="0" smtClean="0"/>
              <a:t>How to calm down </a:t>
            </a:r>
          </a:p>
          <a:p>
            <a:pPr lvl="1"/>
            <a:endParaRPr lang="en-US" dirty="0" smtClean="0"/>
          </a:p>
        </p:txBody>
      </p:sp>
    </p:spTree>
    <p:extLst>
      <p:ext uri="{BB962C8B-B14F-4D97-AF65-F5344CB8AC3E}">
        <p14:creationId xmlns:p14="http://schemas.microsoft.com/office/powerpoint/2010/main" val="429181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8" y="368300"/>
            <a:ext cx="9134302" cy="876300"/>
          </a:xfrm>
        </p:spPr>
        <p:txBody>
          <a:bodyPr>
            <a:normAutofit/>
          </a:bodyPr>
          <a:lstStyle/>
          <a:p>
            <a:pPr algn="ctr"/>
            <a:r>
              <a:rPr lang="en-US" sz="4000" dirty="0" smtClean="0"/>
              <a:t>Redford Union Day Treatment Program </a:t>
            </a:r>
            <a:endParaRPr lang="en-US" sz="4000" dirty="0"/>
          </a:p>
        </p:txBody>
      </p:sp>
      <p:sp>
        <p:nvSpPr>
          <p:cNvPr id="3" name="Content Placeholder 2"/>
          <p:cNvSpPr>
            <a:spLocks noGrp="1"/>
          </p:cNvSpPr>
          <p:nvPr>
            <p:ph idx="1"/>
          </p:nvPr>
        </p:nvSpPr>
        <p:spPr>
          <a:xfrm>
            <a:off x="486834" y="1576389"/>
            <a:ext cx="9025466" cy="4735511"/>
          </a:xfrm>
        </p:spPr>
        <p:txBody>
          <a:bodyPr>
            <a:noAutofit/>
          </a:bodyPr>
          <a:lstStyle/>
          <a:p>
            <a:r>
              <a:rPr lang="en-US" sz="2000" dirty="0" smtClean="0"/>
              <a:t>Wayne RESA center-based program that provides a highly structured psycho-educational setting for students, kindergarten through eighth grade, who reside in one of the eight Wayne County Districts.  All students are Special Education certified with an Emotional Impairment.</a:t>
            </a:r>
          </a:p>
          <a:p>
            <a:r>
              <a:rPr lang="en-US" sz="2000" dirty="0" smtClean="0"/>
              <a:t>Work toward returning students to their home district in two years or less.</a:t>
            </a:r>
          </a:p>
          <a:p>
            <a:r>
              <a:rPr lang="en-US" sz="2000" dirty="0" smtClean="0"/>
              <a:t>Therapeutic intervention to address social, emotional, and psychiatric conditions in an academic, educational setting.</a:t>
            </a:r>
          </a:p>
          <a:p>
            <a:r>
              <a:rPr lang="en-US" sz="2000" dirty="0" smtClean="0"/>
              <a:t>Therapeutic school environment, to support student progress in general education curriculum benchmarks, and emotional skill development.</a:t>
            </a:r>
            <a:endParaRPr lang="en-US" sz="2000" b="1" dirty="0" smtClean="0"/>
          </a:p>
          <a:p>
            <a:r>
              <a:rPr lang="en-US" sz="2000" dirty="0" smtClean="0"/>
              <a:t>Michigan Merit Core Curriculum.</a:t>
            </a:r>
          </a:p>
          <a:p>
            <a:r>
              <a:rPr lang="en-US" sz="2000" dirty="0" smtClean="0"/>
              <a:t>Common Core State Standards.</a:t>
            </a:r>
          </a:p>
          <a:p>
            <a:r>
              <a:rPr lang="en-US" sz="2000" dirty="0" smtClean="0"/>
              <a:t>Participation in State Assessments. </a:t>
            </a:r>
          </a:p>
          <a:p>
            <a:pPr marL="0" indent="0">
              <a:buNone/>
            </a:pPr>
            <a:endParaRPr lang="en-US" sz="2000" dirty="0" smtClean="0"/>
          </a:p>
        </p:txBody>
      </p:sp>
    </p:spTree>
    <p:extLst>
      <p:ext uri="{BB962C8B-B14F-4D97-AF65-F5344CB8AC3E}">
        <p14:creationId xmlns:p14="http://schemas.microsoft.com/office/powerpoint/2010/main" val="1139154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4" y="2616200"/>
            <a:ext cx="8596668" cy="1003300"/>
          </a:xfrm>
        </p:spPr>
        <p:txBody>
          <a:bodyPr>
            <a:noAutofit/>
          </a:bodyPr>
          <a:lstStyle/>
          <a:p>
            <a:pPr algn="ctr"/>
            <a:r>
              <a:rPr lang="en-US" sz="6000" b="1" dirty="0" smtClean="0"/>
              <a:t>Success Stories </a:t>
            </a:r>
            <a:endParaRPr lang="en-US" sz="6000" b="1" dirty="0"/>
          </a:p>
        </p:txBody>
      </p:sp>
    </p:spTree>
    <p:extLst>
      <p:ext uri="{BB962C8B-B14F-4D97-AF65-F5344CB8AC3E}">
        <p14:creationId xmlns:p14="http://schemas.microsoft.com/office/powerpoint/2010/main" val="76523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034" y="1436689"/>
            <a:ext cx="8479366" cy="4252911"/>
          </a:xfrm>
        </p:spPr>
        <p:txBody>
          <a:bodyPr>
            <a:normAutofit/>
          </a:bodyPr>
          <a:lstStyle/>
          <a:p>
            <a:r>
              <a:rPr lang="en-US" sz="2400" dirty="0"/>
              <a:t>"Over the years, researchers have made numerous attempts to produce empirical results about which therapeutic modalities create the best therapy outcomes (Lantz, 2004</a:t>
            </a:r>
            <a:r>
              <a:rPr lang="en-US" sz="2400" dirty="0" smtClean="0"/>
              <a:t>).  </a:t>
            </a:r>
            <a:r>
              <a:rPr lang="en-US" sz="2400" dirty="0"/>
              <a:t>Again, this area has also been researched extensively in relation to therapeutic outcomes with seemingly limited results. Past research indicates that relationship factors, such as the therapeutic alliance, correlate more highly with success than do specialized treatment techniques or individual therapeutic modalities (Lantz, 2004)."</a:t>
            </a:r>
          </a:p>
        </p:txBody>
      </p:sp>
    </p:spTree>
    <p:extLst>
      <p:ext uri="{BB962C8B-B14F-4D97-AF65-F5344CB8AC3E}">
        <p14:creationId xmlns:p14="http://schemas.microsoft.com/office/powerpoint/2010/main" val="2063763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9299" y="1057618"/>
            <a:ext cx="8596668" cy="2434729"/>
          </a:xfrm>
        </p:spPr>
        <p:txBody>
          <a:bodyPr>
            <a:normAutofit fontScale="90000"/>
          </a:bodyPr>
          <a:lstStyle/>
          <a:p>
            <a:pPr algn="ctr"/>
            <a:r>
              <a:rPr lang="en-US" sz="6000" dirty="0" smtClean="0"/>
              <a:t>DANCE!!!!!</a:t>
            </a:r>
            <a:br>
              <a:rPr lang="en-US" sz="6000" dirty="0" smtClean="0"/>
            </a:br>
            <a:r>
              <a:rPr lang="en-US" sz="6000" dirty="0"/>
              <a:t/>
            </a:r>
            <a:br>
              <a:rPr lang="en-US" sz="6000" dirty="0"/>
            </a:br>
            <a:r>
              <a:rPr lang="en-US" sz="3100" dirty="0" smtClean="0">
                <a:hlinkClick r:id="rId2"/>
              </a:rPr>
              <a:t>https</a:t>
            </a:r>
            <a:r>
              <a:rPr lang="en-US" sz="3100" dirty="0">
                <a:hlinkClick r:id="rId2"/>
              </a:rPr>
              <a:t>://</a:t>
            </a:r>
            <a:r>
              <a:rPr lang="en-US" sz="3100" dirty="0" smtClean="0">
                <a:hlinkClick r:id="rId2"/>
              </a:rPr>
              <a:t>webertube.com/video/18979/calm-it-down-dance</a:t>
            </a:r>
            <a:r>
              <a:rPr lang="en-US" sz="6000" dirty="0" smtClean="0"/>
              <a:t/>
            </a:r>
            <a:br>
              <a:rPr lang="en-US" sz="6000" dirty="0" smtClean="0"/>
            </a:br>
            <a:r>
              <a:rPr lang="en-US" sz="6000" dirty="0" smtClean="0"/>
              <a:t/>
            </a:r>
            <a:br>
              <a:rPr lang="en-US" sz="6000" dirty="0" smtClean="0"/>
            </a:br>
            <a:r>
              <a:rPr lang="en-US" sz="2700" dirty="0" smtClean="0"/>
              <a:t>Redford Union Day Treatment</a:t>
            </a:r>
            <a:r>
              <a:rPr lang="en-US" sz="2200" dirty="0" smtClean="0"/>
              <a:t/>
            </a:r>
            <a:br>
              <a:rPr lang="en-US" sz="2200" dirty="0" smtClean="0"/>
            </a:br>
            <a:r>
              <a:rPr lang="en-US" sz="2200" dirty="0" smtClean="0"/>
              <a:t>Stuckey Center EDT</a:t>
            </a:r>
            <a:r>
              <a:rPr lang="en-US" sz="2200" dirty="0"/>
              <a:t/>
            </a:r>
            <a:br>
              <a:rPr lang="en-US" sz="2200" dirty="0"/>
            </a:br>
            <a:r>
              <a:rPr lang="en-US" sz="2200" dirty="0" smtClean="0"/>
              <a:t>26000 Fargo</a:t>
            </a:r>
            <a:br>
              <a:rPr lang="en-US" sz="2200" dirty="0" smtClean="0"/>
            </a:br>
            <a:r>
              <a:rPr lang="en-US" sz="2200" dirty="0" smtClean="0"/>
              <a:t>Redford, MI  48240</a:t>
            </a:r>
            <a:br>
              <a:rPr lang="en-US" sz="2200" dirty="0" smtClean="0"/>
            </a:br>
            <a:r>
              <a:rPr lang="en-US" sz="2200" dirty="0" smtClean="0"/>
              <a:t>313-242-3901</a:t>
            </a:r>
            <a:endParaRPr lang="en-US" sz="2200" dirty="0"/>
          </a:p>
        </p:txBody>
      </p:sp>
    </p:spTree>
    <p:extLst>
      <p:ext uri="{BB962C8B-B14F-4D97-AF65-F5344CB8AC3E}">
        <p14:creationId xmlns:p14="http://schemas.microsoft.com/office/powerpoint/2010/main" val="200325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4" y="5590713"/>
            <a:ext cx="8596668" cy="543387"/>
          </a:xfrm>
        </p:spPr>
        <p:txBody>
          <a:bodyPr/>
          <a:lstStyle/>
          <a:p>
            <a:r>
              <a:rPr lang="en-US" dirty="0" smtClean="0">
                <a:hlinkClick r:id="rId2"/>
              </a:rPr>
              <a:t>https://www.youtube.com/watch?v=WWavPce616Q&amp;feature=youtube</a:t>
            </a:r>
            <a:endParaRPr lang="en-US" dirty="0" smtClean="0"/>
          </a:p>
          <a:p>
            <a:endParaRPr lang="en-US" dirty="0"/>
          </a:p>
        </p:txBody>
      </p:sp>
      <p:sp>
        <p:nvSpPr>
          <p:cNvPr id="4" name="TextBox 3"/>
          <p:cNvSpPr txBox="1"/>
          <p:nvPr/>
        </p:nvSpPr>
        <p:spPr>
          <a:xfrm>
            <a:off x="392469" y="749300"/>
            <a:ext cx="9572798" cy="4708981"/>
          </a:xfrm>
          <a:prstGeom prst="rect">
            <a:avLst/>
          </a:prstGeom>
          <a:noFill/>
        </p:spPr>
        <p:txBody>
          <a:bodyPr wrap="square" rtlCol="0">
            <a:spAutoFit/>
          </a:bodyPr>
          <a:lstStyle/>
          <a:p>
            <a:pPr algn="ctr"/>
            <a:r>
              <a:rPr lang="en-US" sz="3600" dirty="0" smtClean="0"/>
              <a:t>Research based program that teaches </a:t>
            </a:r>
          </a:p>
          <a:p>
            <a:pPr algn="ctr"/>
            <a:r>
              <a:rPr lang="en-US" sz="3600" dirty="0" smtClean="0"/>
              <a:t>social-emotional skills</a:t>
            </a:r>
          </a:p>
          <a:p>
            <a:pPr algn="ctr"/>
            <a:r>
              <a:rPr lang="en-US" sz="3600" dirty="0" smtClean="0"/>
              <a:t> </a:t>
            </a:r>
          </a:p>
          <a:p>
            <a:pPr marL="285750" indent="-285750">
              <a:buFont typeface="Arial" panose="020B0604020202020204" pitchFamily="34" charset="0"/>
              <a:buChar char="•"/>
            </a:pPr>
            <a:r>
              <a:rPr lang="en-US" sz="3600" dirty="0" smtClean="0"/>
              <a:t>Skills for Learning</a:t>
            </a:r>
          </a:p>
          <a:p>
            <a:pPr marL="285750" indent="-285750">
              <a:buFont typeface="Arial" panose="020B0604020202020204" pitchFamily="34" charset="0"/>
              <a:buChar char="•"/>
            </a:pPr>
            <a:r>
              <a:rPr lang="en-US" sz="3600" dirty="0" smtClean="0"/>
              <a:t>Emotion management</a:t>
            </a:r>
          </a:p>
          <a:p>
            <a:pPr marL="285750" indent="-285750">
              <a:buFont typeface="Arial" panose="020B0604020202020204" pitchFamily="34" charset="0"/>
              <a:buChar char="•"/>
            </a:pPr>
            <a:r>
              <a:rPr lang="en-US" sz="3600" dirty="0" smtClean="0"/>
              <a:t>Problem-solving </a:t>
            </a:r>
          </a:p>
          <a:p>
            <a:pPr marL="285750" indent="-285750">
              <a:buFont typeface="Arial" panose="020B0604020202020204" pitchFamily="34" charset="0"/>
              <a:buChar char="•"/>
            </a:pPr>
            <a:r>
              <a:rPr lang="en-US" sz="3600" dirty="0" smtClean="0"/>
              <a:t>Empathy</a:t>
            </a:r>
          </a:p>
          <a:p>
            <a:endParaRPr lang="en-US" sz="1600" dirty="0" smtClean="0"/>
          </a:p>
          <a:p>
            <a:r>
              <a:rPr lang="en-US" sz="1600" dirty="0" smtClean="0"/>
              <a:t>“Social-emotional learning is so important because our job is to create productive, happy citizens.” </a:t>
            </a:r>
          </a:p>
          <a:p>
            <a:r>
              <a:rPr lang="en-US" sz="1600" dirty="0" smtClean="0"/>
              <a:t>  </a:t>
            </a:r>
            <a:r>
              <a:rPr lang="en-US" sz="1600" dirty="0" smtClean="0"/>
              <a:t>Dedy</a:t>
            </a:r>
            <a:r>
              <a:rPr lang="en-US" sz="1600" dirty="0" smtClean="0"/>
              <a:t> Fauntleroy, Principal at John Stanford International School in </a:t>
            </a:r>
            <a:r>
              <a:rPr lang="en-US" sz="1600" dirty="0" err="1" smtClean="0"/>
              <a:t>Seattle,WA</a:t>
            </a:r>
            <a:endParaRPr lang="en-US" sz="1600" dirty="0" smtClean="0"/>
          </a:p>
        </p:txBody>
      </p:sp>
    </p:spTree>
    <p:extLst>
      <p:ext uri="{BB962C8B-B14F-4D97-AF65-F5344CB8AC3E}">
        <p14:creationId xmlns:p14="http://schemas.microsoft.com/office/powerpoint/2010/main" val="397611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4" y="253999"/>
            <a:ext cx="9279466" cy="1816101"/>
          </a:xfrm>
        </p:spPr>
        <p:txBody>
          <a:bodyPr>
            <a:noAutofit/>
          </a:bodyPr>
          <a:lstStyle/>
          <a:p>
            <a:pPr algn="ctr"/>
            <a:r>
              <a:rPr lang="en-US" sz="4800" dirty="0" smtClean="0"/>
              <a:t>The Second Step </a:t>
            </a:r>
            <a:br>
              <a:rPr lang="en-US" sz="4800" dirty="0" smtClean="0"/>
            </a:br>
            <a:r>
              <a:rPr lang="en-US" sz="4800" dirty="0" smtClean="0"/>
              <a:t>Program Promotes </a:t>
            </a:r>
            <a:endParaRPr lang="en-US" sz="4800" dirty="0"/>
          </a:p>
        </p:txBody>
      </p:sp>
      <p:sp>
        <p:nvSpPr>
          <p:cNvPr id="3" name="Content Placeholder 2"/>
          <p:cNvSpPr>
            <a:spLocks noGrp="1"/>
          </p:cNvSpPr>
          <p:nvPr>
            <p:ph idx="1"/>
          </p:nvPr>
        </p:nvSpPr>
        <p:spPr>
          <a:xfrm>
            <a:off x="677334" y="2160589"/>
            <a:ext cx="8596668" cy="2335211"/>
          </a:xfrm>
        </p:spPr>
        <p:txBody>
          <a:bodyPr/>
          <a:lstStyle/>
          <a:p>
            <a:r>
              <a:rPr lang="en-US" sz="4000" dirty="0" smtClean="0"/>
              <a:t>School success</a:t>
            </a:r>
          </a:p>
          <a:p>
            <a:r>
              <a:rPr lang="en-US" sz="4000" dirty="0" smtClean="0"/>
              <a:t>School connectedness</a:t>
            </a:r>
          </a:p>
          <a:p>
            <a:r>
              <a:rPr lang="en-US" sz="4000" dirty="0" smtClean="0"/>
              <a:t>Safe and respectful school climate</a:t>
            </a:r>
          </a:p>
          <a:p>
            <a:endParaRPr lang="en-US" dirty="0"/>
          </a:p>
        </p:txBody>
      </p:sp>
    </p:spTree>
    <p:extLst>
      <p:ext uri="{BB962C8B-B14F-4D97-AF65-F5344CB8AC3E}">
        <p14:creationId xmlns:p14="http://schemas.microsoft.com/office/powerpoint/2010/main" val="235167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4319"/>
            <a:ext cx="8596668" cy="1320800"/>
          </a:xfrm>
        </p:spPr>
        <p:txBody>
          <a:bodyPr>
            <a:normAutofit/>
          </a:bodyPr>
          <a:lstStyle/>
          <a:p>
            <a:pPr algn="ctr" fontAlgn="base"/>
            <a:r>
              <a:rPr lang="en-US" sz="5400" dirty="0" smtClean="0"/>
              <a:t>What is included?</a:t>
            </a:r>
            <a:endParaRPr lang="en-US" sz="5400" dirty="0"/>
          </a:p>
        </p:txBody>
      </p:sp>
      <p:sp>
        <p:nvSpPr>
          <p:cNvPr id="3" name="Content Placeholder 2"/>
          <p:cNvSpPr>
            <a:spLocks noGrp="1"/>
          </p:cNvSpPr>
          <p:nvPr>
            <p:ph idx="1"/>
          </p:nvPr>
        </p:nvSpPr>
        <p:spPr>
          <a:xfrm>
            <a:off x="623532" y="1585119"/>
            <a:ext cx="8596668" cy="4278311"/>
          </a:xfrm>
        </p:spPr>
        <p:txBody>
          <a:bodyPr>
            <a:normAutofit fontScale="92500" lnSpcReduction="10000"/>
          </a:bodyPr>
          <a:lstStyle/>
          <a:p>
            <a:r>
              <a:rPr lang="en-US" sz="3200" dirty="0"/>
              <a:t>22 L</a:t>
            </a:r>
            <a:r>
              <a:rPr lang="en-US" sz="3200" dirty="0" smtClean="0"/>
              <a:t>essons</a:t>
            </a:r>
          </a:p>
          <a:p>
            <a:r>
              <a:rPr lang="en-US" sz="3200" dirty="0" smtClean="0"/>
              <a:t>Handouts/homework assignments</a:t>
            </a:r>
          </a:p>
          <a:p>
            <a:r>
              <a:rPr lang="en-US" sz="3200" dirty="0" smtClean="0"/>
              <a:t>3 </a:t>
            </a:r>
            <a:r>
              <a:rPr lang="en-US" sz="3200" dirty="0"/>
              <a:t>Unit Cards for </a:t>
            </a:r>
            <a:r>
              <a:rPr lang="en-US" sz="3200" dirty="0" smtClean="0"/>
              <a:t>teachers</a:t>
            </a:r>
          </a:p>
          <a:p>
            <a:r>
              <a:rPr lang="en-US" sz="3200" dirty="0" smtClean="0"/>
              <a:t>3 Colorful </a:t>
            </a:r>
            <a:r>
              <a:rPr lang="en-US" sz="3200" dirty="0"/>
              <a:t>classroom </a:t>
            </a:r>
            <a:r>
              <a:rPr lang="en-US" sz="3200" dirty="0" smtClean="0"/>
              <a:t>posters</a:t>
            </a:r>
          </a:p>
          <a:p>
            <a:r>
              <a:rPr lang="en-US" sz="3200" dirty="0"/>
              <a:t>L</a:t>
            </a:r>
            <a:r>
              <a:rPr lang="en-US" sz="3200" dirty="0" smtClean="0"/>
              <a:t>esson DVD</a:t>
            </a:r>
          </a:p>
          <a:p>
            <a:r>
              <a:rPr lang="en-US" sz="3200" dirty="0" smtClean="0"/>
              <a:t>Home link activity</a:t>
            </a:r>
          </a:p>
          <a:p>
            <a:r>
              <a:rPr lang="en-US" sz="3200" dirty="0" smtClean="0"/>
              <a:t>Family Letter</a:t>
            </a:r>
          </a:p>
          <a:p>
            <a:r>
              <a:rPr lang="en-US" sz="3200" dirty="0" smtClean="0"/>
              <a:t>Free Online lesson activities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5619750"/>
            <a:ext cx="5943600" cy="1238250"/>
          </a:xfrm>
          <a:prstGeom prst="rect">
            <a:avLst/>
          </a:prstGeom>
        </p:spPr>
      </p:pic>
    </p:spTree>
    <p:extLst>
      <p:ext uri="{BB962C8B-B14F-4D97-AF65-F5344CB8AC3E}">
        <p14:creationId xmlns:p14="http://schemas.microsoft.com/office/powerpoint/2010/main" val="344427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4" y="-88900"/>
            <a:ext cx="7984066" cy="1320800"/>
          </a:xfrm>
        </p:spPr>
        <p:txBody>
          <a:bodyPr>
            <a:noAutofit/>
          </a:bodyPr>
          <a:lstStyle/>
          <a:p>
            <a:pPr algn="ctr"/>
            <a:r>
              <a:rPr lang="en-US" sz="5400" dirty="0" smtClean="0"/>
              <a:t>Units</a:t>
            </a:r>
            <a:br>
              <a:rPr lang="en-US" sz="5400" dirty="0" smtClean="0"/>
            </a:br>
            <a:r>
              <a:rPr lang="en-US" sz="1800" b="1" u="sng" dirty="0" smtClean="0"/>
              <a:t>Elementar</a:t>
            </a:r>
            <a:r>
              <a:rPr lang="en-US" sz="1800" b="1" u="sng" dirty="0"/>
              <a:t>y</a:t>
            </a:r>
            <a:r>
              <a:rPr lang="en-US" sz="1800" b="1" u="sng" dirty="0" smtClean="0"/>
              <a:t> Sample</a:t>
            </a:r>
            <a:endParaRPr lang="en-US" sz="5400" b="1" u="sng" dirty="0"/>
          </a:p>
        </p:txBody>
      </p:sp>
      <p:sp>
        <p:nvSpPr>
          <p:cNvPr id="3" name="Content Placeholder 2"/>
          <p:cNvSpPr>
            <a:spLocks noGrp="1"/>
          </p:cNvSpPr>
          <p:nvPr>
            <p:ph idx="1"/>
          </p:nvPr>
        </p:nvSpPr>
        <p:spPr>
          <a:xfrm>
            <a:off x="347134" y="1231900"/>
            <a:ext cx="10206566" cy="5435600"/>
          </a:xfrm>
        </p:spPr>
        <p:txBody>
          <a:bodyPr numCol="2">
            <a:normAutofit/>
          </a:bodyPr>
          <a:lstStyle/>
          <a:p>
            <a:r>
              <a:rPr lang="en-US" dirty="0" smtClean="0"/>
              <a:t>1. Empathy and Skills for Learning</a:t>
            </a:r>
          </a:p>
          <a:p>
            <a:pPr lvl="1"/>
            <a:r>
              <a:rPr lang="en-US" dirty="0" smtClean="0"/>
              <a:t>Empathy and Respect</a:t>
            </a:r>
          </a:p>
          <a:p>
            <a:pPr lvl="1"/>
            <a:r>
              <a:rPr lang="en-US" dirty="0" smtClean="0"/>
              <a:t>Listening with Attention</a:t>
            </a:r>
          </a:p>
          <a:p>
            <a:pPr lvl="1"/>
            <a:r>
              <a:rPr lang="en-US" dirty="0" smtClean="0"/>
              <a:t>Being Assertive</a:t>
            </a:r>
          </a:p>
          <a:p>
            <a:pPr lvl="1"/>
            <a:r>
              <a:rPr lang="en-US" dirty="0" smtClean="0"/>
              <a:t>Predicting Feelings</a:t>
            </a:r>
          </a:p>
          <a:p>
            <a:pPr lvl="1"/>
            <a:r>
              <a:rPr lang="en-US" dirty="0" smtClean="0"/>
              <a:t>Taking Others’ Perspectives</a:t>
            </a:r>
          </a:p>
          <a:p>
            <a:pPr lvl="1"/>
            <a:r>
              <a:rPr lang="en-US" dirty="0" smtClean="0"/>
              <a:t>Accepting Differences </a:t>
            </a:r>
          </a:p>
          <a:p>
            <a:pPr lvl="1"/>
            <a:r>
              <a:rPr lang="en-US" dirty="0" smtClean="0"/>
              <a:t>Disagreeing Respectfully</a:t>
            </a:r>
          </a:p>
          <a:p>
            <a:pPr lvl="1"/>
            <a:r>
              <a:rPr lang="en-US" dirty="0" smtClean="0"/>
              <a:t>Responding with Compassion</a:t>
            </a:r>
          </a:p>
          <a:p>
            <a:pPr marL="457200" lvl="1" indent="0">
              <a:buNone/>
            </a:pPr>
            <a:endParaRPr lang="en-US" dirty="0" smtClean="0"/>
          </a:p>
          <a:p>
            <a:r>
              <a:rPr lang="en-US" dirty="0" smtClean="0"/>
              <a:t>2. Emotion Management </a:t>
            </a:r>
          </a:p>
          <a:p>
            <a:pPr lvl="1"/>
            <a:r>
              <a:rPr lang="en-US" dirty="0" smtClean="0"/>
              <a:t>Introducing Emotion Management </a:t>
            </a:r>
          </a:p>
          <a:p>
            <a:pPr lvl="1"/>
            <a:r>
              <a:rPr lang="en-US" dirty="0" smtClean="0"/>
              <a:t>Calming Down </a:t>
            </a:r>
          </a:p>
          <a:p>
            <a:pPr lvl="1"/>
            <a:r>
              <a:rPr lang="en-US" dirty="0" smtClean="0"/>
              <a:t>Managing Anxiety</a:t>
            </a:r>
          </a:p>
          <a:p>
            <a:pPr lvl="1"/>
            <a:r>
              <a:rPr lang="en-US" dirty="0" smtClean="0"/>
              <a:t>Managing Frustration</a:t>
            </a:r>
          </a:p>
          <a:p>
            <a:pPr lvl="1"/>
            <a:r>
              <a:rPr lang="en-US" dirty="0" smtClean="0"/>
              <a:t>Resisting Revenge</a:t>
            </a:r>
          </a:p>
          <a:p>
            <a:pPr lvl="1"/>
            <a:r>
              <a:rPr lang="en-US" dirty="0" smtClean="0"/>
              <a:t>Handling Put-downs</a:t>
            </a:r>
          </a:p>
          <a:p>
            <a:pPr lvl="1"/>
            <a:r>
              <a:rPr lang="en-US" dirty="0" smtClean="0"/>
              <a:t>Avoiding Assumptions </a:t>
            </a:r>
          </a:p>
          <a:p>
            <a:pPr marL="457200" lvl="1" indent="0">
              <a:buNone/>
            </a:pPr>
            <a:endParaRPr lang="en-US" dirty="0" smtClean="0"/>
          </a:p>
          <a:p>
            <a:r>
              <a:rPr lang="en-US" dirty="0" smtClean="0"/>
              <a:t>3. Problem Solving </a:t>
            </a:r>
          </a:p>
          <a:p>
            <a:pPr lvl="1"/>
            <a:r>
              <a:rPr lang="en-US" dirty="0" smtClean="0"/>
              <a:t>Solving Problems</a:t>
            </a:r>
          </a:p>
          <a:p>
            <a:pPr lvl="1"/>
            <a:r>
              <a:rPr lang="en-US" dirty="0" smtClean="0"/>
              <a:t>Making a plan</a:t>
            </a:r>
          </a:p>
          <a:p>
            <a:pPr lvl="1"/>
            <a:r>
              <a:rPr lang="en-US" dirty="0" smtClean="0"/>
              <a:t>Seeking help</a:t>
            </a:r>
          </a:p>
          <a:p>
            <a:pPr lvl="1"/>
            <a:r>
              <a:rPr lang="en-US" dirty="0" smtClean="0"/>
              <a:t>Dealing with gossip</a:t>
            </a:r>
          </a:p>
          <a:p>
            <a:pPr lvl="1"/>
            <a:r>
              <a:rPr lang="en-US" dirty="0" smtClean="0"/>
              <a:t>Dealing with peer pressure</a:t>
            </a:r>
          </a:p>
          <a:p>
            <a:pPr marL="457200" lvl="1" indent="0">
              <a:buNone/>
            </a:pPr>
            <a:endParaRPr lang="en-US" dirty="0"/>
          </a:p>
        </p:txBody>
      </p:sp>
    </p:spTree>
    <p:extLst>
      <p:ext uri="{BB962C8B-B14F-4D97-AF65-F5344CB8AC3E}">
        <p14:creationId xmlns:p14="http://schemas.microsoft.com/office/powerpoint/2010/main" val="116106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4" y="330200"/>
            <a:ext cx="8596668" cy="1181100"/>
          </a:xfrm>
        </p:spPr>
        <p:txBody>
          <a:bodyPr>
            <a:normAutofit fontScale="90000"/>
          </a:bodyPr>
          <a:lstStyle/>
          <a:p>
            <a:pPr algn="ctr"/>
            <a:r>
              <a:rPr lang="en-US" sz="6000" dirty="0"/>
              <a:t>Units</a:t>
            </a:r>
            <a:r>
              <a:rPr lang="en-US" sz="8800" dirty="0"/>
              <a:t/>
            </a:r>
            <a:br>
              <a:rPr lang="en-US" sz="8800" dirty="0"/>
            </a:br>
            <a:r>
              <a:rPr lang="en-US" sz="2000" b="1" u="sng" dirty="0" smtClean="0"/>
              <a:t>Middle School </a:t>
            </a:r>
            <a:r>
              <a:rPr lang="en-US" sz="2000" b="1" u="sng" dirty="0"/>
              <a:t>Sample</a:t>
            </a:r>
            <a:r>
              <a:rPr lang="en-US" sz="20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601134" y="1371600"/>
            <a:ext cx="8596668" cy="5359400"/>
          </a:xfrm>
        </p:spPr>
        <p:txBody>
          <a:bodyPr numCol="2">
            <a:normAutofit fontScale="40000" lnSpcReduction="20000"/>
          </a:bodyPr>
          <a:lstStyle/>
          <a:p>
            <a:endParaRPr lang="en-US" sz="5000" dirty="0" smtClean="0"/>
          </a:p>
          <a:p>
            <a:endParaRPr lang="en-US" sz="5000" dirty="0"/>
          </a:p>
          <a:p>
            <a:r>
              <a:rPr lang="en-US" sz="5000" dirty="0" smtClean="0"/>
              <a:t>1</a:t>
            </a:r>
            <a:r>
              <a:rPr lang="en-US" sz="5000" dirty="0"/>
              <a:t>. Empathy </a:t>
            </a:r>
            <a:r>
              <a:rPr lang="en-US" sz="5000" dirty="0" smtClean="0"/>
              <a:t>and Communication</a:t>
            </a:r>
          </a:p>
          <a:p>
            <a:pPr lvl="1"/>
            <a:r>
              <a:rPr lang="en-US" sz="4500" dirty="0" smtClean="0"/>
              <a:t>Working in groups </a:t>
            </a:r>
          </a:p>
          <a:p>
            <a:pPr lvl="1"/>
            <a:r>
              <a:rPr lang="en-US" sz="4500" dirty="0" smtClean="0"/>
              <a:t>Disagreeing respectfully</a:t>
            </a:r>
          </a:p>
          <a:p>
            <a:pPr lvl="1"/>
            <a:r>
              <a:rPr lang="en-US" sz="4500" dirty="0" smtClean="0"/>
              <a:t>Negotiating and compromising</a:t>
            </a:r>
          </a:p>
          <a:p>
            <a:pPr lvl="1"/>
            <a:r>
              <a:rPr lang="en-US" sz="4500" dirty="0" smtClean="0"/>
              <a:t>Getting and giving support</a:t>
            </a:r>
            <a:endParaRPr lang="en-US" sz="4500" dirty="0"/>
          </a:p>
          <a:p>
            <a:endParaRPr lang="en-US" sz="5000" dirty="0" smtClean="0"/>
          </a:p>
          <a:p>
            <a:r>
              <a:rPr lang="en-US" sz="5000" dirty="0" smtClean="0"/>
              <a:t>2</a:t>
            </a:r>
            <a:r>
              <a:rPr lang="en-US" sz="5000" dirty="0"/>
              <a:t>. </a:t>
            </a:r>
            <a:r>
              <a:rPr lang="en-US" sz="5000" dirty="0" smtClean="0"/>
              <a:t>Bullying Prevention </a:t>
            </a:r>
          </a:p>
          <a:p>
            <a:pPr lvl="1"/>
            <a:r>
              <a:rPr lang="en-US" sz="4500" dirty="0" smtClean="0"/>
              <a:t>Responding to bullying </a:t>
            </a:r>
          </a:p>
          <a:p>
            <a:pPr lvl="1"/>
            <a:r>
              <a:rPr lang="en-US" sz="4500" dirty="0" smtClean="0"/>
              <a:t>Cyber bullying</a:t>
            </a:r>
          </a:p>
          <a:p>
            <a:pPr lvl="1"/>
            <a:r>
              <a:rPr lang="en-US" sz="4500" dirty="0" smtClean="0"/>
              <a:t>Sexual Harassment</a:t>
            </a:r>
            <a:endParaRPr lang="en-US" sz="4500" dirty="0"/>
          </a:p>
          <a:p>
            <a:endParaRPr lang="en-US" sz="5000" dirty="0" smtClean="0"/>
          </a:p>
          <a:p>
            <a:endParaRPr lang="en-US" sz="5000" dirty="0"/>
          </a:p>
          <a:p>
            <a:endParaRPr lang="en-US" sz="5000" dirty="0" smtClean="0"/>
          </a:p>
          <a:p>
            <a:endParaRPr lang="en-US" sz="5000" dirty="0"/>
          </a:p>
          <a:p>
            <a:pPr marL="0" indent="0">
              <a:buNone/>
            </a:pPr>
            <a:endParaRPr lang="en-US" sz="5000" dirty="0" smtClean="0"/>
          </a:p>
          <a:p>
            <a:r>
              <a:rPr lang="en-US" sz="5000" dirty="0" smtClean="0"/>
              <a:t>3</a:t>
            </a:r>
            <a:r>
              <a:rPr lang="en-US" sz="5000" dirty="0"/>
              <a:t>. </a:t>
            </a:r>
            <a:r>
              <a:rPr lang="en-US" sz="5000" dirty="0" smtClean="0"/>
              <a:t>Emotion Management </a:t>
            </a:r>
            <a:endParaRPr lang="en-US" sz="5000" dirty="0"/>
          </a:p>
          <a:p>
            <a:pPr lvl="1"/>
            <a:r>
              <a:rPr lang="en-US" sz="4500" dirty="0" smtClean="0"/>
              <a:t>Understanding anger</a:t>
            </a:r>
          </a:p>
          <a:p>
            <a:pPr lvl="1"/>
            <a:r>
              <a:rPr lang="en-US" sz="4500" dirty="0" smtClean="0"/>
              <a:t>Staying in control</a:t>
            </a:r>
          </a:p>
          <a:p>
            <a:pPr lvl="1"/>
            <a:r>
              <a:rPr lang="en-US" sz="4500" dirty="0" smtClean="0"/>
              <a:t>Coping with stress</a:t>
            </a:r>
          </a:p>
          <a:p>
            <a:pPr marL="457200" lvl="1" indent="0">
              <a:buNone/>
            </a:pPr>
            <a:endParaRPr lang="en-US" sz="4500" dirty="0" smtClean="0"/>
          </a:p>
          <a:p>
            <a:pPr marL="457200" lvl="1" indent="0">
              <a:buNone/>
            </a:pPr>
            <a:endParaRPr lang="en-US" sz="4500" dirty="0"/>
          </a:p>
          <a:p>
            <a:r>
              <a:rPr lang="en-US" sz="5200" dirty="0" smtClean="0"/>
              <a:t>4. Substance Abuse Prevention </a:t>
            </a:r>
          </a:p>
          <a:p>
            <a:pPr lvl="1"/>
            <a:r>
              <a:rPr lang="en-US" sz="4500" dirty="0" smtClean="0"/>
              <a:t>Myths and facts</a:t>
            </a:r>
          </a:p>
          <a:p>
            <a:pPr lvl="1"/>
            <a:r>
              <a:rPr lang="en-US" sz="4500" dirty="0" smtClean="0"/>
              <a:t>Norms and attitude</a:t>
            </a:r>
          </a:p>
          <a:p>
            <a:pPr lvl="1"/>
            <a:r>
              <a:rPr lang="en-US" sz="4500" dirty="0" smtClean="0"/>
              <a:t>Making good decisions</a:t>
            </a:r>
            <a:endParaRPr lang="en-US" sz="4500" dirty="0"/>
          </a:p>
          <a:p>
            <a:endParaRPr lang="en-US" dirty="0"/>
          </a:p>
        </p:txBody>
      </p:sp>
    </p:spTree>
    <p:extLst>
      <p:ext uri="{BB962C8B-B14F-4D97-AF65-F5344CB8AC3E}">
        <p14:creationId xmlns:p14="http://schemas.microsoft.com/office/powerpoint/2010/main" val="177378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1999" y="165497"/>
            <a:ext cx="4759635" cy="6270373"/>
          </a:xfrm>
        </p:spPr>
      </p:pic>
    </p:spTree>
    <p:extLst>
      <p:ext uri="{BB962C8B-B14F-4D97-AF65-F5344CB8AC3E}">
        <p14:creationId xmlns:p14="http://schemas.microsoft.com/office/powerpoint/2010/main" val="197342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987" y="139700"/>
            <a:ext cx="5121425" cy="6629400"/>
          </a:xfrm>
          <a:prstGeom prst="rect">
            <a:avLst/>
          </a:prstGeom>
        </p:spPr>
      </p:pic>
      <p:sp>
        <p:nvSpPr>
          <p:cNvPr id="2" name="TextBox 1"/>
          <p:cNvSpPr txBox="1"/>
          <p:nvPr/>
        </p:nvSpPr>
        <p:spPr>
          <a:xfrm>
            <a:off x="254000" y="3054290"/>
            <a:ext cx="2920999" cy="707886"/>
          </a:xfrm>
          <a:prstGeom prst="rect">
            <a:avLst/>
          </a:prstGeom>
          <a:noFill/>
        </p:spPr>
        <p:txBody>
          <a:bodyPr wrap="square" rtlCol="0">
            <a:spAutoFit/>
          </a:bodyPr>
          <a:lstStyle/>
          <a:p>
            <a:r>
              <a:rPr lang="en-US" sz="2000" dirty="0" smtClean="0"/>
              <a:t>Fourth Grade Video</a:t>
            </a:r>
          </a:p>
          <a:p>
            <a:r>
              <a:rPr lang="en-US" sz="2000" dirty="0" smtClean="0"/>
              <a:t>Seventh Grade Video </a:t>
            </a:r>
            <a:endParaRPr lang="en-US" sz="2000" dirty="0"/>
          </a:p>
        </p:txBody>
      </p:sp>
    </p:spTree>
    <p:extLst>
      <p:ext uri="{BB962C8B-B14F-4D97-AF65-F5344CB8AC3E}">
        <p14:creationId xmlns:p14="http://schemas.microsoft.com/office/powerpoint/2010/main" val="13114955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505</TotalTime>
  <Words>828</Words>
  <Application>Microsoft Office PowerPoint</Application>
  <PresentationFormat>Custom</PresentationFormat>
  <Paragraphs>170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PowerPoint Presentation</vt:lpstr>
      <vt:lpstr>Redford Union Day Treatment Program </vt:lpstr>
      <vt:lpstr>PowerPoint Presentation</vt:lpstr>
      <vt:lpstr>The Second Step  Program Promotes </vt:lpstr>
      <vt:lpstr>What is included?</vt:lpstr>
      <vt:lpstr>Units Elementary Sample</vt:lpstr>
      <vt:lpstr>Units Middle School Sample  </vt:lpstr>
      <vt:lpstr>PowerPoint Presentation</vt:lpstr>
      <vt:lpstr>PowerPoint Presentation</vt:lpstr>
      <vt:lpstr>PowerPoint Presentation</vt:lpstr>
      <vt:lpstr>Benefits </vt:lpstr>
      <vt:lpstr>Benefits </vt:lpstr>
      <vt:lpstr>Benefits </vt:lpstr>
      <vt:lpstr>PowerPoint Presentation</vt:lpstr>
      <vt:lpstr>Social Skills Push-In </vt:lpstr>
      <vt:lpstr>Things to think about…. </vt:lpstr>
      <vt:lpstr>Teachers’ Feedback </vt:lpstr>
      <vt:lpstr>Teachers’ Feedback </vt:lpstr>
      <vt:lpstr>Students’ Feedback </vt:lpstr>
      <vt:lpstr>Success Stories </vt:lpstr>
      <vt:lpstr>PowerPoint Presentation</vt:lpstr>
      <vt:lpstr>DANCE!!!!!  https://webertube.com/video/18979/calm-it-down-dance  Redford Union Day Treatment Stuckey Center EDT 26000 Fargo Redford, MI  48240 313-242-3901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Step</dc:title>
  <dc:creator>Amanda Walker</dc:creator>
  <cp:lastModifiedBy>Bess, Toni</cp:lastModifiedBy>
  <cp:revision>47</cp:revision>
  <dcterms:created xsi:type="dcterms:W3CDTF">2015-03-19T16:36:39Z</dcterms:created>
  <dcterms:modified xsi:type="dcterms:W3CDTF">2015-03-26T15:31:44Z</dcterms:modified>
</cp:coreProperties>
</file>