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5" r:id="rId11"/>
    <p:sldId id="284" r:id="rId12"/>
    <p:sldId id="264" r:id="rId13"/>
    <p:sldId id="270" r:id="rId14"/>
    <p:sldId id="271" r:id="rId15"/>
    <p:sldId id="272" r:id="rId16"/>
    <p:sldId id="273" r:id="rId17"/>
    <p:sldId id="265" r:id="rId18"/>
    <p:sldId id="279" r:id="rId19"/>
    <p:sldId id="280" r:id="rId20"/>
    <p:sldId id="281" r:id="rId21"/>
    <p:sldId id="282" r:id="rId22"/>
    <p:sldId id="274" r:id="rId23"/>
    <p:sldId id="277" r:id="rId24"/>
    <p:sldId id="278" r:id="rId25"/>
    <p:sldId id="267" r:id="rId26"/>
    <p:sldId id="285" r:id="rId27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2D59F5-216F-47D6-A472-5A9602B3F416}">
          <p14:sldIdLst>
            <p14:sldId id="256"/>
            <p14:sldId id="283"/>
            <p14:sldId id="257"/>
          </p14:sldIdLst>
        </p14:section>
        <p14:section name="Untitled Section" id="{C39F89D2-9CE3-48ED-BDE5-C8CE750A4EAF}">
          <p14:sldIdLst>
            <p14:sldId id="258"/>
            <p14:sldId id="259"/>
            <p14:sldId id="260"/>
            <p14:sldId id="262"/>
            <p14:sldId id="261"/>
            <p14:sldId id="263"/>
            <p14:sldId id="275"/>
            <p14:sldId id="284"/>
            <p14:sldId id="264"/>
            <p14:sldId id="270"/>
            <p14:sldId id="271"/>
            <p14:sldId id="272"/>
            <p14:sldId id="273"/>
            <p14:sldId id="265"/>
            <p14:sldId id="279"/>
            <p14:sldId id="280"/>
            <p14:sldId id="281"/>
            <p14:sldId id="282"/>
            <p14:sldId id="274"/>
            <p14:sldId id="277"/>
            <p14:sldId id="278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57601538892499E-2"/>
          <c:y val="0.14408194696964036"/>
          <c:w val="0.81838839725687018"/>
          <c:h val="0.60278654529237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General</c:formatCode>
                <c:ptCount val="2"/>
                <c:pt idx="0">
                  <c:v>381</c:v>
                </c:pt>
                <c:pt idx="1">
                  <c:v>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Sheet1!$C$2:$C$5</c15:sqref>
                  </c15:fullRef>
                </c:ext>
              </c:extLst>
              <c:f>Sheet1!$C$2:$C$3</c:f>
              <c:numCache>
                <c:formatCode>General</c:formatCode>
                <c:ptCount val="2"/>
                <c:pt idx="0">
                  <c:v>312</c:v>
                </c:pt>
                <c:pt idx="1">
                  <c:v>280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Sheet1!$D$2:$D$5</c15:sqref>
                  </c15:fullRef>
                </c:ext>
              </c:extLst>
              <c:f>Sheet1!$D$2:$D$3</c:f>
              <c:numCache>
                <c:formatCode>General</c:formatCode>
                <c:ptCount val="2"/>
                <c:pt idx="0">
                  <c:v>269</c:v>
                </c:pt>
                <c:pt idx="1">
                  <c:v>280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153928"/>
        <c:axId val="320155104"/>
        <c:axId val="0"/>
      </c:bar3DChart>
      <c:catAx>
        <c:axId val="32015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5104"/>
        <c:crosses val="autoZero"/>
        <c:auto val="1"/>
        <c:lblAlgn val="ctr"/>
        <c:lblOffset val="100"/>
        <c:noMultiLvlLbl val="0"/>
      </c:catAx>
      <c:valAx>
        <c:axId val="3201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3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57601538892499E-2"/>
          <c:y val="0.14408194696964036"/>
          <c:w val="0.81838839725687018"/>
          <c:h val="0.60278654529237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Sheet1!$C$2:$C$5</c15:sqref>
                  </c15:fullRef>
                </c:ext>
              </c:extLst>
              <c:f>Sheet1!$C$2:$C$3</c:f>
              <c:numCache>
                <c:formatCode>General</c:formatCode>
                <c:ptCount val="2"/>
                <c:pt idx="0">
                  <c:v>93</c:v>
                </c:pt>
                <c:pt idx="1">
                  <c:v>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September</c:v>
                </c:pt>
                <c:pt idx="1">
                  <c:v>June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Sheet1!$D$2:$D$5</c15:sqref>
                  </c15:fullRef>
                </c:ext>
              </c:extLst>
              <c:f>Sheet1!$D$2:$D$3</c:f>
              <c:numCache>
                <c:formatCode>General</c:formatCode>
                <c:ptCount val="2"/>
                <c:pt idx="0">
                  <c:v>96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3115904"/>
        <c:axId val="263111984"/>
        <c:axId val="0"/>
      </c:bar3DChart>
      <c:catAx>
        <c:axId val="26311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11984"/>
        <c:crosses val="autoZero"/>
        <c:auto val="1"/>
        <c:lblAlgn val="ctr"/>
        <c:lblOffset val="100"/>
        <c:noMultiLvlLbl val="0"/>
      </c:catAx>
      <c:valAx>
        <c:axId val="26311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15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ODR’s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3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3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3 years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0151184"/>
        <c:axId val="320153144"/>
      </c:barChart>
      <c:catAx>
        <c:axId val="32015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3144"/>
        <c:crosses val="autoZero"/>
        <c:auto val="1"/>
        <c:lblAlgn val="ctr"/>
        <c:lblOffset val="100"/>
        <c:noMultiLvlLbl val="0"/>
      </c:catAx>
      <c:valAx>
        <c:axId val="32015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682E49F5-753B-4EE5-89C2-09E1475C05FE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AFE3AD18-6C9D-424C-8EA7-AA75BBB4B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3E5E13F-724F-41CE-8F60-AE206D37EF9D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D05D05AA-4FA9-4519-A55D-FECD3B1B4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7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1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56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0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1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47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3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11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16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05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0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8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8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5AA-4FA9-4519-A55D-FECD3B1B4D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7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8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24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7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16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0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4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3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3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8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8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A338-0A7D-49BC-AED3-CB2D5F52E15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0236B8-0CF4-48A4-BDC4-054B3E711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91" y="1503349"/>
            <a:ext cx="8748215" cy="1073257"/>
          </a:xfrm>
        </p:spPr>
        <p:txBody>
          <a:bodyPr/>
          <a:lstStyle/>
          <a:p>
            <a:r>
              <a:rPr lang="en-US" sz="6000" dirty="0" smtClean="0"/>
              <a:t>LINDBERGH ELEMENTARY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Dearborn Public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20464" y="2363421"/>
            <a:ext cx="4708478" cy="2354758"/>
            <a:chOff x="0" y="0"/>
            <a:chExt cx="2457450" cy="1069404"/>
          </a:xfrm>
        </p:grpSpPr>
        <p:pic>
          <p:nvPicPr>
            <p:cNvPr id="12" name="Picture 12" descr="Spirit%20of%20S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0"/>
              <a:ext cx="17430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 rot="21263801">
              <a:off x="390525" y="831786"/>
              <a:ext cx="1768475" cy="23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The Spirit of Success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 rot="21118832">
              <a:off x="0" y="317436"/>
              <a:ext cx="1431290" cy="23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Lindbergh Flyers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728347" y="1640146"/>
            <a:ext cx="30570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PBIS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2799" y="5228528"/>
            <a:ext cx="6890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ucida Handwriting" panose="03010101010101010101" pitchFamily="66" charset="0"/>
              </a:rPr>
              <a:t>The Lindbergh Way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2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89" y="0"/>
            <a:ext cx="5958993" cy="92825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TEACHER BUY IN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2105171"/>
            <a:ext cx="5666509" cy="424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3" y="2105171"/>
            <a:ext cx="5666509" cy="42498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51" y="1052226"/>
            <a:ext cx="8596668" cy="9289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Control Tower and Clips &amp; Expectations Posters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03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375"/>
            <a:ext cx="8596668" cy="803729"/>
          </a:xfrm>
        </p:spPr>
        <p:txBody>
          <a:bodyPr/>
          <a:lstStyle/>
          <a:p>
            <a:pPr algn="ctr"/>
            <a:r>
              <a:rPr lang="en-US" dirty="0" smtClean="0"/>
              <a:t>TEACHER BUY IN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9329" y="882170"/>
            <a:ext cx="9053521" cy="40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>
                <a:latin typeface="+mj-lt"/>
              </a:rPr>
              <a:t>Notification Sheets</a:t>
            </a:r>
          </a:p>
          <a:p>
            <a:r>
              <a:rPr lang="en-US" sz="2000" dirty="0" smtClean="0">
                <a:latin typeface="+mj-lt"/>
              </a:rPr>
              <a:t>Teachers inform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parents.</a:t>
            </a:r>
          </a:p>
          <a:p>
            <a:pPr marL="0" indent="0">
              <a:buNone/>
            </a:pPr>
            <a:endParaRPr lang="en-US" sz="2800" dirty="0" smtClean="0"/>
          </a:p>
          <a:p>
            <a:pPr lvl="7"/>
            <a:endParaRPr lang="en-US" sz="26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3132"/>
              </p:ext>
            </p:extLst>
          </p:nvPr>
        </p:nvGraphicFramePr>
        <p:xfrm>
          <a:off x="7226182" y="882170"/>
          <a:ext cx="4749421" cy="58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7119709" imgH="9330015" progId="Word.Document.8">
                  <p:embed/>
                </p:oleObj>
              </mc:Choice>
              <mc:Fallback>
                <p:oleObj name="Document" r:id="rId3" imgW="7119709" imgH="93300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6182" y="882170"/>
                        <a:ext cx="4749421" cy="582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14635"/>
              </p:ext>
            </p:extLst>
          </p:nvPr>
        </p:nvGraphicFramePr>
        <p:xfrm>
          <a:off x="3324225" y="882650"/>
          <a:ext cx="366395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5" imgW="6515495" imgH="9787517" progId="Word.Document.8">
                  <p:embed/>
                </p:oleObj>
              </mc:Choice>
              <mc:Fallback>
                <p:oleObj name="Document" r:id="rId5" imgW="6515495" imgH="978751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4225" y="882650"/>
                        <a:ext cx="3663950" cy="544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9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61361" y="180109"/>
            <a:ext cx="6485466" cy="900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STUDENT BUY IN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905760" y="687395"/>
            <a:ext cx="8973026" cy="4150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/>
          </a:p>
          <a:p>
            <a:r>
              <a:rPr lang="en-US" sz="3200" dirty="0" smtClean="0">
                <a:latin typeface="+mj-lt"/>
              </a:rPr>
              <a:t>Staff goal.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Positive Behavior reward is </a:t>
            </a:r>
            <a:r>
              <a:rPr lang="en-US" sz="3200" u="sng" dirty="0" smtClean="0">
                <a:latin typeface="+mj-lt"/>
              </a:rPr>
              <a:t>Intrinsic </a:t>
            </a:r>
            <a:r>
              <a:rPr lang="en-US" sz="32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Students take pride and ownership in the success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	</a:t>
            </a:r>
            <a:r>
              <a:rPr lang="en-US" sz="3200" dirty="0" smtClean="0">
                <a:latin typeface="+mj-lt"/>
              </a:rPr>
              <a:t>of their behavior.</a:t>
            </a:r>
          </a:p>
          <a:p>
            <a:pPr marL="0" indent="0">
              <a:buNone/>
            </a:pPr>
            <a:endParaRPr lang="en-US" sz="2800" dirty="0" smtClean="0"/>
          </a:p>
          <a:p>
            <a:pPr marL="3200400" lvl="7" indent="0">
              <a:buNone/>
            </a:pPr>
            <a:endParaRPr lang="en-US" sz="2600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159328" y="5012871"/>
            <a:ext cx="6781232" cy="1470343"/>
            <a:chOff x="3240" y="2340"/>
            <a:chExt cx="7053" cy="126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11" name="Wave 10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2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67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0109"/>
            <a:ext cx="8596668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STUDENT BUY 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7636"/>
            <a:ext cx="8596668" cy="3241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Build a Team Atmosphere: 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7000" dirty="0" smtClean="0">
                <a:solidFill>
                  <a:schemeClr val="tx1"/>
                </a:solidFill>
              </a:rPr>
              <a:t>Phrases</a:t>
            </a:r>
            <a:r>
              <a:rPr lang="en-US" sz="7000" dirty="0" smtClean="0"/>
              <a:t>: </a:t>
            </a:r>
            <a:r>
              <a:rPr lang="en-US" sz="7000" i="1" dirty="0" smtClean="0">
                <a:solidFill>
                  <a:srgbClr val="FF0000"/>
                </a:solidFill>
              </a:rPr>
              <a:t>Be a Lindbergh Flyer !  </a:t>
            </a:r>
          </a:p>
          <a:p>
            <a:pPr marL="0" indent="0">
              <a:buNone/>
            </a:pPr>
            <a:r>
              <a:rPr lang="en-US" sz="7000" i="1" dirty="0" smtClean="0">
                <a:solidFill>
                  <a:srgbClr val="FF0000"/>
                </a:solidFill>
              </a:rPr>
              <a:t>			    Ride the Spirit of Success !</a:t>
            </a:r>
          </a:p>
          <a:p>
            <a:pPr marL="0" indent="0">
              <a:buNone/>
            </a:pPr>
            <a:endParaRPr lang="en-US" sz="7000" i="1" dirty="0" smtClean="0">
              <a:solidFill>
                <a:srgbClr val="FF0000"/>
              </a:solidFill>
            </a:endParaRPr>
          </a:p>
          <a:p>
            <a:r>
              <a:rPr lang="en-US" sz="7000" dirty="0" smtClean="0">
                <a:solidFill>
                  <a:schemeClr val="tx1"/>
                </a:solidFill>
              </a:rPr>
              <a:t>Team Spirit Gift.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			 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59328" y="5012871"/>
            <a:ext cx="6781232" cy="1470343"/>
            <a:chOff x="3240" y="2340"/>
            <a:chExt cx="7053" cy="126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9" name="Wave 8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0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8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7090"/>
            <a:ext cx="8596668" cy="151014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STUDENT BUY IN</a:t>
            </a:r>
            <a:br>
              <a:rPr lang="en-US" sz="44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Student Pride &amp; Ownership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71903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Boarding Passes</a:t>
            </a:r>
          </a:p>
          <a:p>
            <a:r>
              <a:rPr lang="en-US" sz="3200" dirty="0" smtClean="0">
                <a:latin typeface="+mj-lt"/>
              </a:rPr>
              <a:t>Daily Morning Announcements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2"/>
          <a:stretch/>
        </p:blipFill>
        <p:spPr>
          <a:xfrm>
            <a:off x="2409007" y="3335432"/>
            <a:ext cx="5851399" cy="352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0" y="1466344"/>
            <a:ext cx="2302598" cy="24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400" dirty="0" smtClean="0"/>
              <a:t>STUDENT BUY 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Student Pride &amp; Ownership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20" y="1320800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Locker Passport</a:t>
            </a:r>
          </a:p>
          <a:p>
            <a:r>
              <a:rPr lang="en-US" sz="3200" i="1" dirty="0" smtClean="0">
                <a:latin typeface="+mj-lt"/>
              </a:rPr>
              <a:t>Successful Flyers </a:t>
            </a:r>
            <a:r>
              <a:rPr lang="en-US" sz="3200" dirty="0" smtClean="0">
                <a:latin typeface="+mj-lt"/>
              </a:rPr>
              <a:t>Showcase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2743198"/>
            <a:ext cx="5486401" cy="41148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77" y="2637952"/>
            <a:ext cx="5736023" cy="42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842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STUDENT BUY IN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Student Pride &amp; Ownership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4" y="2161309"/>
            <a:ext cx="6677891" cy="4696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504" y="1385455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Reward Event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21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399" y="266700"/>
            <a:ext cx="5478537" cy="102325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PARENT BUY IN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379289" y="1289957"/>
            <a:ext cx="7927997" cy="367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PBIS Parent Introduction</a:t>
            </a:r>
          </a:p>
          <a:p>
            <a:r>
              <a:rPr lang="en-US" sz="2800" dirty="0" smtClean="0"/>
              <a:t>Pot Luck &amp; Presentation</a:t>
            </a:r>
          </a:p>
          <a:p>
            <a:r>
              <a:rPr lang="en-US" sz="2800" dirty="0" smtClean="0"/>
              <a:t>Parent Contract</a:t>
            </a:r>
          </a:p>
          <a:p>
            <a:r>
              <a:rPr lang="en-US" sz="2800" dirty="0" smtClean="0"/>
              <a:t>Parent Liaison </a:t>
            </a:r>
          </a:p>
          <a:p>
            <a:r>
              <a:rPr lang="en-US" sz="2800" dirty="0" smtClean="0"/>
              <a:t>PBIS Blog for information.</a:t>
            </a:r>
          </a:p>
          <a:p>
            <a:r>
              <a:rPr lang="en-US" sz="2800" dirty="0" smtClean="0"/>
              <a:t>Teachers inform parents on daily behavior.</a:t>
            </a:r>
          </a:p>
          <a:p>
            <a:pPr marL="0" indent="0">
              <a:buNone/>
            </a:pPr>
            <a:endParaRPr lang="en-US" sz="2800" dirty="0" smtClean="0"/>
          </a:p>
          <a:p>
            <a:pPr marL="3200400" lvl="7" indent="0">
              <a:buNone/>
            </a:pPr>
            <a:endParaRPr lang="en-US" sz="26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59328" y="5012871"/>
            <a:ext cx="6781232" cy="1470343"/>
            <a:chOff x="3240" y="2340"/>
            <a:chExt cx="7053" cy="126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8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9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4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418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LINDBERGH PBIS DATA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44473"/>
              </p:ext>
            </p:extLst>
          </p:nvPr>
        </p:nvGraphicFramePr>
        <p:xfrm>
          <a:off x="802840" y="1586752"/>
          <a:ext cx="8471162" cy="47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02840" y="841829"/>
            <a:ext cx="8596668" cy="841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Total Behavior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(Sept)    Infractions by School    (June)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2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418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LINDBERGH PBIS DATA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645293"/>
              </p:ext>
            </p:extLst>
          </p:nvPr>
        </p:nvGraphicFramePr>
        <p:xfrm>
          <a:off x="802840" y="1586752"/>
          <a:ext cx="8471162" cy="47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02840" y="841829"/>
            <a:ext cx="8596668" cy="105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Percentage of Positive Behavior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(Sept)    Indicator by School    (June) 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(Meeting 80% of the time)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5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531" y="0"/>
            <a:ext cx="6037365" cy="173326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LINDBERGH PBIS</a:t>
            </a:r>
            <a:br>
              <a:rPr lang="en-US" sz="4400" dirty="0" smtClean="0"/>
            </a:br>
            <a:r>
              <a:rPr lang="en-US" dirty="0" smtClean="0">
                <a:solidFill>
                  <a:schemeClr val="tx1"/>
                </a:solidFill>
              </a:rPr>
              <a:t>Wayne RESA Presenters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448" y="1421435"/>
            <a:ext cx="5649530" cy="2920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Pam </a:t>
            </a:r>
            <a:r>
              <a:rPr lang="en-US" sz="3600" dirty="0" err="1" smtClean="0">
                <a:latin typeface="+mj-lt"/>
              </a:rPr>
              <a:t>DeNeen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000" dirty="0" smtClean="0">
                <a:latin typeface="+mj-lt"/>
              </a:rPr>
              <a:t>(Principal)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Sharon </a:t>
            </a:r>
            <a:r>
              <a:rPr lang="en-US" sz="3600" dirty="0" err="1" smtClean="0">
                <a:latin typeface="+mj-lt"/>
              </a:rPr>
              <a:t>Baloga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000" dirty="0" smtClean="0">
                <a:latin typeface="+mj-lt"/>
              </a:rPr>
              <a:t>(Music)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Jennifer </a:t>
            </a:r>
            <a:r>
              <a:rPr lang="en-US" sz="3600" dirty="0" err="1" smtClean="0">
                <a:latin typeface="+mj-lt"/>
              </a:rPr>
              <a:t>Knaus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000" dirty="0" smtClean="0">
                <a:latin typeface="+mj-lt"/>
              </a:rPr>
              <a:t>(4</a:t>
            </a:r>
            <a:r>
              <a:rPr lang="en-US" sz="3000" baseline="30000" dirty="0" smtClean="0">
                <a:latin typeface="+mj-lt"/>
              </a:rPr>
              <a:t>TH</a:t>
            </a:r>
            <a:r>
              <a:rPr lang="en-US" sz="3000" dirty="0" smtClean="0">
                <a:latin typeface="+mj-lt"/>
              </a:rPr>
              <a:t> Grade)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Manny Murua  </a:t>
            </a:r>
            <a:r>
              <a:rPr lang="en-US" sz="3000" dirty="0" smtClean="0">
                <a:latin typeface="+mj-lt"/>
              </a:rPr>
              <a:t>(Phys. Ed.)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Carla </a:t>
            </a:r>
            <a:r>
              <a:rPr lang="en-US" sz="3600" dirty="0" err="1" smtClean="0">
                <a:latin typeface="+mj-lt"/>
              </a:rPr>
              <a:t>Stetz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000" dirty="0" smtClean="0">
                <a:latin typeface="+mj-lt"/>
              </a:rPr>
              <a:t>(Kindergarten)</a:t>
            </a:r>
            <a:endParaRPr lang="en-US" sz="3000" dirty="0">
              <a:latin typeface="+mj-lt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05325" y="4366077"/>
            <a:ext cx="3788264" cy="2293203"/>
            <a:chOff x="0" y="0"/>
            <a:chExt cx="2457450" cy="1041449"/>
          </a:xfrm>
        </p:grpSpPr>
        <p:pic>
          <p:nvPicPr>
            <p:cNvPr id="5" name="Picture 12" descr="Spirit%20of%20S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0"/>
              <a:ext cx="17430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21263801">
              <a:off x="390525" y="859741"/>
              <a:ext cx="1768475" cy="18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The Spirit of Success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 rot="21118832">
              <a:off x="0" y="345390"/>
              <a:ext cx="1431290" cy="18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Lindbergh Flyers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4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418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LINDBERGH PBIS DATA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2840" y="841829"/>
            <a:ext cx="8596668" cy="889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ODR’s &amp; Suspensions Year to Year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06618"/>
              </p:ext>
            </p:extLst>
          </p:nvPr>
        </p:nvGraphicFramePr>
        <p:xfrm>
          <a:off x="1509134" y="1911206"/>
          <a:ext cx="7274648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89209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82" y="228600"/>
            <a:ext cx="6539345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Collecting Data at Lindbergh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06697"/>
              </p:ext>
            </p:extLst>
          </p:nvPr>
        </p:nvGraphicFramePr>
        <p:xfrm>
          <a:off x="1797842" y="1978884"/>
          <a:ext cx="6379586" cy="4869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64"/>
                <a:gridCol w="411402"/>
                <a:gridCol w="553107"/>
                <a:gridCol w="553107"/>
                <a:gridCol w="553107"/>
                <a:gridCol w="553107"/>
                <a:gridCol w="553107"/>
                <a:gridCol w="553107"/>
                <a:gridCol w="553678"/>
              </a:tblGrid>
              <a:tr h="757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Type of Behavior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 #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Y5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  K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 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 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Disruption class/independent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Not completing work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Refusal to work/participate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Touching others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Inappropriate language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Teasing/Bullying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Inappropriate use of materials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Damage to property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Cheating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Not being responsible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9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Not Following directions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8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Disrespectful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  <a:tr h="28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8" marR="61738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3876" y="838200"/>
            <a:ext cx="675056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bathroom                   hallway                     cafeteria                   recess                     lunch recess                    auditorium</a:t>
            </a:r>
            <a:endParaRPr lang="en-US" altLang="en-US" sz="800" dirty="0"/>
          </a:p>
          <a:p>
            <a:pPr eaLnBrk="0" hangingPunct="0"/>
            <a:r>
              <a:rPr lang="en-US" alt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Bus                               Kid’s Club	                Music                        P.E.                          Media                               Art  </a:t>
            </a:r>
            <a:endParaRPr lang="en-US" altLang="en-US" sz="800" dirty="0"/>
          </a:p>
          <a:p>
            <a:pPr eaLnBrk="0" hangingPunct="0"/>
            <a:r>
              <a:rPr lang="en-US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Boys                          Girls                  </a:t>
            </a:r>
            <a:r>
              <a:rPr lang="en-US" alt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lang="en-US" altLang="en-US" sz="800" dirty="0"/>
          </a:p>
          <a:p>
            <a:pPr eaLnBrk="0" hangingPunct="0"/>
            <a:r>
              <a:rPr lang="en-US" alt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Turbulence        Y5           K           1           2           3           4           5	</a:t>
            </a:r>
            <a:r>
              <a:rPr lang="en-US" altLang="en-US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=</a:t>
            </a:r>
            <a:endParaRPr lang="en-US" altLang="en-US" sz="800" dirty="0"/>
          </a:p>
          <a:p>
            <a:pPr eaLnBrk="0" hangingPunct="0"/>
            <a:r>
              <a:rPr lang="en-US" alt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ODR                     Y5           K           1           2           3           4           5            =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085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SUCCESS AT LINDBERGH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892" y="1320800"/>
            <a:ext cx="6722049" cy="25499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100% Staff Participation</a:t>
            </a:r>
          </a:p>
          <a:p>
            <a:r>
              <a:rPr lang="en-US" sz="3200" dirty="0" smtClean="0">
                <a:latin typeface="+mj-lt"/>
              </a:rPr>
              <a:t>Strong PBIS Team</a:t>
            </a:r>
          </a:p>
          <a:p>
            <a:r>
              <a:rPr lang="en-US" sz="3200" dirty="0" smtClean="0">
                <a:latin typeface="+mj-lt"/>
              </a:rPr>
              <a:t>Supportive Parents</a:t>
            </a:r>
            <a:endParaRPr lang="en-US" sz="3200" dirty="0">
              <a:latin typeface="+mj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59328" y="5012871"/>
            <a:ext cx="6781232" cy="1470343"/>
            <a:chOff x="3240" y="2340"/>
            <a:chExt cx="7053" cy="12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7" name="Wave 6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8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77334" y="660400"/>
            <a:ext cx="1170833" cy="40370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PBIS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9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8537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SUCCESS AT LINDBERGH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5371"/>
            <a:ext cx="8596668" cy="3164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Monthly Rewards &amp; Re-teaching Room</a:t>
            </a:r>
          </a:p>
          <a:p>
            <a:r>
              <a:rPr lang="en-US" sz="2800" dirty="0" smtClean="0">
                <a:latin typeface="+mj-lt"/>
              </a:rPr>
              <a:t>Student Driven</a:t>
            </a:r>
          </a:p>
          <a:p>
            <a:r>
              <a:rPr lang="en-US" sz="2800" dirty="0" smtClean="0">
                <a:latin typeface="+mj-lt"/>
              </a:rPr>
              <a:t>Re-teaching Room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Staff Volunteer Facilitator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Lesson Reinforce School-wide Matrix</a:t>
            </a:r>
            <a:endParaRPr lang="en-US" sz="2800" dirty="0">
              <a:latin typeface="+mj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59328" y="5012871"/>
            <a:ext cx="6781232" cy="1470343"/>
            <a:chOff x="3240" y="2340"/>
            <a:chExt cx="7053" cy="12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7" name="Wave 6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8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8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2891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SUCCESS AT LINDBERGH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28"/>
            <a:ext cx="5515429" cy="4136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21428"/>
            <a:ext cx="5500914" cy="4125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91" y="653144"/>
            <a:ext cx="9497180" cy="2104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Monthly Assembly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☺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● </a:t>
            </a:r>
            <a:r>
              <a:rPr lang="en-US" sz="2800" i="1" dirty="0" smtClean="0">
                <a:latin typeface="+mj-lt"/>
              </a:rPr>
              <a:t>Goal Focused</a:t>
            </a:r>
            <a:r>
              <a:rPr lang="en-US" sz="2800" dirty="0" smtClean="0">
                <a:latin typeface="+mj-lt"/>
              </a:rPr>
              <a:t>		● </a:t>
            </a:r>
            <a:r>
              <a:rPr lang="en-US" sz="2800" i="1" dirty="0" smtClean="0">
                <a:latin typeface="+mj-lt"/>
              </a:rPr>
              <a:t>Grade Level Ownership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● </a:t>
            </a:r>
            <a:r>
              <a:rPr lang="en-US" sz="2800" i="1" dirty="0" smtClean="0">
                <a:latin typeface="+mj-lt"/>
              </a:rPr>
              <a:t>Golden Awards</a:t>
            </a:r>
            <a:r>
              <a:rPr lang="en-US" sz="2800" dirty="0" smtClean="0">
                <a:latin typeface="+mj-lt"/>
              </a:rPr>
              <a:t>		● </a:t>
            </a:r>
            <a:r>
              <a:rPr lang="en-US" sz="2800" i="1" dirty="0" smtClean="0">
                <a:latin typeface="+mj-lt"/>
              </a:rPr>
              <a:t>Perfect Attendance</a:t>
            </a:r>
            <a:r>
              <a:rPr lang="en-US" sz="2800" dirty="0" smtClean="0">
                <a:latin typeface="+mj-lt"/>
              </a:rPr>
              <a:t>	● </a:t>
            </a:r>
            <a:r>
              <a:rPr lang="en-US" sz="2800" i="1" dirty="0" smtClean="0">
                <a:latin typeface="+mj-lt"/>
              </a:rPr>
              <a:t>School Song</a:t>
            </a:r>
            <a:endParaRPr lang="en-US" sz="2800" i="1" dirty="0">
              <a:latin typeface="+mj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068481" y="536055"/>
            <a:ext cx="4583206" cy="785717"/>
            <a:chOff x="3240" y="2340"/>
            <a:chExt cx="7053" cy="126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9" name="Wave 8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0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PBIS SHOWCASE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2624612"/>
            <a:ext cx="5175249" cy="388143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3" y="1206003"/>
            <a:ext cx="8596668" cy="171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 smtClean="0"/>
              <a:t>Golden Class Awards</a:t>
            </a:r>
          </a:p>
          <a:p>
            <a:r>
              <a:rPr lang="en-US" sz="3200" dirty="0" smtClean="0"/>
              <a:t>PE, Music, Art, Media, Lunch Room, Hallway</a:t>
            </a:r>
          </a:p>
          <a:p>
            <a:pPr marL="0" indent="0">
              <a:buFont typeface="Wingdings 3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51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1109"/>
            <a:ext cx="9954272" cy="166957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LINDBERGH CONTACT INFO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500 N. Waverly, Dearborn, MI 48128</a:t>
            </a:r>
            <a:br>
              <a:rPr lang="en-US" sz="2800" dirty="0" smtClean="0"/>
            </a:br>
            <a:r>
              <a:rPr lang="en-US" sz="2800" dirty="0" smtClean="0"/>
              <a:t>313-827-6300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576" y="1910686"/>
            <a:ext cx="8589496" cy="2998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Pam </a:t>
            </a:r>
            <a:r>
              <a:rPr lang="en-US" sz="2800" dirty="0" err="1" smtClean="0">
                <a:latin typeface="+mj-lt"/>
              </a:rPr>
              <a:t>DeNeen</a:t>
            </a:r>
            <a:r>
              <a:rPr lang="en-US" sz="2800" dirty="0" smtClean="0">
                <a:latin typeface="+mj-lt"/>
              </a:rPr>
              <a:t>		deneenp@dearbornschools.org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Sharon </a:t>
            </a:r>
            <a:r>
              <a:rPr lang="en-US" sz="2800" dirty="0" err="1" smtClean="0">
                <a:latin typeface="+mj-lt"/>
              </a:rPr>
              <a:t>Baloga</a:t>
            </a:r>
            <a:r>
              <a:rPr lang="en-US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	balogas@dearbornschools.org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Jennifer </a:t>
            </a:r>
            <a:r>
              <a:rPr lang="en-US" sz="2800" dirty="0" err="1" smtClean="0">
                <a:latin typeface="+mj-lt"/>
              </a:rPr>
              <a:t>Knaus</a:t>
            </a:r>
            <a:r>
              <a:rPr lang="en-US" sz="2800" dirty="0" smtClean="0">
                <a:latin typeface="+mj-lt"/>
              </a:rPr>
              <a:t>		knausj@dearbornschools.org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Manny Murua		muruae@dearbornschools.org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Carla </a:t>
            </a:r>
            <a:r>
              <a:rPr lang="en-US" sz="2800" dirty="0" err="1" smtClean="0">
                <a:latin typeface="+mj-lt"/>
              </a:rPr>
              <a:t>Stetz</a:t>
            </a:r>
            <a:r>
              <a:rPr lang="en-US" sz="2800" dirty="0" smtClean="0">
                <a:latin typeface="+mj-lt"/>
              </a:rPr>
              <a:t>			stetzc@dearbornschools.org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743" y="1252378"/>
            <a:ext cx="1170833" cy="40370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PBIS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234520" y="4631073"/>
            <a:ext cx="3513288" cy="1947454"/>
            <a:chOff x="0" y="0"/>
            <a:chExt cx="2457450" cy="1059426"/>
          </a:xfrm>
        </p:grpSpPr>
        <p:pic>
          <p:nvPicPr>
            <p:cNvPr id="5" name="Picture 12" descr="Spirit%20of%20S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0"/>
              <a:ext cx="17430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21263801">
              <a:off x="390525" y="841764"/>
              <a:ext cx="1768475" cy="21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The Spirit of Success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 rot="21118832">
              <a:off x="0" y="327414"/>
              <a:ext cx="1431290" cy="21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Lindbergh Flyers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7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36" y="328407"/>
            <a:ext cx="6192982" cy="840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LINDBERGH DEMOGRAPHICS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53090"/>
              </p:ext>
            </p:extLst>
          </p:nvPr>
        </p:nvGraphicFramePr>
        <p:xfrm>
          <a:off x="1378423" y="1774203"/>
          <a:ext cx="8134066" cy="444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626"/>
                <a:gridCol w="1813406"/>
                <a:gridCol w="2033517"/>
                <a:gridCol w="2033517"/>
              </a:tblGrid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Years of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2014 - 15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2013 - 14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2012 - 13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316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Area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Paraprofessionals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 FTE’s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ED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ELL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72/56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SE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% of ED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% of ELL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</a:p>
                  </a:txBody>
                  <a:tcPr/>
                </a:tc>
              </a:tr>
              <a:tr h="370403">
                <a:tc>
                  <a:txBody>
                    <a:bodyPr/>
                    <a:lstStyle/>
                    <a:p>
                      <a:r>
                        <a:rPr lang="en-US" dirty="0" smtClean="0"/>
                        <a:t>% of SE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7481454" y="930"/>
            <a:ext cx="2676814" cy="1430744"/>
            <a:chOff x="0" y="0"/>
            <a:chExt cx="2457450" cy="1078156"/>
          </a:xfrm>
        </p:grpSpPr>
        <p:pic>
          <p:nvPicPr>
            <p:cNvPr id="11" name="Picture 12" descr="Spirit%20of%20S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0"/>
              <a:ext cx="17430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 rot="21263801">
              <a:off x="390525" y="823034"/>
              <a:ext cx="1768475" cy="2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The Spirit of Success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 rot="21118832">
              <a:off x="0" y="308684"/>
              <a:ext cx="1431290" cy="2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Lindbergh Flyers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11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633"/>
            <a:ext cx="8596668" cy="10008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IMPLEMENTATION  YEARS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05469"/>
            <a:ext cx="8889747" cy="477671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First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PBIS Committee training, school visitations, Wayne RESA support, PBIS budget.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Staff Manual Development, Matrix, Posters, Rewards, Forms, Clips, Showcase.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PBIS Introduction to teachers and other staff members.</a:t>
            </a:r>
            <a:r>
              <a:rPr lang="en-US" sz="3200" dirty="0" smtClean="0"/>
              <a:t>           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132765" y="5035497"/>
            <a:ext cx="6905767" cy="1447717"/>
            <a:chOff x="3240" y="2340"/>
            <a:chExt cx="7053" cy="126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13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4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3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393" y="377588"/>
            <a:ext cx="6924469" cy="918949"/>
          </a:xfrm>
        </p:spPr>
        <p:txBody>
          <a:bodyPr>
            <a:normAutofit/>
          </a:bodyPr>
          <a:lstStyle/>
          <a:p>
            <a:r>
              <a:rPr lang="en-US" sz="4400" dirty="0"/>
              <a:t>IMPLEMENTATION 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82" y="139631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Second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School Implementation, student training, </a:t>
            </a:r>
            <a:r>
              <a:rPr lang="en-US" sz="3200" dirty="0" smtClean="0"/>
              <a:t>assemblies.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Parent </a:t>
            </a:r>
            <a:r>
              <a:rPr lang="en-US" sz="3200" dirty="0" smtClean="0"/>
              <a:t>Introduction: Letter and PBIS contract.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Provide teacher and staff support and </a:t>
            </a:r>
            <a:r>
              <a:rPr lang="en-US" sz="3200" dirty="0" smtClean="0"/>
              <a:t>review.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PBIS Committee continued Tier II and Tier III </a:t>
            </a:r>
            <a:r>
              <a:rPr lang="en-US" sz="3200" dirty="0" smtClean="0"/>
              <a:t>training, budget.</a:t>
            </a:r>
            <a:endParaRPr lang="en-US" sz="3200" dirty="0"/>
          </a:p>
          <a:p>
            <a:endParaRPr lang="en-US" dirty="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064525" y="5076440"/>
            <a:ext cx="6905767" cy="1447717"/>
            <a:chOff x="3240" y="2340"/>
            <a:chExt cx="7053" cy="126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15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6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1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00" y="459475"/>
            <a:ext cx="7197424" cy="102813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IMPLEMENTATION YEARS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87" y="1340058"/>
            <a:ext cx="8596668" cy="3880773"/>
          </a:xfrm>
        </p:spPr>
        <p:txBody>
          <a:bodyPr>
            <a:normAutofit/>
          </a:bodyPr>
          <a:lstStyle/>
          <a:p>
            <a:pPr lvl="0">
              <a:buClr>
                <a:srgbClr val="FF0000">
                  <a:lumMod val="75000"/>
                </a:srgbClr>
              </a:buClr>
            </a:pPr>
            <a:r>
              <a:rPr lang="en-US" sz="4000" b="1" dirty="0" smtClean="0">
                <a:solidFill>
                  <a:srgbClr val="FF0000"/>
                </a:solidFill>
              </a:rPr>
              <a:t>Third Year</a:t>
            </a:r>
            <a:endParaRPr lang="en-US" sz="4000" b="1" dirty="0">
              <a:solidFill>
                <a:srgbClr val="FF0000"/>
              </a:solidFill>
            </a:endParaRP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Leader In Me, The Seven Habits.</a:t>
            </a: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Student re-training for first few weeks. 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Classroom teachers in charge of assemblies.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Schedule monthly assemblies and rewards.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PBIS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Committee continued training.</a:t>
            </a:r>
          </a:p>
          <a:p>
            <a:pPr lvl="0">
              <a:buClr>
                <a:srgbClr val="FF0000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050878" y="5103736"/>
            <a:ext cx="6905767" cy="1447717"/>
            <a:chOff x="3240" y="2340"/>
            <a:chExt cx="7053" cy="1260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17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8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68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32179"/>
            <a:ext cx="7680656" cy="1320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LINDBERGH PBIS STAFF MANUAL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7665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823" y="283096"/>
            <a:ext cx="5187616" cy="8916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PBIS STAFF MANUAL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84" y="2288646"/>
            <a:ext cx="9053521" cy="425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Sections include:</a:t>
            </a:r>
          </a:p>
          <a:p>
            <a:r>
              <a:rPr lang="en-US" sz="2800" dirty="0" smtClean="0"/>
              <a:t>Introduction and Goals of PBIS.</a:t>
            </a:r>
          </a:p>
          <a:p>
            <a:r>
              <a:rPr lang="en-US" sz="2800" dirty="0" smtClean="0"/>
              <a:t>Teaching PBIS Expectations &amp; Matrix.</a:t>
            </a:r>
          </a:p>
          <a:p>
            <a:r>
              <a:rPr lang="en-US" sz="2800" dirty="0" smtClean="0"/>
              <a:t>Acknowledge and Reward Appropriate  Behavior.</a:t>
            </a:r>
          </a:p>
          <a:p>
            <a:r>
              <a:rPr lang="en-US" sz="2800" dirty="0" smtClean="0"/>
              <a:t>Consequence for Problem Behavior. </a:t>
            </a:r>
          </a:p>
          <a:p>
            <a:r>
              <a:rPr lang="en-US" sz="2800" dirty="0" smtClean="0"/>
              <a:t>Copies of Forms, Reward Passes, Parent Letter &amp; Contract.</a:t>
            </a:r>
          </a:p>
          <a:p>
            <a:pPr lvl="7"/>
            <a:endParaRPr lang="en-US" sz="26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63839" y="971973"/>
            <a:ext cx="6018662" cy="1251398"/>
            <a:chOff x="3240" y="2340"/>
            <a:chExt cx="7053" cy="12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7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8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61" y="180109"/>
            <a:ext cx="6485466" cy="90054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TEACHER BUY 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600" dirty="0" smtClean="0"/>
              <a:t>	 </a:t>
            </a: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182255"/>
            <a:ext cx="9053521" cy="40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 smtClean="0"/>
              <a:t>Teacher Support:</a:t>
            </a:r>
          </a:p>
          <a:p>
            <a:r>
              <a:rPr lang="en-US" sz="2800" dirty="0" smtClean="0"/>
              <a:t>Training and review during Staff Meetings.</a:t>
            </a:r>
          </a:p>
          <a:p>
            <a:r>
              <a:rPr lang="en-US" sz="2800" dirty="0" smtClean="0"/>
              <a:t>Manual, Lesson Plans, Support Literature.</a:t>
            </a:r>
          </a:p>
          <a:p>
            <a:r>
              <a:rPr lang="en-US" sz="2800" dirty="0" smtClean="0"/>
              <a:t>Re-Teaching Room Planning and Support.</a:t>
            </a:r>
          </a:p>
          <a:p>
            <a:r>
              <a:rPr lang="en-US" sz="2800" dirty="0" smtClean="0"/>
              <a:t>Control Tower and Clips for teachers.</a:t>
            </a:r>
          </a:p>
          <a:p>
            <a:r>
              <a:rPr lang="en-US" sz="2800" dirty="0" smtClean="0"/>
              <a:t>Special Area Teachers. </a:t>
            </a:r>
          </a:p>
          <a:p>
            <a:r>
              <a:rPr lang="en-US" sz="2800" dirty="0" smtClean="0"/>
              <a:t>Noon Hour Supervisors.</a:t>
            </a:r>
          </a:p>
          <a:p>
            <a:endParaRPr lang="en-US" sz="2800" dirty="0" smtClean="0"/>
          </a:p>
          <a:p>
            <a:pPr lvl="7"/>
            <a:endParaRPr lang="en-US" sz="26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32765" y="5035497"/>
            <a:ext cx="6905767" cy="1447717"/>
            <a:chOff x="3240" y="2340"/>
            <a:chExt cx="7053" cy="126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240" y="2340"/>
              <a:ext cx="7053" cy="1260"/>
              <a:chOff x="3960" y="1980"/>
              <a:chExt cx="7053" cy="1260"/>
            </a:xfrm>
          </p:grpSpPr>
          <p:sp>
            <p:nvSpPr>
              <p:cNvPr id="8" name="Wave 7"/>
              <p:cNvSpPr>
                <a:spLocks noChangeArrowheads="1"/>
              </p:cNvSpPr>
              <p:nvPr/>
            </p:nvSpPr>
            <p:spPr bwMode="auto">
              <a:xfrm>
                <a:off x="3960" y="2340"/>
                <a:ext cx="3600" cy="9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9" name="Picture 6" descr="Spirit%20of%20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2064">
                <a:off x="8640" y="1980"/>
                <a:ext cx="2373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7560" y="2520"/>
                <a:ext cx="1080" cy="210"/>
              </a:xfrm>
              <a:custGeom>
                <a:avLst/>
                <a:gdLst>
                  <a:gd name="T0" fmla="*/ 0 w 1080"/>
                  <a:gd name="T1" fmla="*/ 180 h 210"/>
                  <a:gd name="T2" fmla="*/ 360 w 1080"/>
                  <a:gd name="T3" fmla="*/ 180 h 210"/>
                  <a:gd name="T4" fmla="*/ 540 w 1080"/>
                  <a:gd name="T5" fmla="*/ 0 h 210"/>
                  <a:gd name="T6" fmla="*/ 900 w 1080"/>
                  <a:gd name="T7" fmla="*/ 180 h 210"/>
                  <a:gd name="T8" fmla="*/ 1080 w 1080"/>
                  <a:gd name="T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210">
                    <a:moveTo>
                      <a:pt x="0" y="180"/>
                    </a:moveTo>
                    <a:cubicBezTo>
                      <a:pt x="135" y="195"/>
                      <a:pt x="270" y="210"/>
                      <a:pt x="360" y="180"/>
                    </a:cubicBezTo>
                    <a:cubicBezTo>
                      <a:pt x="450" y="150"/>
                      <a:pt x="450" y="0"/>
                      <a:pt x="540" y="0"/>
                    </a:cubicBezTo>
                    <a:cubicBezTo>
                      <a:pt x="630" y="0"/>
                      <a:pt x="810" y="150"/>
                      <a:pt x="900" y="180"/>
                    </a:cubicBezTo>
                    <a:cubicBezTo>
                      <a:pt x="990" y="210"/>
                      <a:pt x="1035" y="195"/>
                      <a:pt x="10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20" y="2880"/>
              <a:ext cx="3243" cy="5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800" kern="10" spc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Lindbergh Way</a:t>
              </a:r>
              <a:endParaRPr lang="en-US" sz="1800" kern="1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2400</TotalTime>
  <Words>672</Words>
  <Application>Microsoft Office PowerPoint</Application>
  <PresentationFormat>Widescreen</PresentationFormat>
  <Paragraphs>340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Lucida Handwriting</vt:lpstr>
      <vt:lpstr>Times New Roman</vt:lpstr>
      <vt:lpstr>Wingdings</vt:lpstr>
      <vt:lpstr>Wingdings 3</vt:lpstr>
      <vt:lpstr>Facet</vt:lpstr>
      <vt:lpstr>Document</vt:lpstr>
      <vt:lpstr>LINDBERGH ELEMENTARY Dearborn Public Schools </vt:lpstr>
      <vt:lpstr>LINDBERGH PBIS Wayne RESA Presenters</vt:lpstr>
      <vt:lpstr>LINDBERGH DEMOGRAPHICS  </vt:lpstr>
      <vt:lpstr>IMPLEMENTATION  YEARS</vt:lpstr>
      <vt:lpstr>IMPLEMENTATION  YEARS</vt:lpstr>
      <vt:lpstr>IMPLEMENTATION YEARS</vt:lpstr>
      <vt:lpstr>LINDBERGH PBIS STAFF MANUAL</vt:lpstr>
      <vt:lpstr>PBIS STAFF MANUAL</vt:lpstr>
      <vt:lpstr>TEACHER BUY IN</vt:lpstr>
      <vt:lpstr>TEACHER BUY IN</vt:lpstr>
      <vt:lpstr>TEACHER BUY IN</vt:lpstr>
      <vt:lpstr>PowerPoint Presentation</vt:lpstr>
      <vt:lpstr>STUDENT BUY IN </vt:lpstr>
      <vt:lpstr>STUDENT BUY IN Student Pride &amp; Ownership</vt:lpstr>
      <vt:lpstr>STUDENT BUY IN Student Pride &amp; Ownership</vt:lpstr>
      <vt:lpstr>STUDENT BUY IN Student Pride &amp; Ownership  </vt:lpstr>
      <vt:lpstr>PARENT BUY IN</vt:lpstr>
      <vt:lpstr>LINDBERGH PBIS DATA</vt:lpstr>
      <vt:lpstr>LINDBERGH PBIS DATA</vt:lpstr>
      <vt:lpstr>LINDBERGH PBIS DATA</vt:lpstr>
      <vt:lpstr>Collecting Data at Lindbergh</vt:lpstr>
      <vt:lpstr>SUCCESS AT LINDBERGH</vt:lpstr>
      <vt:lpstr>SUCCESS AT LINDBERGH</vt:lpstr>
      <vt:lpstr>SUCCESS AT LINDBERGH</vt:lpstr>
      <vt:lpstr>PBIS SHOWCASE</vt:lpstr>
      <vt:lpstr>LINDBERGH CONTACT INFO 500 N. Waverly, Dearborn, MI 48128 313-827-6300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Emanuel Murua</dc:creator>
  <cp:lastModifiedBy>Emanuel Murua</cp:lastModifiedBy>
  <cp:revision>127</cp:revision>
  <cp:lastPrinted>2014-11-12T03:23:22Z</cp:lastPrinted>
  <dcterms:created xsi:type="dcterms:W3CDTF">2014-10-26T14:02:59Z</dcterms:created>
  <dcterms:modified xsi:type="dcterms:W3CDTF">2014-11-13T18:43:53Z</dcterms:modified>
</cp:coreProperties>
</file>