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59" r:id="rId5"/>
    <p:sldId id="264" r:id="rId6"/>
    <p:sldId id="257" r:id="rId7"/>
    <p:sldId id="261" r:id="rId8"/>
    <p:sldId id="262" r:id="rId9"/>
    <p:sldId id="284" r:id="rId10"/>
    <p:sldId id="268" r:id="rId11"/>
    <p:sldId id="269" r:id="rId12"/>
    <p:sldId id="270" r:id="rId13"/>
    <p:sldId id="277" r:id="rId14"/>
    <p:sldId id="271" r:id="rId15"/>
    <p:sldId id="278" r:id="rId16"/>
    <p:sldId id="272" r:id="rId17"/>
    <p:sldId id="276" r:id="rId18"/>
    <p:sldId id="285" r:id="rId19"/>
    <p:sldId id="267" r:id="rId20"/>
    <p:sldId id="273" r:id="rId21"/>
    <p:sldId id="274" r:id="rId22"/>
    <p:sldId id="286" r:id="rId23"/>
    <p:sldId id="275" r:id="rId24"/>
    <p:sldId id="265" r:id="rId25"/>
    <p:sldId id="266" r:id="rId26"/>
    <p:sldId id="279" r:id="rId27"/>
    <p:sldId id="280" r:id="rId28"/>
    <p:sldId id="281" r:id="rId29"/>
    <p:sldId id="282" r:id="rId30"/>
    <p:sldId id="283" r:id="rId31"/>
    <p:sldId id="290"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varScale="1">
        <p:scale>
          <a:sx n="88" d="100"/>
          <a:sy n="88"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C3B47A-162C-4420-B4EE-65C72089F870}" type="datetimeFigureOut">
              <a:rPr lang="en-US" smtClean="0"/>
              <a:pPr/>
              <a:t>11/12/2014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8EFBF9-E28B-452C-B185-96D293CA6F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8EFBF9-E28B-452C-B185-96D293CA6F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8EFBF9-E28B-452C-B185-96D293CA6F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8EFBF9-E28B-452C-B185-96D293CA6F5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F8EFBF9-E28B-452C-B185-96D293CA6F5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F8EFBF9-E28B-452C-B185-96D293CA6F5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F8EFBF9-E28B-452C-B185-96D293CA6F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F8EFBF9-E28B-452C-B185-96D293CA6F5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C3B47A-162C-4420-B4EE-65C72089F870}" type="datetimeFigureOut">
              <a:rPr lang="en-US" smtClean="0"/>
              <a:pPr/>
              <a:t>11/12/2014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F8EFBF9-E28B-452C-B185-96D293CA6F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C3B47A-162C-4420-B4EE-65C72089F870}" type="datetimeFigureOut">
              <a:rPr lang="en-US" smtClean="0"/>
              <a:pPr/>
              <a:t>11/12/2014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F8EFBF9-E28B-452C-B185-96D293CA6F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C3B47A-162C-4420-B4EE-65C72089F870}" type="datetimeFigureOut">
              <a:rPr lang="en-US" smtClean="0"/>
              <a:pPr/>
              <a:t>11/12/2014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F8EFBF9-E28B-452C-B185-96D293CA6F5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C3B47A-162C-4420-B4EE-65C72089F870}" type="datetimeFigureOut">
              <a:rPr lang="en-US" smtClean="0"/>
              <a:pPr/>
              <a:t>11/12/2014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F8EFBF9-E28B-452C-B185-96D293CA6F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rjean.org/"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pbradley@vanburenschools.net" TargetMode="External"/><Relationship Id="rId2" Type="http://schemas.openxmlformats.org/officeDocument/2006/relationships/hyperlink" Target="mailto:rtennis@vanburenschools.ne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470025"/>
          </a:xfrm>
        </p:spPr>
        <p:txBody>
          <a:bodyPr>
            <a:noAutofit/>
          </a:bodyPr>
          <a:lstStyle/>
          <a:p>
            <a:pPr algn="ctr"/>
            <a:r>
              <a:rPr lang="en-US" sz="4800" b="1" dirty="0" smtClean="0"/>
              <a:t>P</a:t>
            </a:r>
            <a:r>
              <a:rPr lang="en-US" sz="4800" dirty="0" smtClean="0"/>
              <a:t>ositive </a:t>
            </a:r>
            <a:r>
              <a:rPr lang="en-US" sz="4800" b="1" dirty="0" smtClean="0"/>
              <a:t>B</a:t>
            </a:r>
            <a:r>
              <a:rPr lang="en-US" sz="4800" dirty="0" smtClean="0"/>
              <a:t>ehavior </a:t>
            </a:r>
            <a:r>
              <a:rPr lang="en-US" sz="4800" b="1" dirty="0" smtClean="0"/>
              <a:t>I</a:t>
            </a:r>
            <a:r>
              <a:rPr lang="en-US" sz="4800" dirty="0" smtClean="0"/>
              <a:t>nterventions and </a:t>
            </a:r>
            <a:r>
              <a:rPr lang="en-US" sz="4800" b="1" dirty="0" smtClean="0"/>
              <a:t>S</a:t>
            </a:r>
            <a:r>
              <a:rPr lang="en-US" sz="4800" dirty="0" smtClean="0"/>
              <a:t>upports </a:t>
            </a:r>
            <a:endParaRPr lang="en-US" sz="4800" dirty="0"/>
          </a:p>
        </p:txBody>
      </p:sp>
      <p:sp>
        <p:nvSpPr>
          <p:cNvPr id="5" name="Subtitle 4"/>
          <p:cNvSpPr>
            <a:spLocks noGrp="1"/>
          </p:cNvSpPr>
          <p:nvPr>
            <p:ph type="subTitle" idx="1"/>
          </p:nvPr>
        </p:nvSpPr>
        <p:spPr>
          <a:xfrm>
            <a:off x="1143000" y="1600200"/>
            <a:ext cx="7086600" cy="1752600"/>
          </a:xfrm>
          <a:effectLst>
            <a:glow rad="101600">
              <a:srgbClr val="FFFF00">
                <a:alpha val="60000"/>
              </a:srgbClr>
            </a:glow>
          </a:effectLst>
        </p:spPr>
        <p:txBody>
          <a:bodyPr>
            <a:normAutofit/>
          </a:bodyPr>
          <a:lstStyle/>
          <a:p>
            <a:pPr algn="ctr"/>
            <a:r>
              <a:rPr lang="en-US" sz="4000" dirty="0" smtClean="0"/>
              <a:t>Savage Elementary School</a:t>
            </a:r>
          </a:p>
          <a:p>
            <a:pPr algn="ctr"/>
            <a:r>
              <a:rPr lang="en-US" sz="2800" dirty="0" smtClean="0"/>
              <a:t>Home of the </a:t>
            </a:r>
            <a:r>
              <a:rPr lang="en-US" sz="2800" dirty="0" smtClean="0">
                <a:solidFill>
                  <a:srgbClr val="0070C0"/>
                </a:solidFill>
              </a:rPr>
              <a:t>SUPERSTARS!</a:t>
            </a:r>
            <a:endParaRPr lang="en-US" sz="2800" dirty="0">
              <a:solidFill>
                <a:srgbClr val="0070C0"/>
              </a:solidFill>
            </a:endParaRPr>
          </a:p>
        </p:txBody>
      </p:sp>
      <p:pic>
        <p:nvPicPr>
          <p:cNvPr id="6" name="Content Placeholder 3" descr="savage superheroes.JPG"/>
          <p:cNvPicPr>
            <a:picLocks noChangeAspect="1"/>
          </p:cNvPicPr>
          <p:nvPr/>
        </p:nvPicPr>
        <p:blipFill>
          <a:blip r:embed="rId2" cstate="print"/>
          <a:stretch>
            <a:fillRect/>
          </a:stretch>
        </p:blipFill>
        <p:spPr>
          <a:xfrm>
            <a:off x="1219200" y="2743199"/>
            <a:ext cx="6934199" cy="3966361"/>
          </a:xfrm>
          <a:prstGeom prst="rect">
            <a:avLst/>
          </a:prstGeom>
        </p:spPr>
      </p:pic>
      <p:sp>
        <p:nvSpPr>
          <p:cNvPr id="7" name="5-Point Star 6"/>
          <p:cNvSpPr/>
          <p:nvPr/>
        </p:nvSpPr>
        <p:spPr>
          <a:xfrm>
            <a:off x="152400" y="21336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52400" y="355031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52400" y="49530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765912" y="21336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765912" y="355031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765912" y="49530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791200"/>
            <a:ext cx="9144000" cy="584775"/>
          </a:xfrm>
          <a:prstGeom prst="rect">
            <a:avLst/>
          </a:prstGeom>
          <a:noFill/>
        </p:spPr>
        <p:txBody>
          <a:bodyPr wrap="square" rtlCol="0">
            <a:spAutoFit/>
          </a:bodyPr>
          <a:lstStyle/>
          <a:p>
            <a:pPr algn="ctr"/>
            <a:r>
              <a:rPr lang="en-US" sz="3200" dirty="0" smtClean="0">
                <a:solidFill>
                  <a:schemeClr val="bg1"/>
                </a:solidFill>
              </a:rPr>
              <a:t>A PBIS School since 2009</a:t>
            </a:r>
            <a:endParaRPr lang="en-US" sz="3200" dirty="0">
              <a:solidFill>
                <a:schemeClr val="bg1"/>
              </a:solidFill>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5">
                                            <p:txEl>
                                              <p:pRg st="1" end="1"/>
                                            </p:txEl>
                                          </p:spTgt>
                                        </p:tgtEl>
                                      </p:cBhvr>
                                    </p:animEffect>
                                    <p:animScale>
                                      <p:cBhvr>
                                        <p:cTn id="7" dur="500" autoRev="1" fill="hold"/>
                                        <p:tgtEl>
                                          <p:spTgt spid="5">
                                            <p:txEl>
                                              <p:pRg st="1" end="1"/>
                                            </p:txEl>
                                          </p:spTgt>
                                        </p:tgtEl>
                                      </p:cBhvr>
                                      <p:by x="105000" y="105000"/>
                                    </p:animScale>
                                  </p:childTnLst>
                                </p:cTn>
                              </p:par>
                            </p:childTnLst>
                          </p:cTn>
                        </p:par>
                        <p:par>
                          <p:cTn id="8" fill="hold">
                            <p:stCondLst>
                              <p:cond delay="1000"/>
                            </p:stCondLst>
                            <p:childTnLst>
                              <p:par>
                                <p:cTn id="9" presetID="28" presetClass="emph" presetSubtype="0" fill="hold" grpId="0" nodeType="afterEffect">
                                  <p:stCondLst>
                                    <p:cond delay="0"/>
                                  </p:stCondLst>
                                  <p:iterate type="lt">
                                    <p:tmPct val="10000"/>
                                  </p:iterate>
                                  <p:childTnLst>
                                    <p:animClr clrSpc="rgb" dir="cw">
                                      <p:cBhvr override="childStyle">
                                        <p:cTn id="10" dur="1000" fill="hold"/>
                                        <p:tgtEl>
                                          <p:spTgt spid="13"/>
                                        </p:tgtEl>
                                        <p:attrNameLst>
                                          <p:attrName>style.color</p:attrName>
                                        </p:attrNameLst>
                                      </p:cBhvr>
                                      <p:to>
                                        <a:srgbClr val="FFFC12"/>
                                      </p:to>
                                    </p:animClr>
                                    <p:animClr clrSpc="rgb" dir="cw">
                                      <p:cBhvr>
                                        <p:cTn id="11" dur="1000" fill="hold"/>
                                        <p:tgtEl>
                                          <p:spTgt spid="13"/>
                                        </p:tgtEl>
                                        <p:attrNameLst>
                                          <p:attrName>fillcolor</p:attrName>
                                        </p:attrNameLst>
                                      </p:cBhvr>
                                      <p:to>
                                        <a:srgbClr val="FFFC12"/>
                                      </p:to>
                                    </p:animClr>
                                    <p:set>
                                      <p:cBhvr>
                                        <p:cTn id="12" dur="1000" fill="hold"/>
                                        <p:tgtEl>
                                          <p:spTgt spid="13"/>
                                        </p:tgtEl>
                                        <p:attrNameLst>
                                          <p:attrName>fill.type</p:attrName>
                                        </p:attrNameLst>
                                      </p:cBhvr>
                                      <p:to>
                                        <p:strVal val="solid"/>
                                      </p:to>
                                    </p:set>
                                    <p:anim to="1.5" calcmode="lin" valueType="num">
                                      <p:cBhvr override="childStyle">
                                        <p:cTn id="13" dur="1000" fill="hold"/>
                                        <p:tgtEl>
                                          <p:spTgt spid="1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678363"/>
          </a:xfrm>
        </p:spPr>
        <p:txBody>
          <a:bodyPr>
            <a:normAutofit/>
          </a:bodyPr>
          <a:lstStyle/>
          <a:p>
            <a:pPr algn="ctr">
              <a:buNone/>
            </a:pPr>
            <a:r>
              <a:rPr lang="en-US" sz="4400" dirty="0" smtClean="0"/>
              <a:t>It only takes two things…</a:t>
            </a:r>
          </a:p>
          <a:p>
            <a:pPr algn="ctr">
              <a:buNone/>
            </a:pPr>
            <a:endParaRPr lang="en-US" sz="2800" dirty="0" smtClean="0"/>
          </a:p>
          <a:p>
            <a:pPr algn="ctr">
              <a:buNone/>
            </a:pPr>
            <a:r>
              <a:rPr lang="en-US" sz="4400" dirty="0" smtClean="0"/>
              <a:t>1.  Get the Staff excited and involved</a:t>
            </a:r>
          </a:p>
          <a:p>
            <a:pPr algn="ctr">
              <a:buNone/>
            </a:pPr>
            <a:r>
              <a:rPr lang="en-US" sz="4400" dirty="0" smtClean="0"/>
              <a:t>2.  Get the Kids excited and involved</a:t>
            </a:r>
          </a:p>
          <a:p>
            <a:pPr algn="ctr">
              <a:buNone/>
            </a:pPr>
            <a:endParaRPr lang="en-US" sz="4400" dirty="0"/>
          </a:p>
        </p:txBody>
      </p:sp>
      <p:sp>
        <p:nvSpPr>
          <p:cNvPr id="2" name="Title 1"/>
          <p:cNvSpPr>
            <a:spLocks noGrp="1"/>
          </p:cNvSpPr>
          <p:nvPr>
            <p:ph type="title"/>
          </p:nvPr>
        </p:nvSpPr>
        <p:spPr>
          <a:xfrm>
            <a:off x="0" y="274638"/>
            <a:ext cx="9144000" cy="1143000"/>
          </a:xfrm>
        </p:spPr>
        <p:txBody>
          <a:bodyPr>
            <a:normAutofit fontScale="90000"/>
          </a:bodyPr>
          <a:lstStyle/>
          <a:p>
            <a:pPr algn="ctr"/>
            <a:r>
              <a:rPr lang="en-US" sz="6000" dirty="0" smtClean="0"/>
              <a:t>TIER I  -  Making it Work</a:t>
            </a:r>
            <a:endParaRPr lang="en-US" sz="6000" dirty="0"/>
          </a:p>
        </p:txBody>
      </p:sp>
      <p:sp>
        <p:nvSpPr>
          <p:cNvPr id="4" name="5-Point Star 3"/>
          <p:cNvSpPr/>
          <p:nvPr/>
        </p:nvSpPr>
        <p:spPr>
          <a:xfrm>
            <a:off x="63246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4864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6482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8100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9718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1336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2192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048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1534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2390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2000"/>
                                  </p:stCondLst>
                                  <p:childTnLst>
                                    <p:animClr clrSpc="rgb" dir="cw">
                                      <p:cBhvr override="childStyle">
                                        <p:cTn id="6" dur="100" fill="hold"/>
                                        <p:tgtEl>
                                          <p:spTgt spid="3">
                                            <p:txEl>
                                              <p:pRg st="0" end="0"/>
                                            </p:txEl>
                                          </p:spTgt>
                                        </p:tgtEl>
                                        <p:attrNameLst>
                                          <p:attrName>style.color</p:attrName>
                                        </p:attrNameLst>
                                      </p:cBhvr>
                                      <p:to>
                                        <a:srgbClr val="4922D8"/>
                                      </p:to>
                                    </p:animClr>
                                    <p:animClr clrSpc="rgb" dir="cw">
                                      <p:cBhvr>
                                        <p:cTn id="7" dur="100" fill="hold"/>
                                        <p:tgtEl>
                                          <p:spTgt spid="3">
                                            <p:txEl>
                                              <p:pRg st="0" end="0"/>
                                            </p:txEl>
                                          </p:spTgt>
                                        </p:tgtEl>
                                        <p:attrNameLst>
                                          <p:attrName>fillcolor</p:attrName>
                                        </p:attrNameLst>
                                      </p:cBhvr>
                                      <p:to>
                                        <a:srgbClr val="4922D8"/>
                                      </p:to>
                                    </p:animClr>
                                    <p:set>
                                      <p:cBhvr>
                                        <p:cTn id="8" dur="100" fill="hold"/>
                                        <p:tgtEl>
                                          <p:spTgt spid="3">
                                            <p:txEl>
                                              <p:pRg st="0" end="0"/>
                                            </p:txEl>
                                          </p:spTgt>
                                        </p:tgtEl>
                                        <p:attrNameLst>
                                          <p:attrName>fill.type</p:attrName>
                                        </p:attrNameLst>
                                      </p:cBhvr>
                                      <p:to>
                                        <p:strVal val="solid"/>
                                      </p:to>
                                    </p:set>
                                    <p:set>
                                      <p:cBhvr>
                                        <p:cTn id="9" dur="100" fill="hold"/>
                                        <p:tgtEl>
                                          <p:spTgt spid="3">
                                            <p:txEl>
                                              <p:pRg st="0" end="0"/>
                                            </p:txEl>
                                          </p:spTgt>
                                        </p:tgtEl>
                                        <p:attrNameLst>
                                          <p:attrName>fill.on</p:attrName>
                                        </p:attrNameLst>
                                      </p:cBhvr>
                                      <p:to>
                                        <p:strVal val="true"/>
                                      </p:to>
                                    </p:se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par>
                          <p:cTn id="15" fill="hold">
                            <p:stCondLst>
                              <p:cond delay="3000"/>
                            </p:stCondLst>
                            <p:childTnLst>
                              <p:par>
                                <p:cTn id="16" presetID="15" presetClass="entr" presetSubtype="0" fill="hold" nodeType="afterEffect">
                                  <p:stCondLst>
                                    <p:cond delay="20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7000"/>
                            </p:stCondLst>
                            <p:childTnLst>
                              <p:par>
                                <p:cTn id="23" presetID="15" presetClass="entr" presetSubtype="0" fill="hold" nodeType="after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1000"/>
            <a:ext cx="8229600" cy="2895600"/>
          </a:xfrm>
        </p:spPr>
        <p:txBody>
          <a:bodyPr>
            <a:normAutofit/>
          </a:bodyPr>
          <a:lstStyle/>
          <a:p>
            <a:pPr algn="r">
              <a:buClr>
                <a:schemeClr val="accent1">
                  <a:lumMod val="75000"/>
                </a:schemeClr>
              </a:buClr>
              <a:buSzPct val="150000"/>
              <a:buFont typeface="Arial" pitchFamily="34" charset="0"/>
              <a:buChar char="•"/>
            </a:pPr>
            <a:r>
              <a:rPr lang="en-US" dirty="0" smtClean="0"/>
              <a:t>Staff shares in planning monthly rewards</a:t>
            </a:r>
          </a:p>
          <a:p>
            <a:pPr algn="r">
              <a:buClr>
                <a:schemeClr val="accent1">
                  <a:lumMod val="75000"/>
                </a:schemeClr>
              </a:buClr>
              <a:buSzPct val="150000"/>
              <a:buFont typeface="Arial" pitchFamily="34" charset="0"/>
              <a:buChar char="•"/>
            </a:pPr>
            <a:r>
              <a:rPr lang="en-US" dirty="0" smtClean="0"/>
              <a:t>Share data with staff frequently</a:t>
            </a:r>
          </a:p>
          <a:p>
            <a:pPr algn="r">
              <a:buClr>
                <a:schemeClr val="accent1">
                  <a:lumMod val="75000"/>
                </a:schemeClr>
              </a:buClr>
              <a:buSzPct val="150000"/>
              <a:buFont typeface="Arial" pitchFamily="34" charset="0"/>
              <a:buChar char="•"/>
            </a:pPr>
            <a:r>
              <a:rPr lang="en-US" dirty="0" smtClean="0"/>
              <a:t>Have a PBIS buddy</a:t>
            </a:r>
          </a:p>
          <a:p>
            <a:pPr algn="r">
              <a:buClr>
                <a:schemeClr val="accent1">
                  <a:lumMod val="75000"/>
                </a:schemeClr>
              </a:buClr>
              <a:buSzPct val="150000"/>
              <a:buFont typeface="Arial" pitchFamily="34" charset="0"/>
              <a:buChar char="•"/>
            </a:pPr>
            <a:r>
              <a:rPr lang="en-US" dirty="0" smtClean="0"/>
              <a:t>Make it easy on them</a:t>
            </a:r>
          </a:p>
          <a:p>
            <a:pPr algn="r">
              <a:buClr>
                <a:schemeClr val="accent1">
                  <a:lumMod val="75000"/>
                </a:schemeClr>
              </a:buClr>
              <a:buSzPct val="150000"/>
              <a:buFont typeface="Arial" pitchFamily="34" charset="0"/>
              <a:buChar char="•"/>
            </a:pPr>
            <a:r>
              <a:rPr lang="en-US" dirty="0" smtClean="0"/>
              <a:t>Celebrate</a:t>
            </a:r>
            <a:endParaRPr lang="en-US" dirty="0"/>
          </a:p>
        </p:txBody>
      </p:sp>
      <p:sp>
        <p:nvSpPr>
          <p:cNvPr id="2" name="Title 1"/>
          <p:cNvSpPr>
            <a:spLocks noGrp="1"/>
          </p:cNvSpPr>
          <p:nvPr>
            <p:ph type="title"/>
          </p:nvPr>
        </p:nvSpPr>
        <p:spPr>
          <a:xfrm>
            <a:off x="0" y="0"/>
            <a:ext cx="9144000" cy="1295400"/>
          </a:xfrm>
        </p:spPr>
        <p:txBody>
          <a:bodyPr>
            <a:noAutofit/>
          </a:bodyPr>
          <a:lstStyle/>
          <a:p>
            <a:pPr algn="ctr"/>
            <a:r>
              <a:rPr lang="en-US" sz="4400" b="0" dirty="0" smtClean="0">
                <a:effectLst/>
              </a:rPr>
              <a:t>GET THE STAFF EXCITED AND INVOLVED…</a:t>
            </a:r>
            <a:endParaRPr lang="en-US" sz="4400" b="0" dirty="0">
              <a:effectLst/>
            </a:endParaRPr>
          </a:p>
        </p:txBody>
      </p:sp>
      <p:pic>
        <p:nvPicPr>
          <p:cNvPr id="4" name="Picture 2" descr="C:\Documents and Settings\GarbusR\My Documents\My Pictures\sav7.png"/>
          <p:cNvPicPr>
            <a:picLocks noChangeAspect="1" noChangeArrowheads="1"/>
          </p:cNvPicPr>
          <p:nvPr/>
        </p:nvPicPr>
        <p:blipFill>
          <a:blip r:embed="rId2" cstate="print"/>
          <a:srcRect/>
          <a:stretch>
            <a:fillRect/>
          </a:stretch>
        </p:blipFill>
        <p:spPr bwMode="auto">
          <a:xfrm>
            <a:off x="762000" y="1143000"/>
            <a:ext cx="7696200" cy="3124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3" presetClass="entr" presetSubtype="10"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2000"/>
                                        <p:tgtEl>
                                          <p:spTgt spid="4"/>
                                        </p:tgtEl>
                                      </p:cBhvr>
                                    </p:animEffect>
                                  </p:childTnLst>
                                </p:cTn>
                              </p:par>
                            </p:childTnLst>
                          </p:cTn>
                        </p:par>
                        <p:par>
                          <p:cTn id="13" fill="hold">
                            <p:stCondLst>
                              <p:cond delay="4000"/>
                            </p:stCondLst>
                            <p:childTnLst>
                              <p:par>
                                <p:cTn id="14" presetID="3" presetClass="entr" presetSubtype="10" fill="hold" grpId="0" nodeType="afterEffect">
                                  <p:stCondLst>
                                    <p:cond delay="3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par>
                          <p:cTn id="17" fill="hold">
                            <p:stCondLst>
                              <p:cond delay="7500"/>
                            </p:stCondLst>
                            <p:childTnLst>
                              <p:par>
                                <p:cTn id="18" presetID="3" presetClass="entr" presetSubtype="10" fill="hold" grpId="0" nodeType="afterEffect">
                                  <p:stCondLst>
                                    <p:cond delay="3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par>
                          <p:cTn id="21" fill="hold">
                            <p:stCondLst>
                              <p:cond delay="11000"/>
                            </p:stCondLst>
                            <p:childTnLst>
                              <p:par>
                                <p:cTn id="22" presetID="3" presetClass="entr" presetSubtype="10" fill="hold" grpId="0" nodeType="afterEffect">
                                  <p:stCondLst>
                                    <p:cond delay="3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par>
                          <p:cTn id="25" fill="hold">
                            <p:stCondLst>
                              <p:cond delay="14500"/>
                            </p:stCondLst>
                            <p:childTnLst>
                              <p:par>
                                <p:cTn id="26" presetID="3" presetClass="entr" presetSubtype="10" fill="hold" grpId="0" nodeType="afterEffect">
                                  <p:stCondLst>
                                    <p:cond delay="3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par>
                          <p:cTn id="29" fill="hold">
                            <p:stCondLst>
                              <p:cond delay="18000"/>
                            </p:stCondLst>
                            <p:childTnLst>
                              <p:par>
                                <p:cTn id="30" presetID="3" presetClass="entr" presetSubtype="10" fill="hold" grpId="0" nodeType="afterEffect">
                                  <p:stCondLst>
                                    <p:cond delay="3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noFill/>
        </p:spPr>
        <p:txBody>
          <a:bodyPr>
            <a:noAutofit/>
          </a:bodyPr>
          <a:lstStyle/>
          <a:p>
            <a:pPr algn="ctr"/>
            <a:r>
              <a:rPr lang="en-US" sz="4000" b="0" dirty="0" smtClean="0">
                <a:effectLst/>
              </a:rPr>
              <a:t>We use a Google Doc for Staff to sign up for a monthly celebration</a:t>
            </a:r>
            <a:endParaRPr lang="en-US" sz="4000" b="0" dirty="0">
              <a:effectLst/>
            </a:endParaRPr>
          </a:p>
        </p:txBody>
      </p:sp>
      <p:pic>
        <p:nvPicPr>
          <p:cNvPr id="22533" name="Picture 5"/>
          <p:cNvPicPr>
            <a:picLocks noChangeAspect="1" noChangeArrowheads="1"/>
          </p:cNvPicPr>
          <p:nvPr/>
        </p:nvPicPr>
        <p:blipFill>
          <a:blip r:embed="rId2" cstate="print"/>
          <a:srcRect/>
          <a:stretch>
            <a:fillRect/>
          </a:stretch>
        </p:blipFill>
        <p:spPr bwMode="auto">
          <a:xfrm>
            <a:off x="838200" y="1447800"/>
            <a:ext cx="7543800" cy="5410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500"/>
                                  </p:stCondLst>
                                  <p:childTnLst>
                                    <p:set>
                                      <p:cBhvr>
                                        <p:cTn id="6" dur="1" fill="hold">
                                          <p:stCondLst>
                                            <p:cond delay="0"/>
                                          </p:stCondLst>
                                        </p:cTn>
                                        <p:tgtEl>
                                          <p:spTgt spid="22533"/>
                                        </p:tgtEl>
                                        <p:attrNameLst>
                                          <p:attrName>style.visibility</p:attrName>
                                        </p:attrNameLst>
                                      </p:cBhvr>
                                      <p:to>
                                        <p:strVal val="visible"/>
                                      </p:to>
                                    </p:set>
                                    <p:animEffect transition="in" filter="wedge">
                                      <p:cBhvr>
                                        <p:cTn id="7" dur="3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015663"/>
          </a:xfrm>
          <a:prstGeom prst="rect">
            <a:avLst/>
          </a:prstGeom>
          <a:noFill/>
        </p:spPr>
        <p:txBody>
          <a:bodyPr wrap="square" rtlCol="0">
            <a:spAutoFit/>
          </a:bodyPr>
          <a:lstStyle/>
          <a:p>
            <a:pPr algn="ctr"/>
            <a:r>
              <a:rPr lang="en-US" sz="6000" dirty="0" smtClean="0"/>
              <a:t>Share the Data</a:t>
            </a:r>
            <a:endParaRPr lang="en-US" sz="6000" dirty="0"/>
          </a:p>
        </p:txBody>
      </p:sp>
      <p:sp>
        <p:nvSpPr>
          <p:cNvPr id="3" name="TextBox 2"/>
          <p:cNvSpPr txBox="1"/>
          <p:nvPr/>
        </p:nvSpPr>
        <p:spPr>
          <a:xfrm>
            <a:off x="609600" y="1447800"/>
            <a:ext cx="8077200" cy="2215991"/>
          </a:xfrm>
          <a:prstGeom prst="rect">
            <a:avLst/>
          </a:prstGeom>
          <a:noFill/>
        </p:spPr>
        <p:txBody>
          <a:bodyPr wrap="square" rtlCol="0">
            <a:spAutoFit/>
          </a:bodyPr>
          <a:lstStyle/>
          <a:p>
            <a:pPr>
              <a:buClr>
                <a:schemeClr val="accent1">
                  <a:lumMod val="75000"/>
                </a:schemeClr>
              </a:buClr>
              <a:buSzPct val="150000"/>
              <a:buFont typeface="Arial" pitchFamily="34" charset="0"/>
              <a:buChar char="•"/>
            </a:pPr>
            <a:r>
              <a:rPr lang="en-US" sz="2400" dirty="0" smtClean="0"/>
              <a:t>Data reports are shared via email each month and shared at staff meetings quarterly</a:t>
            </a:r>
          </a:p>
          <a:p>
            <a:pPr>
              <a:buClr>
                <a:schemeClr val="accent1">
                  <a:lumMod val="75000"/>
                </a:schemeClr>
              </a:buClr>
              <a:buSzPct val="150000"/>
              <a:buFont typeface="Arial" pitchFamily="34" charset="0"/>
              <a:buChar char="•"/>
            </a:pPr>
            <a:r>
              <a:rPr lang="en-US" sz="2400" dirty="0" smtClean="0"/>
              <a:t>“Pause for PBIS” time at each weekly staff meeting</a:t>
            </a:r>
          </a:p>
          <a:p>
            <a:pPr>
              <a:buClr>
                <a:schemeClr val="accent1">
                  <a:lumMod val="75000"/>
                </a:schemeClr>
              </a:buClr>
              <a:buSzPct val="150000"/>
              <a:buFont typeface="Arial" pitchFamily="34" charset="0"/>
              <a:buChar char="•"/>
            </a:pPr>
            <a:r>
              <a:rPr lang="en-US" sz="2400" dirty="0" smtClean="0"/>
              <a:t>ODR data and celebration attendance data are posted for all to see</a:t>
            </a:r>
          </a:p>
          <a:p>
            <a:pPr>
              <a:buFont typeface="Arial" pitchFamily="34" charset="0"/>
              <a:buChar char="•"/>
            </a:pPr>
            <a:endParaRPr lang="en-US" dirty="0"/>
          </a:p>
        </p:txBody>
      </p:sp>
      <p:sp>
        <p:nvSpPr>
          <p:cNvPr id="4" name="Rectangle 3"/>
          <p:cNvSpPr/>
          <p:nvPr/>
        </p:nvSpPr>
        <p:spPr>
          <a:xfrm>
            <a:off x="0" y="3810000"/>
            <a:ext cx="9144000" cy="1015663"/>
          </a:xfrm>
          <a:prstGeom prst="rect">
            <a:avLst/>
          </a:prstGeom>
        </p:spPr>
        <p:txBody>
          <a:bodyPr wrap="square">
            <a:spAutoFit/>
          </a:bodyPr>
          <a:lstStyle/>
          <a:p>
            <a:pPr algn="ctr"/>
            <a:r>
              <a:rPr lang="en-US" sz="6000" dirty="0" smtClean="0"/>
              <a:t>Have a PBIS Buddy</a:t>
            </a:r>
            <a:endParaRPr lang="en-US" sz="6000" dirty="0"/>
          </a:p>
        </p:txBody>
      </p:sp>
      <p:sp>
        <p:nvSpPr>
          <p:cNvPr id="5" name="Rectangle 4"/>
          <p:cNvSpPr/>
          <p:nvPr/>
        </p:nvSpPr>
        <p:spPr>
          <a:xfrm>
            <a:off x="609600" y="4724400"/>
            <a:ext cx="8229600" cy="1581329"/>
          </a:xfrm>
          <a:prstGeom prst="rect">
            <a:avLst/>
          </a:prstGeom>
        </p:spPr>
        <p:txBody>
          <a:bodyPr wrap="square">
            <a:spAutoFit/>
          </a:bodyPr>
          <a:lstStyle/>
          <a:p>
            <a:pPr>
              <a:buClr>
                <a:schemeClr val="accent1">
                  <a:lumMod val="75000"/>
                </a:schemeClr>
              </a:buClr>
              <a:buSzPct val="150000"/>
              <a:buFont typeface="Arial" pitchFamily="34" charset="0"/>
              <a:buChar char="•"/>
            </a:pPr>
            <a:r>
              <a:rPr lang="en-US" sz="2400" dirty="0" smtClean="0"/>
              <a:t>A colleague to use for clarification, interventions, ideas and support</a:t>
            </a:r>
          </a:p>
          <a:p>
            <a:pPr>
              <a:buClr>
                <a:schemeClr val="accent1">
                  <a:lumMod val="75000"/>
                </a:schemeClr>
              </a:buClr>
              <a:buSzPct val="150000"/>
              <a:buFont typeface="Arial" pitchFamily="34" charset="0"/>
              <a:buChar char="•"/>
            </a:pPr>
            <a:r>
              <a:rPr lang="en-US" sz="2400" dirty="0" smtClean="0"/>
              <a:t>Your school is a team and you have to work collaboratively</a:t>
            </a:r>
          </a:p>
        </p:txBody>
      </p:sp>
      <p:sp>
        <p:nvSpPr>
          <p:cNvPr id="6" name="5-Point Star 5"/>
          <p:cNvSpPr/>
          <p:nvPr/>
        </p:nvSpPr>
        <p:spPr>
          <a:xfrm>
            <a:off x="7391400" y="3810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990600" y="3810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077200" y="38862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81000" y="38862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00"/>
                            </p:stCondLst>
                            <p:childTnLst>
                              <p:par>
                                <p:cTn id="14" presetID="7" presetClass="entr" presetSubtype="4" fill="hold" grpId="0" nodeType="afterEffect">
                                  <p:stCondLst>
                                    <p:cond delay="1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0" fill="hold"/>
                                        <p:tgtEl>
                                          <p:spTgt spid="3"/>
                                        </p:tgtEl>
                                        <p:attrNameLst>
                                          <p:attrName>ppt_x</p:attrName>
                                        </p:attrNameLst>
                                      </p:cBhvr>
                                      <p:tavLst>
                                        <p:tav tm="0">
                                          <p:val>
                                            <p:strVal val="#ppt_x"/>
                                          </p:val>
                                        </p:tav>
                                        <p:tav tm="100000">
                                          <p:val>
                                            <p:strVal val="#ppt_x"/>
                                          </p:val>
                                        </p:tav>
                                      </p:tavLst>
                                    </p:anim>
                                    <p:anim calcmode="lin" valueType="num">
                                      <p:cBhvr additive="base">
                                        <p:cTn id="17" dur="3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500"/>
                            </p:stCondLst>
                            <p:childTnLst>
                              <p:par>
                                <p:cTn id="19" presetID="9" presetClass="entr" presetSubtype="0" fill="hold" grpId="0" nodeType="afterEffect">
                                  <p:stCondLst>
                                    <p:cond delay="1000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1" presetClass="entr" presetSubtype="0" fill="hold" grpId="0" nodeType="withEffect">
                                  <p:stCondLst>
                                    <p:cond delay="10000"/>
                                  </p:stCondLst>
                                  <p:childTnLst>
                                    <p:set>
                                      <p:cBhvr>
                                        <p:cTn id="23" dur="1" fill="hold">
                                          <p:stCondLst>
                                            <p:cond delay="0"/>
                                          </p:stCondLst>
                                        </p:cTn>
                                        <p:tgtEl>
                                          <p:spTgt spid="4"/>
                                        </p:tgtEl>
                                        <p:attrNameLst>
                                          <p:attrName>style.visibility</p:attrName>
                                        </p:attrNameLst>
                                      </p:cBhvr>
                                      <p:to>
                                        <p:strVal val="visible"/>
                                      </p:to>
                                    </p:set>
                                  </p:childTnLst>
                                </p:cTn>
                              </p:par>
                              <p:par>
                                <p:cTn id="24" presetID="9" presetClass="entr" presetSubtype="0" fill="hold" grpId="0" nodeType="withEffect">
                                  <p:stCondLst>
                                    <p:cond delay="1000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16000"/>
                            </p:stCondLst>
                            <p:childTnLst>
                              <p:par>
                                <p:cTn id="28" presetID="7" presetClass="entr" presetSubtype="4" fill="hold" grpId="0" nodeType="afterEffect">
                                  <p:stCondLst>
                                    <p:cond delay="15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3000" fill="hold"/>
                                        <p:tgtEl>
                                          <p:spTgt spid="5"/>
                                        </p:tgtEl>
                                        <p:attrNameLst>
                                          <p:attrName>ppt_x</p:attrName>
                                        </p:attrNameLst>
                                      </p:cBhvr>
                                      <p:tavLst>
                                        <p:tav tm="0">
                                          <p:val>
                                            <p:strVal val="#ppt_x"/>
                                          </p:val>
                                        </p:tav>
                                        <p:tav tm="100000">
                                          <p:val>
                                            <p:strVal val="#ppt_x"/>
                                          </p:val>
                                        </p:tav>
                                      </p:tavLst>
                                    </p:anim>
                                    <p:anim calcmode="lin" valueType="num">
                                      <p:cBhvr additive="base">
                                        <p:cTn id="31"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Autofit/>
          </a:bodyPr>
          <a:lstStyle/>
          <a:p>
            <a:pPr algn="ctr"/>
            <a:r>
              <a:rPr lang="en-US" sz="4400" dirty="0" smtClean="0"/>
              <a:t>Make it easy on them…</a:t>
            </a:r>
            <a:r>
              <a:rPr lang="en-US" sz="4800" dirty="0" smtClean="0"/>
              <a:t/>
            </a:r>
            <a:br>
              <a:rPr lang="en-US" sz="4800" dirty="0" smtClean="0"/>
            </a:br>
            <a:r>
              <a:rPr lang="en-US" sz="4000" dirty="0" smtClean="0"/>
              <a:t>We also use a Google Doc to gather data</a:t>
            </a:r>
            <a:endParaRPr lang="en-US" sz="4000" dirty="0"/>
          </a:p>
        </p:txBody>
      </p:sp>
      <p:pic>
        <p:nvPicPr>
          <p:cNvPr id="23555" name="Picture 3"/>
          <p:cNvPicPr>
            <a:picLocks noChangeAspect="1" noChangeArrowheads="1"/>
          </p:cNvPicPr>
          <p:nvPr/>
        </p:nvPicPr>
        <p:blipFill>
          <a:blip r:embed="rId2" cstate="print"/>
          <a:srcRect/>
          <a:stretch>
            <a:fillRect/>
          </a:stretch>
        </p:blipFill>
        <p:spPr bwMode="auto">
          <a:xfrm>
            <a:off x="0" y="2057400"/>
            <a:ext cx="9144000" cy="4800600"/>
          </a:xfrm>
          <a:prstGeom prst="rect">
            <a:avLst/>
          </a:prstGeom>
          <a:noFill/>
          <a:ln w="9525">
            <a:noFill/>
            <a:miter lim="800000"/>
            <a:headEnd/>
            <a:tailEnd/>
          </a:ln>
        </p:spPr>
      </p:pic>
      <p:sp>
        <p:nvSpPr>
          <p:cNvPr id="4" name="5-Point Star 3"/>
          <p:cNvSpPr/>
          <p:nvPr/>
        </p:nvSpPr>
        <p:spPr>
          <a:xfrm>
            <a:off x="8229600" y="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28600" y="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781"/>
            <a:ext cx="3124200" cy="4678362"/>
          </a:xfrm>
        </p:spPr>
        <p:txBody>
          <a:bodyPr>
            <a:normAutofit/>
          </a:bodyPr>
          <a:lstStyle/>
          <a:p>
            <a:pPr algn="ctr"/>
            <a:r>
              <a:rPr lang="en-US" sz="6000" b="0" dirty="0" smtClean="0">
                <a:effectLst/>
              </a:rPr>
              <a:t>A “Cheat Sheet”</a:t>
            </a:r>
            <a:endParaRPr lang="en-US" sz="6000" b="0" dirty="0">
              <a:effectLst/>
            </a:endParaRPr>
          </a:p>
        </p:txBody>
      </p:sp>
      <p:sp>
        <p:nvSpPr>
          <p:cNvPr id="4" name="5-Point Star 3"/>
          <p:cNvSpPr/>
          <p:nvPr/>
        </p:nvSpPr>
        <p:spPr>
          <a:xfrm>
            <a:off x="1676400" y="5715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664110" y="49530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14800" y="14748"/>
            <a:ext cx="4866968" cy="6884406"/>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5400" b="0" dirty="0" smtClean="0">
                <a:effectLst/>
              </a:rPr>
              <a:t>CELEBRATE</a:t>
            </a:r>
            <a:endParaRPr lang="en-US" sz="5400" b="0" dirty="0">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5898" y="914400"/>
            <a:ext cx="7101066" cy="532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105" y="891250"/>
            <a:ext cx="7162800" cy="537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5302" y="891250"/>
            <a:ext cx="7144603" cy="5347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5302" y="891250"/>
            <a:ext cx="7224516" cy="539608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50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par>
                          <p:cTn id="7" fill="hold">
                            <p:stCondLst>
                              <p:cond delay="1500"/>
                            </p:stCondLst>
                            <p:childTnLst>
                              <p:par>
                                <p:cTn id="8" presetID="45"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anim calcmode="lin" valueType="num">
                                      <p:cBhvr>
                                        <p:cTn id="11" dur="2000" fill="hold"/>
                                        <p:tgtEl>
                                          <p:spTgt spid="1026"/>
                                        </p:tgtEl>
                                        <p:attrNameLst>
                                          <p:attrName>ppt_w</p:attrName>
                                        </p:attrNameLst>
                                      </p:cBhvr>
                                      <p:tavLst>
                                        <p:tav tm="0" fmla="#ppt_w*sin(2.5*pi*$)">
                                          <p:val>
                                            <p:fltVal val="0"/>
                                          </p:val>
                                        </p:tav>
                                        <p:tav tm="100000">
                                          <p:val>
                                            <p:fltVal val="1"/>
                                          </p:val>
                                        </p:tav>
                                      </p:tavLst>
                                    </p:anim>
                                    <p:anim calcmode="lin" valueType="num">
                                      <p:cBhvr>
                                        <p:cTn id="12" dur="2000" fill="hold"/>
                                        <p:tgtEl>
                                          <p:spTgt spid="1026"/>
                                        </p:tgtEl>
                                        <p:attrNameLst>
                                          <p:attrName>ppt_h</p:attrName>
                                        </p:attrNameLst>
                                      </p:cBhvr>
                                      <p:tavLst>
                                        <p:tav tm="0">
                                          <p:val>
                                            <p:strVal val="#ppt_h"/>
                                          </p:val>
                                        </p:tav>
                                        <p:tav tm="100000">
                                          <p:val>
                                            <p:strVal val="#ppt_h"/>
                                          </p:val>
                                        </p:tav>
                                      </p:tavLst>
                                    </p:anim>
                                  </p:childTnLst>
                                </p:cTn>
                              </p:par>
                            </p:childTnLst>
                          </p:cTn>
                        </p:par>
                        <p:par>
                          <p:cTn id="13" fill="hold">
                            <p:stCondLst>
                              <p:cond delay="4500"/>
                            </p:stCondLst>
                            <p:childTnLst>
                              <p:par>
                                <p:cTn id="14" presetID="26" presetClass="entr" presetSubtype="0" fill="hold" nodeType="afterEffect">
                                  <p:stCondLst>
                                    <p:cond delay="3000"/>
                                  </p:stCondLst>
                                  <p:childTnLst>
                                    <p:set>
                                      <p:cBhvr>
                                        <p:cTn id="15" dur="1" fill="hold">
                                          <p:stCondLst>
                                            <p:cond delay="0"/>
                                          </p:stCondLst>
                                        </p:cTn>
                                        <p:tgtEl>
                                          <p:spTgt spid="1027"/>
                                        </p:tgtEl>
                                        <p:attrNameLst>
                                          <p:attrName>style.visibility</p:attrName>
                                        </p:attrNameLst>
                                      </p:cBhvr>
                                      <p:to>
                                        <p:strVal val="visible"/>
                                      </p:to>
                                    </p:set>
                                    <p:animEffect transition="in" filter="wipe(down)">
                                      <p:cBhvr>
                                        <p:cTn id="16" dur="580">
                                          <p:stCondLst>
                                            <p:cond delay="0"/>
                                          </p:stCondLst>
                                        </p:cTn>
                                        <p:tgtEl>
                                          <p:spTgt spid="1027"/>
                                        </p:tgtEl>
                                      </p:cBhvr>
                                    </p:animEffect>
                                    <p:anim calcmode="lin" valueType="num">
                                      <p:cBhvr>
                                        <p:cTn id="17"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7"/>
                                        </p:tgtEl>
                                      </p:cBhvr>
                                      <p:to x="100000" y="60000"/>
                                    </p:animScale>
                                    <p:animScale>
                                      <p:cBhvr>
                                        <p:cTn id="23" dur="166" decel="50000">
                                          <p:stCondLst>
                                            <p:cond delay="676"/>
                                          </p:stCondLst>
                                        </p:cTn>
                                        <p:tgtEl>
                                          <p:spTgt spid="1027"/>
                                        </p:tgtEl>
                                      </p:cBhvr>
                                      <p:to x="100000" y="100000"/>
                                    </p:animScale>
                                    <p:animScale>
                                      <p:cBhvr>
                                        <p:cTn id="24" dur="26">
                                          <p:stCondLst>
                                            <p:cond delay="1312"/>
                                          </p:stCondLst>
                                        </p:cTn>
                                        <p:tgtEl>
                                          <p:spTgt spid="1027"/>
                                        </p:tgtEl>
                                      </p:cBhvr>
                                      <p:to x="100000" y="80000"/>
                                    </p:animScale>
                                    <p:animScale>
                                      <p:cBhvr>
                                        <p:cTn id="25" dur="166" decel="50000">
                                          <p:stCondLst>
                                            <p:cond delay="1338"/>
                                          </p:stCondLst>
                                        </p:cTn>
                                        <p:tgtEl>
                                          <p:spTgt spid="1027"/>
                                        </p:tgtEl>
                                      </p:cBhvr>
                                      <p:to x="100000" y="100000"/>
                                    </p:animScale>
                                    <p:animScale>
                                      <p:cBhvr>
                                        <p:cTn id="26" dur="26">
                                          <p:stCondLst>
                                            <p:cond delay="1642"/>
                                          </p:stCondLst>
                                        </p:cTn>
                                        <p:tgtEl>
                                          <p:spTgt spid="1027"/>
                                        </p:tgtEl>
                                      </p:cBhvr>
                                      <p:to x="100000" y="90000"/>
                                    </p:animScale>
                                    <p:animScale>
                                      <p:cBhvr>
                                        <p:cTn id="27" dur="166" decel="50000">
                                          <p:stCondLst>
                                            <p:cond delay="1668"/>
                                          </p:stCondLst>
                                        </p:cTn>
                                        <p:tgtEl>
                                          <p:spTgt spid="1027"/>
                                        </p:tgtEl>
                                      </p:cBhvr>
                                      <p:to x="100000" y="100000"/>
                                    </p:animScale>
                                    <p:animScale>
                                      <p:cBhvr>
                                        <p:cTn id="28" dur="26">
                                          <p:stCondLst>
                                            <p:cond delay="1808"/>
                                          </p:stCondLst>
                                        </p:cTn>
                                        <p:tgtEl>
                                          <p:spTgt spid="1027"/>
                                        </p:tgtEl>
                                      </p:cBhvr>
                                      <p:to x="100000" y="95000"/>
                                    </p:animScale>
                                    <p:animScale>
                                      <p:cBhvr>
                                        <p:cTn id="29" dur="166" decel="50000">
                                          <p:stCondLst>
                                            <p:cond delay="1834"/>
                                          </p:stCondLst>
                                        </p:cTn>
                                        <p:tgtEl>
                                          <p:spTgt spid="1027"/>
                                        </p:tgtEl>
                                      </p:cBhvr>
                                      <p:to x="100000" y="100000"/>
                                    </p:animScale>
                                  </p:childTnLst>
                                </p:cTn>
                              </p:par>
                            </p:childTnLst>
                          </p:cTn>
                        </p:par>
                        <p:par>
                          <p:cTn id="30" fill="hold">
                            <p:stCondLst>
                              <p:cond delay="9500"/>
                            </p:stCondLst>
                            <p:childTnLst>
                              <p:par>
                                <p:cTn id="31" presetID="53" presetClass="entr" presetSubtype="16" fill="hold" nodeType="afterEffect">
                                  <p:stCondLst>
                                    <p:cond delay="300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childTnLst>
                          </p:cTn>
                        </p:par>
                        <p:par>
                          <p:cTn id="36" fill="hold">
                            <p:stCondLst>
                              <p:cond delay="13000"/>
                            </p:stCondLst>
                            <p:childTnLst>
                              <p:par>
                                <p:cTn id="37" presetID="31" presetClass="entr" presetSubtype="0" fill="hold" nodeType="afterEffect">
                                  <p:stCondLst>
                                    <p:cond delay="300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4343400" cy="1905000"/>
          </a:xfrm>
        </p:spPr>
        <p:txBody>
          <a:bodyPr>
            <a:noAutofit/>
          </a:bodyPr>
          <a:lstStyle/>
          <a:p>
            <a:r>
              <a:rPr lang="en-US" sz="4800" b="0" dirty="0" smtClean="0">
                <a:effectLst/>
              </a:rPr>
              <a:t>GET THE KIDS EXCITED AND INVOLVED</a:t>
            </a:r>
            <a:endParaRPr lang="en-US" sz="4800" b="0" dirty="0">
              <a:effectLst/>
            </a:endParaRPr>
          </a:p>
        </p:txBody>
      </p:sp>
      <p:sp>
        <p:nvSpPr>
          <p:cNvPr id="29698" name="AutoShape 2" descr="https://docs.google.com/a/vanburenschools.net/viewer?pid=drw&amp;srcid=1nSbbxuNlDyWqTayCa3CgjZQKamVxoUMth6UKnpVRiW8&amp;chrome=false&amp;docid=c524ca888a376fcc83b09403cb0d65ee%7C31b1a5f329cc92efcbdc89ce2841b53b&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https://docs.google.com/a/vanburenschools.net/viewer?pid=drw&amp;srcid=1nSbbxuNlDyWqTayCa3CgjZQKamVxoUMth6UKnpVRiW8&amp;chrome=false&amp;docid=c524ca888a376fcc83b09403cb0d65ee%7C31b1a5f329cc92efcbdc89ce2841b53b&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3" name="Picture 7"/>
          <p:cNvPicPr>
            <a:picLocks noChangeAspect="1" noChangeArrowheads="1"/>
          </p:cNvPicPr>
          <p:nvPr/>
        </p:nvPicPr>
        <p:blipFill>
          <a:blip r:embed="rId2" cstate="print"/>
          <a:srcRect/>
          <a:stretch>
            <a:fillRect/>
          </a:stretch>
        </p:blipFill>
        <p:spPr bwMode="auto">
          <a:xfrm>
            <a:off x="0" y="77473"/>
            <a:ext cx="4934549" cy="6551927"/>
          </a:xfrm>
          <a:prstGeom prst="rect">
            <a:avLst/>
          </a:prstGeom>
          <a:noFill/>
          <a:ln w="9525">
            <a:noFill/>
            <a:miter lim="800000"/>
            <a:headEnd/>
            <a:tailEnd/>
          </a:ln>
        </p:spPr>
      </p:pic>
      <p:sp>
        <p:nvSpPr>
          <p:cNvPr id="7" name="5-Point Star 6"/>
          <p:cNvSpPr/>
          <p:nvPr/>
        </p:nvSpPr>
        <p:spPr>
          <a:xfrm>
            <a:off x="7620000" y="5271878"/>
            <a:ext cx="1409700" cy="13526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48200" y="2362200"/>
            <a:ext cx="4648200" cy="4267200"/>
          </a:xfrm>
        </p:spPr>
        <p:txBody>
          <a:bodyPr/>
          <a:lstStyle/>
          <a:p>
            <a:pPr>
              <a:buClr>
                <a:schemeClr val="bg2">
                  <a:lumMod val="25000"/>
                </a:schemeClr>
              </a:buClr>
              <a:buSzPct val="125000"/>
              <a:buFont typeface="Arial" pitchFamily="34" charset="0"/>
              <a:buChar char="•"/>
            </a:pPr>
            <a:r>
              <a:rPr lang="en-US" dirty="0" smtClean="0"/>
              <a:t>Advertise what celebrations are coming.</a:t>
            </a:r>
          </a:p>
          <a:p>
            <a:pPr>
              <a:buClr>
                <a:schemeClr val="bg2">
                  <a:lumMod val="25000"/>
                </a:schemeClr>
              </a:buClr>
              <a:buSzPct val="125000"/>
              <a:buFont typeface="Arial" pitchFamily="34" charset="0"/>
              <a:buChar char="•"/>
            </a:pPr>
            <a:r>
              <a:rPr lang="en-US" dirty="0" smtClean="0"/>
              <a:t>Let them vote on what types of rewards they would like</a:t>
            </a:r>
          </a:p>
          <a:p>
            <a:pPr>
              <a:buClr>
                <a:schemeClr val="bg2">
                  <a:lumMod val="25000"/>
                </a:schemeClr>
              </a:buClr>
              <a:buSzPct val="125000"/>
              <a:buFont typeface="Arial" pitchFamily="34" charset="0"/>
              <a:buChar char="•"/>
            </a:pPr>
            <a:r>
              <a:rPr lang="en-US" dirty="0" smtClean="0"/>
              <a:t>Pump it up at an assembly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905000"/>
          </a:xfrm>
        </p:spPr>
        <p:txBody>
          <a:bodyPr>
            <a:normAutofit fontScale="90000"/>
          </a:bodyPr>
          <a:lstStyle/>
          <a:p>
            <a:pPr algn="ctr"/>
            <a:r>
              <a:rPr lang="en-US" dirty="0" smtClean="0">
                <a:effectLst/>
              </a:rPr>
              <a:t>ANY QUESTIONS ABOUT GETTING THE STAFF AND STUDENTS EXCITED AND INVOLVED?</a:t>
            </a:r>
            <a:endParaRPr lang="en-US" dirty="0">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buClr>
                <a:schemeClr val="accent1">
                  <a:lumMod val="75000"/>
                </a:schemeClr>
              </a:buClr>
              <a:buSzPct val="125000"/>
              <a:buFont typeface="Arial" pitchFamily="34" charset="0"/>
              <a:buChar char="•"/>
            </a:pPr>
            <a:r>
              <a:rPr lang="en-US" dirty="0" smtClean="0"/>
              <a:t>Daily Reminder</a:t>
            </a:r>
          </a:p>
          <a:p>
            <a:pPr>
              <a:buClr>
                <a:schemeClr val="accent1">
                  <a:lumMod val="75000"/>
                </a:schemeClr>
              </a:buClr>
              <a:buSzPct val="125000"/>
              <a:buFont typeface="Arial" pitchFamily="34" charset="0"/>
              <a:buChar char="•"/>
            </a:pPr>
            <a:r>
              <a:rPr lang="en-US" dirty="0" smtClean="0"/>
              <a:t>Brain Breaks / Celebrations</a:t>
            </a:r>
          </a:p>
          <a:p>
            <a:pPr>
              <a:buClr>
                <a:schemeClr val="accent1">
                  <a:lumMod val="75000"/>
                </a:schemeClr>
              </a:buClr>
              <a:buSzPct val="125000"/>
              <a:buFont typeface="Arial" pitchFamily="34" charset="0"/>
              <a:buChar char="•"/>
            </a:pPr>
            <a:endParaRPr lang="en-US" dirty="0" smtClean="0"/>
          </a:p>
          <a:p>
            <a:pPr>
              <a:buClr>
                <a:schemeClr val="accent1">
                  <a:lumMod val="75000"/>
                </a:schemeClr>
              </a:buClr>
              <a:buSzPct val="125000"/>
              <a:buFont typeface="Arial" pitchFamily="34" charset="0"/>
              <a:buChar char="•"/>
            </a:pPr>
            <a:endParaRPr lang="en-US" dirty="0" smtClean="0"/>
          </a:p>
          <a:p>
            <a:pPr>
              <a:buClr>
                <a:schemeClr val="accent1">
                  <a:lumMod val="75000"/>
                </a:schemeClr>
              </a:buClr>
              <a:buSzPct val="125000"/>
              <a:buFont typeface="Arial" pitchFamily="34" charset="0"/>
              <a:buChar char="•"/>
            </a:pPr>
            <a:endParaRPr lang="en-US" dirty="0" smtClean="0"/>
          </a:p>
          <a:p>
            <a:pPr>
              <a:buClr>
                <a:schemeClr val="accent1">
                  <a:lumMod val="75000"/>
                </a:schemeClr>
              </a:buClr>
              <a:buSzPct val="125000"/>
              <a:buFont typeface="Arial" pitchFamily="34" charset="0"/>
              <a:buChar char="•"/>
            </a:pPr>
            <a:endParaRPr lang="en-US" dirty="0" smtClean="0"/>
          </a:p>
          <a:p>
            <a:pPr>
              <a:buClr>
                <a:schemeClr val="accent1">
                  <a:lumMod val="75000"/>
                </a:schemeClr>
              </a:buClr>
              <a:buSzPct val="125000"/>
              <a:buFont typeface="Arial" pitchFamily="34" charset="0"/>
              <a:buChar char="•"/>
            </a:pPr>
            <a:r>
              <a:rPr lang="en-US" dirty="0" smtClean="0"/>
              <a:t>Blue Slips</a:t>
            </a:r>
          </a:p>
          <a:p>
            <a:pPr>
              <a:buClr>
                <a:schemeClr val="accent1">
                  <a:lumMod val="75000"/>
                </a:schemeClr>
              </a:buClr>
              <a:buSzPct val="125000"/>
              <a:buFont typeface="Arial" pitchFamily="34" charset="0"/>
              <a:buChar char="•"/>
            </a:pPr>
            <a:r>
              <a:rPr lang="en-US" dirty="0" smtClean="0"/>
              <a:t>Use Corrective Feedback</a:t>
            </a:r>
          </a:p>
          <a:p>
            <a:pPr>
              <a:buClr>
                <a:schemeClr val="accent1">
                  <a:lumMod val="75000"/>
                </a:schemeClr>
              </a:buClr>
              <a:buSzPct val="125000"/>
              <a:buFont typeface="Arial" pitchFamily="34" charset="0"/>
              <a:buChar char="•"/>
            </a:pPr>
            <a:r>
              <a:rPr lang="en-US" dirty="0" smtClean="0"/>
              <a:t>Emphasize 4 Positives</a:t>
            </a:r>
          </a:p>
          <a:p>
            <a:pPr>
              <a:buClr>
                <a:schemeClr val="accent1">
                  <a:lumMod val="75000"/>
                </a:schemeClr>
              </a:buClr>
              <a:buSzPct val="125000"/>
              <a:buFont typeface="Arial" pitchFamily="34" charset="0"/>
              <a:buChar char="•"/>
            </a:pPr>
            <a:r>
              <a:rPr lang="en-US" dirty="0" smtClean="0"/>
              <a:t>Use Common Language</a:t>
            </a:r>
          </a:p>
          <a:p>
            <a:pPr>
              <a:buClr>
                <a:schemeClr val="accent1">
                  <a:lumMod val="75000"/>
                </a:schemeClr>
              </a:buClr>
              <a:buSzPct val="125000"/>
              <a:buFont typeface="Arial" pitchFamily="34" charset="0"/>
              <a:buChar char="•"/>
            </a:pPr>
            <a:r>
              <a:rPr lang="en-US" dirty="0" smtClean="0"/>
              <a:t>Daily Acknowledgement of All Blue</a:t>
            </a:r>
            <a:endParaRPr lang="en-US" dirty="0"/>
          </a:p>
        </p:txBody>
      </p:sp>
      <p:sp>
        <p:nvSpPr>
          <p:cNvPr id="2" name="Title 1"/>
          <p:cNvSpPr>
            <a:spLocks noGrp="1"/>
          </p:cNvSpPr>
          <p:nvPr>
            <p:ph type="title"/>
          </p:nvPr>
        </p:nvSpPr>
        <p:spPr>
          <a:xfrm>
            <a:off x="0" y="0"/>
            <a:ext cx="9144000" cy="1143000"/>
          </a:xfrm>
        </p:spPr>
        <p:txBody>
          <a:bodyPr>
            <a:normAutofit/>
          </a:bodyPr>
          <a:lstStyle/>
          <a:p>
            <a:pPr algn="ctr"/>
            <a:r>
              <a:rPr lang="en-US" sz="6000" b="0" dirty="0" smtClean="0">
                <a:effectLst/>
              </a:rPr>
              <a:t>Daily</a:t>
            </a:r>
            <a:endParaRPr lang="en-US" sz="6000" b="0" dirty="0">
              <a:effectLst/>
            </a:endParaRPr>
          </a:p>
        </p:txBody>
      </p:sp>
      <p:pic>
        <p:nvPicPr>
          <p:cNvPr id="7170" name="Picture 2" descr="http://www.drjean.org/html/monthly_act/act_2004/06_june/Cheers/saturday_night.gif"/>
          <p:cNvPicPr>
            <a:picLocks noChangeAspect="1" noChangeArrowheads="1"/>
          </p:cNvPicPr>
          <p:nvPr/>
        </p:nvPicPr>
        <p:blipFill>
          <a:blip r:embed="rId2" cstate="print"/>
          <a:srcRect/>
          <a:stretch>
            <a:fillRect/>
          </a:stretch>
        </p:blipFill>
        <p:spPr bwMode="auto">
          <a:xfrm>
            <a:off x="5066607" y="1524000"/>
            <a:ext cx="4077393" cy="2572733"/>
          </a:xfrm>
          <a:prstGeom prst="rect">
            <a:avLst/>
          </a:prstGeom>
          <a:noFill/>
        </p:spPr>
      </p:pic>
      <p:sp>
        <p:nvSpPr>
          <p:cNvPr id="10" name="5-Point Star 9"/>
          <p:cNvSpPr/>
          <p:nvPr/>
        </p:nvSpPr>
        <p:spPr>
          <a:xfrm>
            <a:off x="27432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6388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990600" y="2057400"/>
            <a:ext cx="3505200" cy="1447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70C0"/>
                </a:solidFill>
                <a:hlinkClick r:id="rId3"/>
              </a:rPr>
              <a:t>www.drjean.org</a:t>
            </a:r>
            <a:endParaRPr lang="en-US" dirty="0">
              <a:solidFill>
                <a:srgbClr val="0070C0"/>
              </a:solidFill>
            </a:endParaRPr>
          </a:p>
          <a:p>
            <a:r>
              <a:rPr lang="en-US" dirty="0">
                <a:solidFill>
                  <a:schemeClr val="tx1"/>
                </a:solidFill>
              </a:rPr>
              <a:t>search: celebrations</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7"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1" presetClass="entr" presetSubtype="0" fill="hold" nodeType="afterEffect">
                                  <p:stCondLst>
                                    <p:cond delay="1000"/>
                                  </p:stCondLst>
                                  <p:childTnLst>
                                    <p:set>
                                      <p:cBhvr>
                                        <p:cTn id="16" dur="1" fill="hold">
                                          <p:stCondLst>
                                            <p:cond delay="0"/>
                                          </p:stCondLst>
                                        </p:cTn>
                                        <p:tgtEl>
                                          <p:spTgt spid="7170"/>
                                        </p:tgtEl>
                                        <p:attrNameLst>
                                          <p:attrName>style.visibility</p:attrName>
                                        </p:attrNameLst>
                                      </p:cBhvr>
                                      <p:to>
                                        <p:strVal val="visible"/>
                                      </p:to>
                                    </p:set>
                                  </p:childTnLst>
                                </p:cTn>
                              </p:par>
                            </p:childTnLst>
                          </p:cTn>
                        </p:par>
                        <p:par>
                          <p:cTn id="17" fill="hold">
                            <p:stCondLst>
                              <p:cond delay="9000"/>
                            </p:stCondLst>
                            <p:childTnLst>
                              <p:par>
                                <p:cTn id="18" presetID="1" presetClass="entr" presetSubtype="0" fill="hold" grpId="0" nodeType="afterEffect">
                                  <p:stCondLst>
                                    <p:cond delay="150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10500"/>
                            </p:stCondLst>
                            <p:childTnLst>
                              <p:par>
                                <p:cTn id="21" presetID="7" presetClass="entr" presetSubtype="4" fill="hold" grpId="0"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4500"/>
                            </p:stCondLst>
                            <p:childTnLst>
                              <p:par>
                                <p:cTn id="26" presetID="7" presetClass="entr" presetSubtype="4" fill="hold" grpId="0" nodeType="afterEffect">
                                  <p:stCondLst>
                                    <p:cond delay="100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8500"/>
                            </p:stCondLst>
                            <p:childTnLst>
                              <p:par>
                                <p:cTn id="31" presetID="7" presetClass="entr" presetSubtype="4" fill="hold" grpId="0" nodeType="afterEffect">
                                  <p:stCondLst>
                                    <p:cond delay="100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2500"/>
                            </p:stCondLst>
                            <p:childTnLst>
                              <p:par>
                                <p:cTn id="36" presetID="7" presetClass="entr" presetSubtype="4" fill="hold" grpId="0" nodeType="afterEffect">
                                  <p:stCondLst>
                                    <p:cond delay="100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6500"/>
                            </p:stCondLst>
                            <p:childTnLst>
                              <p:par>
                                <p:cTn id="41" presetID="7" presetClass="entr" presetSubtype="4" fill="hold" grpId="0" nodeType="afterEffect">
                                  <p:stCondLst>
                                    <p:cond delay="100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62050"/>
          </a:xfrm>
        </p:spPr>
        <p:txBody>
          <a:bodyPr>
            <a:normAutofit/>
          </a:bodyPr>
          <a:lstStyle/>
          <a:p>
            <a:pPr algn="ctr"/>
            <a:r>
              <a:rPr lang="en-US" sz="6000" dirty="0" smtClean="0"/>
              <a:t>This is how we do it…</a:t>
            </a:r>
            <a:endParaRPr lang="en-US" sz="6000" dirty="0"/>
          </a:p>
        </p:txBody>
      </p:sp>
      <p:sp>
        <p:nvSpPr>
          <p:cNvPr id="5" name="Text Placeholder 4"/>
          <p:cNvSpPr>
            <a:spLocks noGrp="1"/>
          </p:cNvSpPr>
          <p:nvPr>
            <p:ph type="body" idx="2"/>
          </p:nvPr>
        </p:nvSpPr>
        <p:spPr>
          <a:xfrm>
            <a:off x="457200" y="1435100"/>
            <a:ext cx="8229600" cy="5118100"/>
          </a:xfrm>
        </p:spPr>
        <p:txBody>
          <a:bodyPr>
            <a:normAutofit/>
          </a:bodyPr>
          <a:lstStyle/>
          <a:p>
            <a:pPr algn="l">
              <a:buClr>
                <a:schemeClr val="bg2">
                  <a:lumMod val="25000"/>
                </a:schemeClr>
              </a:buClr>
              <a:buSzPct val="150000"/>
              <a:buFont typeface="Arial" pitchFamily="34" charset="0"/>
              <a:buChar char="•"/>
            </a:pPr>
            <a:r>
              <a:rPr lang="en-US" sz="2800" b="1" dirty="0" smtClean="0"/>
              <a:t>Who We Are</a:t>
            </a:r>
          </a:p>
          <a:p>
            <a:pPr lvl="1">
              <a:buClr>
                <a:schemeClr val="bg2">
                  <a:lumMod val="25000"/>
                </a:schemeClr>
              </a:buClr>
              <a:buSzPct val="150000"/>
              <a:buFont typeface="Arial" pitchFamily="34" charset="0"/>
              <a:buChar char="•"/>
            </a:pPr>
            <a:r>
              <a:rPr lang="en-US" sz="2800" dirty="0" smtClean="0"/>
              <a:t>District boundaries</a:t>
            </a:r>
          </a:p>
          <a:p>
            <a:pPr lvl="1">
              <a:buClr>
                <a:schemeClr val="bg2">
                  <a:lumMod val="25000"/>
                </a:schemeClr>
              </a:buClr>
              <a:buSzPct val="150000"/>
              <a:buFont typeface="Arial" pitchFamily="34" charset="0"/>
              <a:buChar char="•"/>
            </a:pPr>
            <a:r>
              <a:rPr lang="en-US" sz="2800" dirty="0" smtClean="0"/>
              <a:t>Population/demographics</a:t>
            </a:r>
          </a:p>
          <a:p>
            <a:pPr lvl="1">
              <a:buClr>
                <a:schemeClr val="bg2">
                  <a:lumMod val="25000"/>
                </a:schemeClr>
              </a:buClr>
              <a:buSzPct val="150000"/>
              <a:buFont typeface="Arial" pitchFamily="34" charset="0"/>
              <a:buChar char="•"/>
            </a:pPr>
            <a:r>
              <a:rPr lang="en-US" sz="2800" dirty="0" smtClean="0"/>
              <a:t>Enrollment</a:t>
            </a:r>
          </a:p>
          <a:p>
            <a:pPr algn="l">
              <a:buClr>
                <a:schemeClr val="bg2">
                  <a:lumMod val="25000"/>
                </a:schemeClr>
              </a:buClr>
              <a:buSzPct val="150000"/>
              <a:buFont typeface="Arial" pitchFamily="34" charset="0"/>
              <a:buChar char="•"/>
            </a:pPr>
            <a:r>
              <a:rPr lang="en-US" sz="2800" b="1" dirty="0" smtClean="0"/>
              <a:t>Tier I</a:t>
            </a:r>
          </a:p>
          <a:p>
            <a:pPr lvl="1">
              <a:buClr>
                <a:schemeClr val="bg2">
                  <a:lumMod val="25000"/>
                </a:schemeClr>
              </a:buClr>
              <a:buSzPct val="150000"/>
              <a:buFont typeface="Arial" pitchFamily="34" charset="0"/>
              <a:buChar char="•"/>
            </a:pPr>
            <a:r>
              <a:rPr lang="en-US" sz="2800" dirty="0" smtClean="0"/>
              <a:t>Daily</a:t>
            </a:r>
          </a:p>
          <a:p>
            <a:pPr lvl="1">
              <a:buClr>
                <a:schemeClr val="bg2">
                  <a:lumMod val="25000"/>
                </a:schemeClr>
              </a:buClr>
              <a:buSzPct val="150000"/>
              <a:buFont typeface="Arial" pitchFamily="34" charset="0"/>
              <a:buChar char="•"/>
            </a:pPr>
            <a:r>
              <a:rPr lang="en-US" sz="2800" dirty="0" smtClean="0"/>
              <a:t>Weekly</a:t>
            </a:r>
          </a:p>
          <a:p>
            <a:pPr lvl="1">
              <a:buClr>
                <a:schemeClr val="bg2">
                  <a:lumMod val="25000"/>
                </a:schemeClr>
              </a:buClr>
              <a:buSzPct val="150000"/>
              <a:buFont typeface="Arial" pitchFamily="34" charset="0"/>
              <a:buChar char="•"/>
            </a:pPr>
            <a:r>
              <a:rPr lang="en-US" sz="2800" dirty="0" smtClean="0"/>
              <a:t>Monthly</a:t>
            </a:r>
          </a:p>
          <a:p>
            <a:pPr algn="l">
              <a:buClr>
                <a:schemeClr val="bg2">
                  <a:lumMod val="25000"/>
                </a:schemeClr>
              </a:buClr>
              <a:buSzPct val="150000"/>
              <a:buFont typeface="Arial" pitchFamily="34" charset="0"/>
              <a:buChar char="•"/>
            </a:pPr>
            <a:r>
              <a:rPr lang="en-US" sz="2800" b="1" dirty="0" smtClean="0"/>
              <a:t>Tier II</a:t>
            </a:r>
          </a:p>
          <a:p>
            <a:pPr lvl="1">
              <a:buClr>
                <a:schemeClr val="bg2">
                  <a:lumMod val="25000"/>
                </a:schemeClr>
              </a:buClr>
              <a:buSzPct val="150000"/>
              <a:buFont typeface="Arial" pitchFamily="34" charset="0"/>
              <a:buChar char="•"/>
            </a:pPr>
            <a:r>
              <a:rPr lang="en-US" sz="2800" dirty="0" smtClean="0"/>
              <a:t>Check-In / Check-Out</a:t>
            </a:r>
          </a:p>
          <a:p>
            <a:pPr>
              <a:buClr>
                <a:srgbClr val="7030A0"/>
              </a:buClr>
            </a:pPr>
            <a:endParaRPr lang="en-US" dirty="0" smtClean="0"/>
          </a:p>
        </p:txBody>
      </p:sp>
      <p:sp>
        <p:nvSpPr>
          <p:cNvPr id="4" name="5-Point Star 3"/>
          <p:cNvSpPr/>
          <p:nvPr/>
        </p:nvSpPr>
        <p:spPr>
          <a:xfrm rot="429681">
            <a:off x="6019800" y="1371600"/>
            <a:ext cx="2133600" cy="1981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20544009">
            <a:off x="7264911" y="2806793"/>
            <a:ext cx="1676400" cy="1600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848600" y="12192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20616938">
            <a:off x="5263626" y="2755173"/>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rot="893106">
            <a:off x="7772139" y="5034472"/>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rot="978831">
            <a:off x="6303611" y="3645899"/>
            <a:ext cx="1159713" cy="11018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rot="20725549">
            <a:off x="5841368" y="4850766"/>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10" fill="hold" nodeType="afterEffect">
                                  <p:stCondLst>
                                    <p:cond delay="400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600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600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6000"/>
                                  </p:stCondLst>
                                  <p:childTnLst>
                                    <p:set>
                                      <p:cBhvr>
                                        <p:cTn id="35" dur="1" fill="hold">
                                          <p:stCondLst>
                                            <p:cond delay="0"/>
                                          </p:stCondLst>
                                        </p:cTn>
                                        <p:tgtEl>
                                          <p:spTgt spid="5">
                                            <p:txEl>
                                              <p:pRg st="7" end="7"/>
                                            </p:txEl>
                                          </p:spTgt>
                                        </p:tgtEl>
                                        <p:attrNameLst>
                                          <p:attrName>style.visibility</p:attrName>
                                        </p:attrNameLst>
                                      </p:cBhvr>
                                      <p:to>
                                        <p:strVal val="visible"/>
                                      </p:to>
                                    </p:set>
                                    <p:anim calcmode="lin" valueType="num">
                                      <p:cBhvr>
                                        <p:cTn id="3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par>
                          <p:cTn id="38" fill="hold">
                            <p:stCondLst>
                              <p:cond delay="8000"/>
                            </p:stCondLst>
                            <p:childTnLst>
                              <p:par>
                                <p:cTn id="39" presetID="17" presetClass="entr" presetSubtype="10" fill="hold" nodeType="afterEffect">
                                  <p:stCondLst>
                                    <p:cond delay="400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p:cTn id="4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8" end="8"/>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400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p:cTn id="4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4114799" cy="3429000"/>
          </a:xfrm>
        </p:spPr>
        <p:txBody>
          <a:bodyPr/>
          <a:lstStyle/>
          <a:p>
            <a:pPr>
              <a:buClr>
                <a:schemeClr val="accent1">
                  <a:lumMod val="75000"/>
                </a:schemeClr>
              </a:buClr>
              <a:buSzPct val="125000"/>
              <a:buFont typeface="Arial" pitchFamily="34" charset="0"/>
              <a:buChar char="•"/>
            </a:pPr>
            <a:r>
              <a:rPr lang="en-US" dirty="0" smtClean="0"/>
              <a:t> Blue Slip Pulls</a:t>
            </a:r>
          </a:p>
          <a:p>
            <a:pPr>
              <a:buClr>
                <a:schemeClr val="accent1">
                  <a:lumMod val="75000"/>
                </a:schemeClr>
              </a:buClr>
              <a:buSzPct val="125000"/>
              <a:buFont typeface="Arial" pitchFamily="34" charset="0"/>
              <a:buChar char="•"/>
            </a:pPr>
            <a:r>
              <a:rPr lang="en-US" dirty="0" smtClean="0"/>
              <a:t>Woo-</a:t>
            </a:r>
            <a:r>
              <a:rPr lang="en-US" dirty="0" err="1" smtClean="0"/>
              <a:t>Hoo</a:t>
            </a:r>
            <a:r>
              <a:rPr lang="en-US" dirty="0" smtClean="0"/>
              <a:t> for all Blue the “Stella” Behavior Award</a:t>
            </a:r>
          </a:p>
          <a:p>
            <a:pPr>
              <a:buNone/>
            </a:pPr>
            <a:endParaRPr lang="en-US" dirty="0"/>
          </a:p>
        </p:txBody>
      </p:sp>
      <p:sp>
        <p:nvSpPr>
          <p:cNvPr id="2" name="Title 1"/>
          <p:cNvSpPr>
            <a:spLocks noGrp="1"/>
          </p:cNvSpPr>
          <p:nvPr>
            <p:ph type="title"/>
          </p:nvPr>
        </p:nvSpPr>
        <p:spPr>
          <a:xfrm>
            <a:off x="685800" y="0"/>
            <a:ext cx="3428999" cy="1143000"/>
          </a:xfrm>
        </p:spPr>
        <p:txBody>
          <a:bodyPr>
            <a:normAutofit/>
          </a:bodyPr>
          <a:lstStyle/>
          <a:p>
            <a:pPr algn="ctr"/>
            <a:r>
              <a:rPr lang="en-US" sz="6000" b="0" dirty="0" smtClean="0">
                <a:effectLst/>
              </a:rPr>
              <a:t>WEEKLY</a:t>
            </a:r>
            <a:endParaRPr lang="en-US" sz="6000" b="0" dirty="0">
              <a:effectLst/>
            </a:endParaRPr>
          </a:p>
        </p:txBody>
      </p:sp>
      <p:sp>
        <p:nvSpPr>
          <p:cNvPr id="5" name="5-Point Star 4"/>
          <p:cNvSpPr/>
          <p:nvPr/>
        </p:nvSpPr>
        <p:spPr>
          <a:xfrm>
            <a:off x="1524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tang" pitchFamily="18" charset="-127"/>
              <a:ea typeface="Batang" pitchFamily="18" charset="-127"/>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3287183" y="1004460"/>
            <a:ext cx="6620933" cy="4965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42" presetClass="entr" presetSubtype="0" fill="hold" nodeType="afterEffect">
                                  <p:stCondLst>
                                    <p:cond delay="5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2835" y="3895713"/>
            <a:ext cx="3810000" cy="334963"/>
          </a:xfrm>
        </p:spPr>
        <p:txBody>
          <a:bodyPr>
            <a:noAutofit/>
          </a:bodyPr>
          <a:lstStyle/>
          <a:p>
            <a:pPr marL="109728" indent="0" algn="ctr">
              <a:buClr>
                <a:schemeClr val="accent1">
                  <a:lumMod val="75000"/>
                </a:schemeClr>
              </a:buClr>
              <a:buSzPct val="125000"/>
              <a:buNone/>
            </a:pPr>
            <a:r>
              <a:rPr lang="en-US" sz="1800" dirty="0" smtClean="0"/>
              <a:t>Targeted Social Skills</a:t>
            </a:r>
            <a:endParaRPr lang="en-US" sz="1800" dirty="0"/>
          </a:p>
        </p:txBody>
      </p:sp>
      <p:sp>
        <p:nvSpPr>
          <p:cNvPr id="2" name="Title 1"/>
          <p:cNvSpPr>
            <a:spLocks noGrp="1"/>
          </p:cNvSpPr>
          <p:nvPr>
            <p:ph type="title"/>
          </p:nvPr>
        </p:nvSpPr>
        <p:spPr>
          <a:xfrm>
            <a:off x="0" y="0"/>
            <a:ext cx="9144000" cy="1143000"/>
          </a:xfrm>
        </p:spPr>
        <p:txBody>
          <a:bodyPr>
            <a:normAutofit/>
          </a:bodyPr>
          <a:lstStyle/>
          <a:p>
            <a:pPr algn="ctr"/>
            <a:r>
              <a:rPr lang="en-US" sz="6000" b="0" dirty="0" smtClean="0">
                <a:effectLst/>
              </a:rPr>
              <a:t>MONTHLY</a:t>
            </a:r>
            <a:endParaRPr lang="en-US" sz="6000" b="0" dirty="0">
              <a:effectLst/>
            </a:endParaRPr>
          </a:p>
        </p:txBody>
      </p:sp>
      <p:sp>
        <p:nvSpPr>
          <p:cNvPr id="4" name="5-Point Star 3"/>
          <p:cNvSpPr/>
          <p:nvPr/>
        </p:nvSpPr>
        <p:spPr>
          <a:xfrm>
            <a:off x="18288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6647835"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stretch>
            <a:fillRect/>
          </a:stretch>
        </p:blipFill>
        <p:spPr>
          <a:xfrm>
            <a:off x="599768" y="853185"/>
            <a:ext cx="3454400" cy="2590325"/>
          </a:xfrm>
          <a:prstGeom prst="rect">
            <a:avLst/>
          </a:prstGeom>
        </p:spPr>
      </p:pic>
      <p:sp>
        <p:nvSpPr>
          <p:cNvPr id="8" name="TextBox 7"/>
          <p:cNvSpPr txBox="1"/>
          <p:nvPr/>
        </p:nvSpPr>
        <p:spPr>
          <a:xfrm>
            <a:off x="609600" y="3443748"/>
            <a:ext cx="3454400" cy="369332"/>
          </a:xfrm>
          <a:prstGeom prst="rect">
            <a:avLst/>
          </a:prstGeom>
          <a:noFill/>
        </p:spPr>
        <p:txBody>
          <a:bodyPr wrap="square" rtlCol="0">
            <a:spAutoFit/>
          </a:bodyPr>
          <a:lstStyle/>
          <a:p>
            <a:pPr algn="ctr"/>
            <a:r>
              <a:rPr lang="en-US" dirty="0"/>
              <a:t>Charm necklace </a:t>
            </a:r>
          </a:p>
        </p:txBody>
      </p:sp>
      <p:pic>
        <p:nvPicPr>
          <p:cNvPr id="9" name="Picture 8"/>
          <p:cNvPicPr>
            <a:picLocks noChangeAspect="1"/>
          </p:cNvPicPr>
          <p:nvPr/>
        </p:nvPicPr>
        <p:blipFill>
          <a:blip r:embed="rId3" cstate="print"/>
          <a:stretch>
            <a:fillRect/>
          </a:stretch>
        </p:blipFill>
        <p:spPr>
          <a:xfrm>
            <a:off x="5787833" y="838200"/>
            <a:ext cx="1932516" cy="2576689"/>
          </a:xfrm>
          <a:prstGeom prst="rect">
            <a:avLst/>
          </a:prstGeom>
        </p:spPr>
      </p:pic>
      <p:sp>
        <p:nvSpPr>
          <p:cNvPr id="10" name="TextBox 9"/>
          <p:cNvSpPr txBox="1"/>
          <p:nvPr/>
        </p:nvSpPr>
        <p:spPr>
          <a:xfrm>
            <a:off x="5029200" y="3441290"/>
            <a:ext cx="3449782" cy="369332"/>
          </a:xfrm>
          <a:prstGeom prst="rect">
            <a:avLst/>
          </a:prstGeom>
          <a:noFill/>
        </p:spPr>
        <p:txBody>
          <a:bodyPr wrap="square" rtlCol="0">
            <a:spAutoFit/>
          </a:bodyPr>
          <a:lstStyle/>
          <a:p>
            <a:pPr algn="ctr">
              <a:buClr>
                <a:schemeClr val="accent1">
                  <a:lumMod val="75000"/>
                </a:schemeClr>
              </a:buClr>
              <a:buSzPct val="125000"/>
            </a:pPr>
            <a:r>
              <a:rPr lang="en-US" dirty="0"/>
              <a:t>Town Hall </a:t>
            </a:r>
            <a:r>
              <a:rPr lang="en-US" dirty="0" smtClean="0"/>
              <a:t>meeting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3785" y="4247839"/>
            <a:ext cx="3506029" cy="2629522"/>
          </a:xfrm>
          <a:prstGeom prst="rect">
            <a:avLst/>
          </a:prstGeom>
        </p:spPr>
      </p:pic>
      <p:sp>
        <p:nvSpPr>
          <p:cNvPr id="12" name="TextBox 11"/>
          <p:cNvSpPr txBox="1"/>
          <p:nvPr/>
        </p:nvSpPr>
        <p:spPr>
          <a:xfrm>
            <a:off x="593617" y="3895713"/>
            <a:ext cx="3496197" cy="369332"/>
          </a:xfrm>
          <a:prstGeom prst="rect">
            <a:avLst/>
          </a:prstGeom>
          <a:noFill/>
        </p:spPr>
        <p:txBody>
          <a:bodyPr wrap="square" rtlCol="0">
            <a:spAutoFit/>
          </a:bodyPr>
          <a:lstStyle/>
          <a:p>
            <a:pPr algn="ctr">
              <a:buClr>
                <a:schemeClr val="accent1">
                  <a:lumMod val="75000"/>
                </a:schemeClr>
              </a:buClr>
              <a:buSzPct val="125000"/>
            </a:pPr>
            <a:r>
              <a:rPr lang="en-US" dirty="0"/>
              <a:t>Reward Celebration</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4247839"/>
            <a:ext cx="2418811" cy="2612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a:bodyPr>
          <a:lstStyle/>
          <a:p>
            <a:r>
              <a:rPr lang="en-US" dirty="0" smtClean="0"/>
              <a:t>ANY QUESTIONS ABOUT TIER I</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534400" cy="2895601"/>
          </a:xfrm>
        </p:spPr>
        <p:txBody>
          <a:bodyPr/>
          <a:lstStyle/>
          <a:p>
            <a:pPr>
              <a:buClr>
                <a:schemeClr val="accent1">
                  <a:lumMod val="75000"/>
                </a:schemeClr>
              </a:buClr>
              <a:buSzPct val="125000"/>
              <a:buFont typeface="Arial" pitchFamily="34" charset="0"/>
              <a:buChar char="•"/>
            </a:pPr>
            <a:r>
              <a:rPr lang="en-US" sz="4000" dirty="0" smtClean="0"/>
              <a:t>Who Qualifies</a:t>
            </a:r>
          </a:p>
          <a:p>
            <a:pPr>
              <a:buClr>
                <a:schemeClr val="accent1">
                  <a:lumMod val="75000"/>
                </a:schemeClr>
              </a:buClr>
              <a:buSzPct val="125000"/>
              <a:buFont typeface="Arial" pitchFamily="34" charset="0"/>
              <a:buChar char="•"/>
            </a:pPr>
            <a:r>
              <a:rPr lang="en-US" sz="4000" dirty="0" smtClean="0"/>
              <a:t>Interventions </a:t>
            </a:r>
          </a:p>
          <a:p>
            <a:pPr>
              <a:buClr>
                <a:schemeClr val="accent1">
                  <a:lumMod val="75000"/>
                </a:schemeClr>
              </a:buClr>
              <a:buSzPct val="125000"/>
              <a:buFont typeface="Arial" pitchFamily="34" charset="0"/>
              <a:buChar char="•"/>
            </a:pPr>
            <a:r>
              <a:rPr lang="en-US" sz="4000" dirty="0" smtClean="0"/>
              <a:t>Implementing</a:t>
            </a:r>
          </a:p>
          <a:p>
            <a:endParaRPr lang="en-US" dirty="0"/>
          </a:p>
        </p:txBody>
      </p:sp>
      <p:sp>
        <p:nvSpPr>
          <p:cNvPr id="2" name="Title 1"/>
          <p:cNvSpPr>
            <a:spLocks noGrp="1"/>
          </p:cNvSpPr>
          <p:nvPr>
            <p:ph type="title"/>
          </p:nvPr>
        </p:nvSpPr>
        <p:spPr>
          <a:xfrm>
            <a:off x="0" y="0"/>
            <a:ext cx="9144000" cy="1828800"/>
          </a:xfrm>
        </p:spPr>
        <p:txBody>
          <a:bodyPr>
            <a:noAutofit/>
          </a:bodyPr>
          <a:lstStyle/>
          <a:p>
            <a:pPr algn="ctr"/>
            <a:r>
              <a:rPr lang="en-US" sz="6000" b="0" dirty="0" smtClean="0">
                <a:effectLst/>
              </a:rPr>
              <a:t>TIER II</a:t>
            </a:r>
            <a:br>
              <a:rPr lang="en-US" sz="6000" b="0" dirty="0" smtClean="0">
                <a:effectLst/>
              </a:rPr>
            </a:br>
            <a:r>
              <a:rPr lang="en-US" sz="6000" b="0" dirty="0" smtClean="0">
                <a:effectLst/>
              </a:rPr>
              <a:t>Going to the Next Level</a:t>
            </a:r>
            <a:endParaRPr lang="en-US" sz="6000" b="0" dirty="0">
              <a:effectLst/>
            </a:endParaRPr>
          </a:p>
        </p:txBody>
      </p:sp>
      <p:sp>
        <p:nvSpPr>
          <p:cNvPr id="4" name="5-Point Star 3"/>
          <p:cNvSpPr/>
          <p:nvPr/>
        </p:nvSpPr>
        <p:spPr>
          <a:xfrm>
            <a:off x="63246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4864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6482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8100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9718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1336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2192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048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1534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239000" y="5867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303206" y="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000750" y="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1"/>
            <a:ext cx="8229600" cy="1981200"/>
          </a:xfrm>
        </p:spPr>
        <p:txBody>
          <a:bodyPr>
            <a:normAutofit/>
          </a:bodyPr>
          <a:lstStyle/>
          <a:p>
            <a:pPr>
              <a:buClr>
                <a:schemeClr val="accent1">
                  <a:lumMod val="75000"/>
                </a:schemeClr>
              </a:buClr>
              <a:buSzPct val="125000"/>
              <a:buFont typeface="Arial" pitchFamily="34" charset="0"/>
              <a:buChar char="•"/>
            </a:pPr>
            <a:r>
              <a:rPr lang="en-US" sz="3200" dirty="0" smtClean="0"/>
              <a:t>Teacher Recommendation</a:t>
            </a:r>
          </a:p>
          <a:p>
            <a:pPr>
              <a:buClr>
                <a:schemeClr val="accent1">
                  <a:lumMod val="75000"/>
                </a:schemeClr>
              </a:buClr>
              <a:buSzPct val="125000"/>
              <a:buFont typeface="Arial" pitchFamily="34" charset="0"/>
              <a:buChar char="•"/>
            </a:pPr>
            <a:r>
              <a:rPr lang="en-US" sz="3200" dirty="0" smtClean="0"/>
              <a:t>Parent Request</a:t>
            </a:r>
          </a:p>
          <a:p>
            <a:pPr>
              <a:buClr>
                <a:schemeClr val="accent1">
                  <a:lumMod val="75000"/>
                </a:schemeClr>
              </a:buClr>
              <a:buSzPct val="125000"/>
              <a:buFont typeface="Arial" pitchFamily="34" charset="0"/>
              <a:buChar char="•"/>
            </a:pPr>
            <a:r>
              <a:rPr lang="en-US" sz="3200" dirty="0" smtClean="0"/>
              <a:t>Number of ODRs</a:t>
            </a:r>
            <a:endParaRPr lang="en-US" sz="3200" dirty="0"/>
          </a:p>
        </p:txBody>
      </p:sp>
      <p:sp>
        <p:nvSpPr>
          <p:cNvPr id="2" name="Title 1"/>
          <p:cNvSpPr>
            <a:spLocks noGrp="1"/>
          </p:cNvSpPr>
          <p:nvPr>
            <p:ph type="title"/>
          </p:nvPr>
        </p:nvSpPr>
        <p:spPr>
          <a:xfrm>
            <a:off x="0" y="0"/>
            <a:ext cx="9144000" cy="1143000"/>
          </a:xfrm>
        </p:spPr>
        <p:txBody>
          <a:bodyPr>
            <a:normAutofit/>
          </a:bodyPr>
          <a:lstStyle/>
          <a:p>
            <a:pPr algn="ctr"/>
            <a:r>
              <a:rPr lang="en-US" sz="6000" dirty="0" smtClean="0"/>
              <a:t>Who Qualifies</a:t>
            </a:r>
            <a:endParaRPr lang="en-US" sz="6000" dirty="0"/>
          </a:p>
        </p:txBody>
      </p:sp>
      <p:sp>
        <p:nvSpPr>
          <p:cNvPr id="6" name="5-Point Star 5"/>
          <p:cNvSpPr/>
          <p:nvPr/>
        </p:nvSpPr>
        <p:spPr>
          <a:xfrm>
            <a:off x="1166966"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247603"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108969"/>
            <a:ext cx="9144000" cy="1015663"/>
          </a:xfrm>
          <a:prstGeom prst="rect">
            <a:avLst/>
          </a:prstGeom>
          <a:noFill/>
        </p:spPr>
        <p:txBody>
          <a:bodyPr wrap="square" rtlCol="0">
            <a:spAutoFit/>
          </a:bodyPr>
          <a:lstStyle/>
          <a:p>
            <a:pPr algn="ctr"/>
            <a:r>
              <a:rPr lang="en-US" sz="6000" dirty="0" smtClean="0"/>
              <a:t>Interventions</a:t>
            </a:r>
            <a:endParaRPr lang="en-US" sz="6000" dirty="0"/>
          </a:p>
        </p:txBody>
      </p:sp>
      <p:sp>
        <p:nvSpPr>
          <p:cNvPr id="9" name="5-Point Star 8"/>
          <p:cNvSpPr/>
          <p:nvPr/>
        </p:nvSpPr>
        <p:spPr>
          <a:xfrm>
            <a:off x="1166966" y="3108969"/>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247603" y="3108969"/>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4124632"/>
            <a:ext cx="8001000" cy="1846659"/>
          </a:xfrm>
          <a:prstGeom prst="rect">
            <a:avLst/>
          </a:prstGeom>
          <a:noFill/>
        </p:spPr>
        <p:txBody>
          <a:bodyPr wrap="square" rtlCol="0">
            <a:spAutoFit/>
          </a:bodyPr>
          <a:lstStyle/>
          <a:p>
            <a:pPr>
              <a:buClr>
                <a:schemeClr val="accent1">
                  <a:lumMod val="75000"/>
                </a:schemeClr>
              </a:buClr>
              <a:buSzPct val="125000"/>
              <a:buFont typeface="Arial" pitchFamily="34" charset="0"/>
              <a:buChar char="•"/>
            </a:pPr>
            <a:r>
              <a:rPr lang="en-US" sz="3200" dirty="0" smtClean="0"/>
              <a:t>Mentoring</a:t>
            </a:r>
          </a:p>
          <a:p>
            <a:pPr>
              <a:buClr>
                <a:schemeClr val="accent1">
                  <a:lumMod val="75000"/>
                </a:schemeClr>
              </a:buClr>
              <a:buSzPct val="125000"/>
              <a:buFont typeface="Arial" pitchFamily="34" charset="0"/>
              <a:buChar char="•"/>
            </a:pPr>
            <a:r>
              <a:rPr lang="en-US" sz="3200" dirty="0" smtClean="0"/>
              <a:t>Check-In / Check-Out</a:t>
            </a:r>
          </a:p>
          <a:p>
            <a:pPr>
              <a:buClr>
                <a:schemeClr val="accent1">
                  <a:lumMod val="75000"/>
                </a:schemeClr>
              </a:buClr>
              <a:buSzPct val="125000"/>
              <a:buFont typeface="Arial" pitchFamily="34" charset="0"/>
              <a:buChar char="•"/>
            </a:pPr>
            <a:r>
              <a:rPr lang="en-US" sz="3200" dirty="0" smtClean="0"/>
              <a:t>Take a Break</a:t>
            </a:r>
          </a:p>
          <a:p>
            <a:pPr>
              <a:buClr>
                <a:srgbClr val="FF0000"/>
              </a:buCl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64000"/>
            <a:ext cx="3773744" cy="2362199"/>
          </a:xfrm>
        </p:spPr>
        <p:txBody>
          <a:bodyPr>
            <a:normAutofit fontScale="92500" lnSpcReduction="10000"/>
          </a:bodyPr>
          <a:lstStyle/>
          <a:p>
            <a:pPr>
              <a:buNone/>
            </a:pPr>
            <a:r>
              <a:rPr lang="en-US" sz="3200" dirty="0" smtClean="0"/>
              <a:t>After being recommended, the parent permission letter is sent home.</a:t>
            </a:r>
          </a:p>
        </p:txBody>
      </p:sp>
      <p:sp>
        <p:nvSpPr>
          <p:cNvPr id="2" name="Title 1"/>
          <p:cNvSpPr>
            <a:spLocks noGrp="1"/>
          </p:cNvSpPr>
          <p:nvPr>
            <p:ph type="title"/>
          </p:nvPr>
        </p:nvSpPr>
        <p:spPr>
          <a:xfrm>
            <a:off x="0" y="4724400"/>
            <a:ext cx="4114800" cy="2133600"/>
          </a:xfrm>
        </p:spPr>
        <p:txBody>
          <a:bodyPr>
            <a:normAutofit fontScale="90000"/>
          </a:bodyPr>
          <a:lstStyle/>
          <a:p>
            <a:r>
              <a:rPr lang="en-US" sz="6000" dirty="0" smtClean="0"/>
              <a:t>Check-In / Check-out</a:t>
            </a:r>
            <a:endParaRPr lang="en-US" sz="60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3744" y="381000"/>
            <a:ext cx="5353050" cy="629039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116" y="1524000"/>
            <a:ext cx="3962400" cy="2514599"/>
          </a:xfrm>
        </p:spPr>
        <p:txBody>
          <a:bodyPr>
            <a:normAutofit/>
          </a:bodyPr>
          <a:lstStyle/>
          <a:p>
            <a:pPr>
              <a:buNone/>
            </a:pPr>
            <a:r>
              <a:rPr lang="en-US" dirty="0" smtClean="0"/>
              <a:t>Teacher is Notified and a List </a:t>
            </a:r>
            <a:r>
              <a:rPr lang="en-US" dirty="0"/>
              <a:t>of Goals for the </a:t>
            </a:r>
            <a:r>
              <a:rPr lang="en-US" dirty="0" smtClean="0"/>
              <a:t>Student is Generated.</a:t>
            </a:r>
            <a:endParaRPr lang="en-US" dirty="0"/>
          </a:p>
          <a:p>
            <a:pPr>
              <a:buNone/>
            </a:pPr>
            <a:endParaRPr lang="en-US" dirty="0" smtClean="0"/>
          </a:p>
        </p:txBody>
      </p:sp>
      <p:sp>
        <p:nvSpPr>
          <p:cNvPr id="2" name="Title 1"/>
          <p:cNvSpPr>
            <a:spLocks noGrp="1"/>
          </p:cNvSpPr>
          <p:nvPr>
            <p:ph type="title"/>
          </p:nvPr>
        </p:nvSpPr>
        <p:spPr>
          <a:xfrm>
            <a:off x="0" y="5562600"/>
            <a:ext cx="3886200" cy="1295400"/>
          </a:xfrm>
        </p:spPr>
        <p:txBody>
          <a:bodyPr>
            <a:normAutofit fontScale="90000"/>
          </a:bodyPr>
          <a:lstStyle/>
          <a:p>
            <a:r>
              <a:rPr lang="en-US" sz="6000" dirty="0" smtClean="0"/>
              <a:t>Check-In / Check-Out</a:t>
            </a:r>
            <a:endParaRPr lang="en-US" sz="6000" dirty="0"/>
          </a:p>
        </p:txBody>
      </p:sp>
      <p:pic>
        <p:nvPicPr>
          <p:cNvPr id="8" name="Picture 7"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8600" y="159105"/>
            <a:ext cx="4838700" cy="653943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74" y="65694"/>
            <a:ext cx="8908026" cy="609600"/>
          </a:xfrm>
        </p:spPr>
        <p:txBody>
          <a:bodyPr>
            <a:normAutofit/>
          </a:bodyPr>
          <a:lstStyle/>
          <a:p>
            <a:pPr algn="ctr">
              <a:buNone/>
            </a:pPr>
            <a:r>
              <a:rPr lang="en-US" dirty="0" smtClean="0"/>
              <a:t>Create the Check-In / Check-out Point Sheet:</a:t>
            </a:r>
          </a:p>
        </p:txBody>
      </p:sp>
      <p:sp>
        <p:nvSpPr>
          <p:cNvPr id="2" name="Title 1"/>
          <p:cNvSpPr>
            <a:spLocks noGrp="1"/>
          </p:cNvSpPr>
          <p:nvPr>
            <p:ph type="title"/>
          </p:nvPr>
        </p:nvSpPr>
        <p:spPr>
          <a:xfrm>
            <a:off x="3276600" y="4114800"/>
            <a:ext cx="8229600" cy="1143000"/>
          </a:xfrm>
        </p:spPr>
        <p:txBody>
          <a:bodyPr>
            <a:normAutofit/>
          </a:bodyPr>
          <a:lstStyle/>
          <a:p>
            <a:r>
              <a:rPr lang="en-US" sz="1000" dirty="0" smtClean="0"/>
              <a:t>Check-In / Check-out</a:t>
            </a:r>
            <a:endParaRPr lang="en-US" sz="1000" dirty="0"/>
          </a:p>
        </p:txBody>
      </p:sp>
      <p:sp>
        <p:nvSpPr>
          <p:cNvPr id="6" name="TextBox 5"/>
          <p:cNvSpPr txBox="1"/>
          <p:nvPr/>
        </p:nvSpPr>
        <p:spPr>
          <a:xfrm>
            <a:off x="0" y="5715000"/>
            <a:ext cx="9144000" cy="954107"/>
          </a:xfrm>
          <a:prstGeom prst="rect">
            <a:avLst/>
          </a:prstGeom>
          <a:noFill/>
        </p:spPr>
        <p:txBody>
          <a:bodyPr wrap="square" rtlCol="0">
            <a:spAutoFit/>
          </a:bodyPr>
          <a:lstStyle/>
          <a:p>
            <a:pPr>
              <a:buNone/>
            </a:pPr>
            <a:r>
              <a:rPr lang="en-US" sz="2800" dirty="0" smtClean="0"/>
              <a:t>Meet with the student to get them excited and familiarized with the procedure.</a:t>
            </a:r>
            <a:endParaRPr lang="en-US" sz="2800" dirty="0"/>
          </a:p>
        </p:txBody>
      </p:sp>
      <p:sp>
        <p:nvSpPr>
          <p:cNvPr id="7" name="TextBox 6"/>
          <p:cNvSpPr txBox="1"/>
          <p:nvPr/>
        </p:nvSpPr>
        <p:spPr>
          <a:xfrm>
            <a:off x="2743200" y="2362200"/>
            <a:ext cx="3733800" cy="2585323"/>
          </a:xfrm>
          <a:prstGeom prst="rect">
            <a:avLst/>
          </a:prstGeom>
          <a:noFill/>
        </p:spPr>
        <p:txBody>
          <a:bodyPr wrap="square" rtlCol="0">
            <a:spAutoFit/>
          </a:bodyPr>
          <a:lstStyle/>
          <a:p>
            <a:r>
              <a:rPr lang="en-US" sz="5400" dirty="0" smtClean="0">
                <a:solidFill>
                  <a:srgbClr val="FF66CC"/>
                </a:solidFill>
              </a:rPr>
              <a:t>Put copy of point sheet here</a:t>
            </a:r>
            <a:endParaRPr lang="en-US" sz="5400" dirty="0">
              <a:solidFill>
                <a:srgbClr val="FF66CC"/>
              </a:solidFill>
            </a:endParaRP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2962" y="533401"/>
            <a:ext cx="7458075" cy="5181600"/>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0167" y="533401"/>
            <a:ext cx="7440869" cy="518159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1"/>
            <a:ext cx="8686800" cy="609600"/>
          </a:xfrm>
        </p:spPr>
        <p:txBody>
          <a:bodyPr>
            <a:normAutofit/>
          </a:bodyPr>
          <a:lstStyle/>
          <a:p>
            <a:pPr>
              <a:buNone/>
            </a:pPr>
            <a:r>
              <a:rPr lang="en-US" dirty="0" smtClean="0"/>
              <a:t>Check-In:</a:t>
            </a:r>
          </a:p>
        </p:txBody>
      </p:sp>
      <p:sp>
        <p:nvSpPr>
          <p:cNvPr id="2" name="Title 1"/>
          <p:cNvSpPr>
            <a:spLocks noGrp="1"/>
          </p:cNvSpPr>
          <p:nvPr>
            <p:ph type="title"/>
          </p:nvPr>
        </p:nvSpPr>
        <p:spPr>
          <a:xfrm>
            <a:off x="457200" y="0"/>
            <a:ext cx="8229600" cy="1143000"/>
          </a:xfrm>
        </p:spPr>
        <p:txBody>
          <a:bodyPr>
            <a:normAutofit fontScale="90000"/>
          </a:bodyPr>
          <a:lstStyle/>
          <a:p>
            <a:r>
              <a:rPr lang="en-US" sz="6000" dirty="0" smtClean="0"/>
              <a:t>Check-In / Check-out</a:t>
            </a:r>
            <a:endParaRPr lang="en-US" sz="6000" dirty="0"/>
          </a:p>
        </p:txBody>
      </p:sp>
      <p:sp>
        <p:nvSpPr>
          <p:cNvPr id="6" name="TextBox 5"/>
          <p:cNvSpPr txBox="1"/>
          <p:nvPr/>
        </p:nvSpPr>
        <p:spPr>
          <a:xfrm>
            <a:off x="0" y="3962400"/>
            <a:ext cx="9144000" cy="2062103"/>
          </a:xfrm>
          <a:prstGeom prst="rect">
            <a:avLst/>
          </a:prstGeom>
          <a:noFill/>
        </p:spPr>
        <p:txBody>
          <a:bodyPr wrap="square" rtlCol="0">
            <a:spAutoFit/>
          </a:bodyPr>
          <a:lstStyle/>
          <a:p>
            <a:pPr>
              <a:buNone/>
            </a:pPr>
            <a:r>
              <a:rPr lang="en-US" sz="3200" dirty="0" smtClean="0"/>
              <a:t>Teacher and student connect with each other to fill in the point sheet as the day progresses.  Ultimately this is the students responsibility to make sure it is filled in.</a:t>
            </a:r>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6801"/>
            <a:ext cx="8686800" cy="609600"/>
          </a:xfrm>
        </p:spPr>
        <p:txBody>
          <a:bodyPr>
            <a:normAutofit/>
          </a:bodyPr>
          <a:lstStyle/>
          <a:p>
            <a:pPr>
              <a:buNone/>
            </a:pPr>
            <a:r>
              <a:rPr lang="en-US" dirty="0" smtClean="0"/>
              <a:t>Check-Out:</a:t>
            </a:r>
          </a:p>
        </p:txBody>
      </p:sp>
      <p:sp>
        <p:nvSpPr>
          <p:cNvPr id="2" name="Title 1"/>
          <p:cNvSpPr>
            <a:spLocks noGrp="1"/>
          </p:cNvSpPr>
          <p:nvPr>
            <p:ph type="title"/>
          </p:nvPr>
        </p:nvSpPr>
        <p:spPr>
          <a:xfrm>
            <a:off x="457200" y="0"/>
            <a:ext cx="8229600" cy="1143000"/>
          </a:xfrm>
        </p:spPr>
        <p:txBody>
          <a:bodyPr>
            <a:normAutofit fontScale="90000"/>
          </a:bodyPr>
          <a:lstStyle/>
          <a:p>
            <a:r>
              <a:rPr lang="en-US" sz="6000" dirty="0" smtClean="0"/>
              <a:t>Check-In / Check-out</a:t>
            </a:r>
            <a:endParaRPr lang="en-US" sz="6000" dirty="0"/>
          </a:p>
        </p:txBody>
      </p:sp>
      <p:sp>
        <p:nvSpPr>
          <p:cNvPr id="6" name="TextBox 5"/>
          <p:cNvSpPr txBox="1"/>
          <p:nvPr/>
        </p:nvSpPr>
        <p:spPr>
          <a:xfrm>
            <a:off x="0" y="5715000"/>
            <a:ext cx="9144000" cy="1077218"/>
          </a:xfrm>
          <a:prstGeom prst="rect">
            <a:avLst/>
          </a:prstGeom>
          <a:noFill/>
        </p:spPr>
        <p:txBody>
          <a:bodyPr wrap="square" rtlCol="0">
            <a:spAutoFit/>
          </a:bodyPr>
          <a:lstStyle/>
          <a:p>
            <a:pPr>
              <a:buNone/>
            </a:pPr>
            <a:r>
              <a:rPr lang="en-US" sz="3200" dirty="0" smtClean="0"/>
              <a:t>The point sheet goes home each night for a parent signature.</a:t>
            </a:r>
            <a:endParaRPr lang="en-US" sz="3200"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6000" dirty="0" smtClean="0">
                <a:effectLst/>
              </a:rPr>
              <a:t>WHO WE ARE</a:t>
            </a:r>
            <a:endParaRPr lang="en-US" sz="6000" dirty="0">
              <a:effectLst/>
            </a:endParaRPr>
          </a:p>
        </p:txBody>
      </p:sp>
      <p:pic>
        <p:nvPicPr>
          <p:cNvPr id="4098" name="Picture 2" descr="http://www.vanburenschools.net/cms/lib8/MI01908982/Centricity/ModuleInstance/299/large/DSCN1975.JPG"/>
          <p:cNvPicPr>
            <a:picLocks noChangeAspect="1" noChangeArrowheads="1"/>
          </p:cNvPicPr>
          <p:nvPr/>
        </p:nvPicPr>
        <p:blipFill>
          <a:blip r:embed="rId2" cstate="print"/>
          <a:srcRect/>
          <a:stretch>
            <a:fillRect/>
          </a:stretch>
        </p:blipFill>
        <p:spPr bwMode="auto">
          <a:xfrm>
            <a:off x="1066800" y="1219200"/>
            <a:ext cx="6934200" cy="5197410"/>
          </a:xfrm>
          <a:prstGeom prst="rect">
            <a:avLst/>
          </a:prstGeom>
          <a:noFill/>
        </p:spPr>
      </p:pic>
      <p:sp>
        <p:nvSpPr>
          <p:cNvPr id="7" name="TextBox 6"/>
          <p:cNvSpPr txBox="1"/>
          <p:nvPr/>
        </p:nvSpPr>
        <p:spPr>
          <a:xfrm>
            <a:off x="6705600" y="6553200"/>
            <a:ext cx="2438400" cy="369332"/>
          </a:xfrm>
          <a:prstGeom prst="rect">
            <a:avLst/>
          </a:prstGeom>
          <a:noFill/>
        </p:spPr>
        <p:txBody>
          <a:bodyPr wrap="square" rtlCol="0">
            <a:spAutoFit/>
          </a:bodyPr>
          <a:lstStyle/>
          <a:p>
            <a:r>
              <a:rPr lang="en-US" dirty="0" smtClean="0"/>
              <a:t>HALLOWEEN 2014</a:t>
            </a:r>
            <a:endParaRPr lang="en-US" dirty="0"/>
          </a:p>
        </p:txBody>
      </p:sp>
      <p:sp>
        <p:nvSpPr>
          <p:cNvPr id="3" name="5-Point Star 2"/>
          <p:cNvSpPr/>
          <p:nvPr/>
        </p:nvSpPr>
        <p:spPr>
          <a:xfrm>
            <a:off x="457200" y="2286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315200" y="228600"/>
            <a:ext cx="1295400" cy="1219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9665"/>
            <a:ext cx="9144000" cy="609600"/>
          </a:xfrm>
        </p:spPr>
        <p:txBody>
          <a:bodyPr>
            <a:normAutofit/>
          </a:bodyPr>
          <a:lstStyle/>
          <a:p>
            <a:pPr algn="ctr">
              <a:buNone/>
            </a:pPr>
            <a:r>
              <a:rPr lang="en-US" dirty="0" smtClean="0"/>
              <a:t>Chart and Report the Data Monthly:</a:t>
            </a:r>
          </a:p>
        </p:txBody>
      </p:sp>
      <p:sp>
        <p:nvSpPr>
          <p:cNvPr id="6" name="TextBox 5"/>
          <p:cNvSpPr txBox="1"/>
          <p:nvPr/>
        </p:nvSpPr>
        <p:spPr>
          <a:xfrm>
            <a:off x="7374" y="6027003"/>
            <a:ext cx="9144000" cy="830997"/>
          </a:xfrm>
          <a:prstGeom prst="rect">
            <a:avLst/>
          </a:prstGeom>
          <a:noFill/>
        </p:spPr>
        <p:txBody>
          <a:bodyPr wrap="square" rtlCol="0">
            <a:spAutoFit/>
          </a:bodyPr>
          <a:lstStyle/>
          <a:p>
            <a:pPr>
              <a:buNone/>
            </a:pPr>
            <a:r>
              <a:rPr lang="en-US" sz="2400" dirty="0" smtClean="0"/>
              <a:t>A hard copy of the cart is sent home with the students each month along with a recommendation letter.</a:t>
            </a:r>
            <a:endParaRPr lang="en-US" sz="2400" dirty="0"/>
          </a:p>
        </p:txBody>
      </p:sp>
      <p:pic>
        <p:nvPicPr>
          <p:cNvPr id="9" name="Picture 8"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7361" y="557762"/>
            <a:ext cx="7384025" cy="54618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04861"/>
            <a:ext cx="5638800" cy="6646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8488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0"/>
            <a:ext cx="3775881" cy="1524000"/>
          </a:xfrm>
          <a:prstGeom prst="rect">
            <a:avLst/>
          </a:prstGeom>
        </p:spPr>
      </p:pic>
      <p:sp>
        <p:nvSpPr>
          <p:cNvPr id="5" name="Content Placeholder 4"/>
          <p:cNvSpPr>
            <a:spLocks noGrp="1"/>
          </p:cNvSpPr>
          <p:nvPr>
            <p:ph idx="1"/>
          </p:nvPr>
        </p:nvSpPr>
        <p:spPr>
          <a:xfrm>
            <a:off x="-14748" y="152400"/>
            <a:ext cx="4586748" cy="609600"/>
          </a:xfrm>
        </p:spPr>
        <p:txBody>
          <a:bodyPr>
            <a:noAutofit/>
          </a:bodyPr>
          <a:lstStyle/>
          <a:p>
            <a:pPr>
              <a:buClr>
                <a:schemeClr val="accent1">
                  <a:lumMod val="75000"/>
                </a:schemeClr>
              </a:buClr>
              <a:buSzPct val="125000"/>
              <a:buFont typeface="Arial" pitchFamily="34" charset="0"/>
              <a:buChar char="•"/>
            </a:pPr>
            <a:r>
              <a:rPr lang="en-US" sz="4000" dirty="0" smtClean="0"/>
              <a:t>Using the monthly data and teacher input make changes to the goals as necessary.</a:t>
            </a:r>
          </a:p>
          <a:p>
            <a:pPr>
              <a:buClr>
                <a:schemeClr val="accent1">
                  <a:lumMod val="75000"/>
                </a:schemeClr>
              </a:buClr>
              <a:buSzPct val="125000"/>
              <a:buFont typeface="Arial" pitchFamily="34" charset="0"/>
              <a:buChar char="•"/>
            </a:pPr>
            <a:r>
              <a:rPr lang="en-US" sz="4000" dirty="0" smtClean="0"/>
              <a:t>Provide support to Guest Teachers</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1392967"/>
            <a:ext cx="4191000" cy="54243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9144000" cy="1323439"/>
          </a:xfrm>
          <a:prstGeom prst="rect">
            <a:avLst/>
          </a:prstGeom>
        </p:spPr>
        <p:txBody>
          <a:bodyPr wrap="square">
            <a:spAutoFit/>
          </a:bodyPr>
          <a:lstStyle/>
          <a:p>
            <a:pPr algn="ctr"/>
            <a:r>
              <a:rPr lang="en-US" sz="4000" dirty="0" smtClean="0"/>
              <a:t>ANY QUESTIONS ABOUT </a:t>
            </a:r>
          </a:p>
          <a:p>
            <a:pPr algn="ctr"/>
            <a:r>
              <a:rPr lang="en-US" sz="4000" dirty="0" smtClean="0"/>
              <a:t>CHECK-IN / CHECK-OUT?</a:t>
            </a:r>
            <a:endParaRPr lang="en-US" sz="4000"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1200329"/>
          </a:xfrm>
          <a:prstGeom prst="rect">
            <a:avLst/>
          </a:prstGeom>
          <a:noFill/>
        </p:spPr>
        <p:txBody>
          <a:bodyPr wrap="square" rtlCol="0">
            <a:spAutoFit/>
          </a:bodyPr>
          <a:lstStyle/>
          <a:p>
            <a:pPr algn="ctr"/>
            <a:r>
              <a:rPr lang="en-US" sz="2400" dirty="0" smtClean="0"/>
              <a:t>These kids are OUR future, so we are all in this together!  If we can ever be of any help to you or you have something awesome to share, PLEASE contact us </a:t>
            </a:r>
            <a:r>
              <a:rPr lang="en-US" sz="2400" dirty="0" smtClean="0">
                <a:sym typeface="Wingdings" pitchFamily="2" charset="2"/>
              </a:rPr>
              <a:t></a:t>
            </a:r>
            <a:endParaRPr lang="en-US" sz="2400" dirty="0" smtClean="0"/>
          </a:p>
        </p:txBody>
      </p:sp>
      <p:sp>
        <p:nvSpPr>
          <p:cNvPr id="3" name="TextBox 2"/>
          <p:cNvSpPr txBox="1"/>
          <p:nvPr/>
        </p:nvSpPr>
        <p:spPr>
          <a:xfrm>
            <a:off x="0" y="2438400"/>
            <a:ext cx="4114800" cy="1261884"/>
          </a:xfrm>
          <a:prstGeom prst="rect">
            <a:avLst/>
          </a:prstGeom>
          <a:noFill/>
        </p:spPr>
        <p:txBody>
          <a:bodyPr wrap="square" rtlCol="0">
            <a:spAutoFit/>
          </a:bodyPr>
          <a:lstStyle/>
          <a:p>
            <a:pPr algn="ctr"/>
            <a:r>
              <a:rPr lang="en-US" sz="2000" b="1" dirty="0" smtClean="0"/>
              <a:t>Becky Tennis</a:t>
            </a:r>
          </a:p>
          <a:p>
            <a:pPr algn="ctr"/>
            <a:r>
              <a:rPr lang="en-US" sz="2000" b="1" dirty="0" smtClean="0">
                <a:hlinkClick r:id="rId2"/>
              </a:rPr>
              <a:t>rtennis@vanburenschools.net</a:t>
            </a:r>
            <a:endParaRPr lang="en-US" sz="2000" b="1" dirty="0" smtClean="0"/>
          </a:p>
          <a:p>
            <a:endParaRPr lang="en-US" dirty="0" smtClean="0"/>
          </a:p>
          <a:p>
            <a:endParaRPr lang="en-US" dirty="0" smtClean="0"/>
          </a:p>
        </p:txBody>
      </p:sp>
      <p:sp>
        <p:nvSpPr>
          <p:cNvPr id="4" name="5-Point Star 3"/>
          <p:cNvSpPr/>
          <p:nvPr/>
        </p:nvSpPr>
        <p:spPr>
          <a:xfrm>
            <a:off x="1295400" y="1600200"/>
            <a:ext cx="6477000" cy="5257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Savage Elementary School</a:t>
            </a:r>
          </a:p>
          <a:p>
            <a:pPr algn="ctr"/>
            <a:r>
              <a:rPr lang="en-US" sz="2000" b="1" dirty="0" smtClean="0"/>
              <a:t>42975 Savage Road</a:t>
            </a:r>
          </a:p>
          <a:p>
            <a:pPr algn="ctr"/>
            <a:r>
              <a:rPr lang="en-US" sz="2000" b="1" dirty="0" smtClean="0"/>
              <a:t>Belleville, MI 4811</a:t>
            </a:r>
          </a:p>
          <a:p>
            <a:pPr algn="ctr"/>
            <a:r>
              <a:rPr lang="en-US" sz="2000" b="1" dirty="0" smtClean="0"/>
              <a:t>734-699-5050</a:t>
            </a:r>
            <a:endParaRPr lang="en-US" sz="2000" b="1" dirty="0"/>
          </a:p>
        </p:txBody>
      </p:sp>
      <p:sp>
        <p:nvSpPr>
          <p:cNvPr id="7" name="TextBox 6"/>
          <p:cNvSpPr txBox="1"/>
          <p:nvPr/>
        </p:nvSpPr>
        <p:spPr>
          <a:xfrm>
            <a:off x="5029200" y="2438400"/>
            <a:ext cx="4267200" cy="707886"/>
          </a:xfrm>
          <a:prstGeom prst="rect">
            <a:avLst/>
          </a:prstGeom>
          <a:noFill/>
        </p:spPr>
        <p:txBody>
          <a:bodyPr wrap="square" rtlCol="0">
            <a:spAutoFit/>
          </a:bodyPr>
          <a:lstStyle/>
          <a:p>
            <a:pPr algn="ctr"/>
            <a:r>
              <a:rPr lang="en-US" sz="2000" b="1" dirty="0" smtClean="0"/>
              <a:t>Pam Bradley</a:t>
            </a:r>
          </a:p>
          <a:p>
            <a:pPr algn="ctr"/>
            <a:r>
              <a:rPr lang="en-US" sz="2000" b="1" dirty="0" smtClean="0">
                <a:hlinkClick r:id="rId3"/>
              </a:rPr>
              <a:t>pbradley@vanburenschools.net</a:t>
            </a:r>
            <a:endParaRPr lang="en-US" sz="2000" b="1" dirty="0" smtClean="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5105400" cy="7239000"/>
          </a:xfrm>
        </p:spPr>
        <p:txBody>
          <a:bodyPr>
            <a:normAutofit/>
          </a:bodyPr>
          <a:lstStyle/>
          <a:p>
            <a:r>
              <a:rPr lang="en-US" sz="3900" b="0" dirty="0" smtClean="0">
                <a:effectLst/>
              </a:rPr>
              <a:t>Van Buren Public Schools serves the City of Belleville, </a:t>
            </a:r>
            <a:r>
              <a:rPr lang="en-US" sz="3900" b="0" dirty="0" err="1" smtClean="0">
                <a:effectLst/>
              </a:rPr>
              <a:t>Sumpter</a:t>
            </a:r>
            <a:r>
              <a:rPr lang="en-US" sz="3900" b="0" dirty="0" smtClean="0">
                <a:effectLst/>
              </a:rPr>
              <a:t> Township, Van Buren Township, a small section of Washtenaw County and a small section of Canton. </a:t>
            </a:r>
            <a:r>
              <a:rPr lang="en-US" dirty="0" smtClean="0"/>
              <a:t/>
            </a:r>
            <a:br>
              <a:rPr lang="en-US" dirty="0" smtClean="0"/>
            </a:br>
            <a:endParaRPr lang="en-US" dirty="0"/>
          </a:p>
        </p:txBody>
      </p:sp>
      <p:pic>
        <p:nvPicPr>
          <p:cNvPr id="5122" name="Picture 2" descr="District Map "/>
          <p:cNvPicPr>
            <a:picLocks noChangeAspect="1" noChangeArrowheads="1"/>
          </p:cNvPicPr>
          <p:nvPr/>
        </p:nvPicPr>
        <p:blipFill>
          <a:blip r:embed="rId2" cstate="print"/>
          <a:srcRect/>
          <a:stretch>
            <a:fillRect/>
          </a:stretch>
        </p:blipFill>
        <p:spPr bwMode="auto">
          <a:xfrm>
            <a:off x="-152400" y="-210312"/>
            <a:ext cx="4572000" cy="706831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0" y="990600"/>
            <a:ext cx="9136260" cy="58674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pPr algn="ctr"/>
            <a:r>
              <a:rPr lang="en-US" sz="6000" dirty="0" smtClean="0">
                <a:effectLst/>
              </a:rPr>
              <a:t>Diversity</a:t>
            </a:r>
            <a:endParaRPr lang="en-US" sz="6000" dirty="0">
              <a:effectLst/>
            </a:endParaRPr>
          </a:p>
        </p:txBody>
      </p:sp>
      <p:sp>
        <p:nvSpPr>
          <p:cNvPr id="5" name="TextBox 4"/>
          <p:cNvSpPr txBox="1"/>
          <p:nvPr/>
        </p:nvSpPr>
        <p:spPr>
          <a:xfrm>
            <a:off x="3702001" y="4724400"/>
            <a:ext cx="2102846" cy="646331"/>
          </a:xfrm>
          <a:prstGeom prst="rect">
            <a:avLst/>
          </a:prstGeom>
          <a:noFill/>
        </p:spPr>
        <p:txBody>
          <a:bodyPr wrap="square" rtlCol="0">
            <a:spAutoFit/>
          </a:bodyPr>
          <a:lstStyle/>
          <a:p>
            <a:r>
              <a:rPr lang="en-US" sz="3600" dirty="0" smtClean="0"/>
              <a:t>61.9%</a:t>
            </a:r>
            <a:endParaRPr lang="en-US" sz="3600" dirty="0"/>
          </a:p>
        </p:txBody>
      </p:sp>
      <p:sp>
        <p:nvSpPr>
          <p:cNvPr id="6" name="TextBox 5"/>
          <p:cNvSpPr txBox="1"/>
          <p:nvPr/>
        </p:nvSpPr>
        <p:spPr>
          <a:xfrm>
            <a:off x="4419600" y="3276600"/>
            <a:ext cx="1653654" cy="646331"/>
          </a:xfrm>
          <a:prstGeom prst="rect">
            <a:avLst/>
          </a:prstGeom>
          <a:noFill/>
        </p:spPr>
        <p:txBody>
          <a:bodyPr wrap="square" rtlCol="0">
            <a:spAutoFit/>
          </a:bodyPr>
          <a:lstStyle/>
          <a:p>
            <a:r>
              <a:rPr lang="en-US" sz="3600" dirty="0" smtClean="0"/>
              <a:t>30.3%</a:t>
            </a:r>
            <a:endParaRPr lang="en-US" sz="3600" dirty="0"/>
          </a:p>
        </p:txBody>
      </p:sp>
      <p:sp>
        <p:nvSpPr>
          <p:cNvPr id="9" name="Left Brace 8"/>
          <p:cNvSpPr/>
          <p:nvPr/>
        </p:nvSpPr>
        <p:spPr>
          <a:xfrm rot="3522276">
            <a:off x="2926354" y="2545158"/>
            <a:ext cx="457200" cy="685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chemeClr val="bg1"/>
              </a:solidFill>
            </a:endParaRPr>
          </a:p>
        </p:txBody>
      </p:sp>
      <p:sp>
        <p:nvSpPr>
          <p:cNvPr id="10" name="Right Brace 9"/>
          <p:cNvSpPr/>
          <p:nvPr/>
        </p:nvSpPr>
        <p:spPr>
          <a:xfrm>
            <a:off x="6705600" y="4038600"/>
            <a:ext cx="609600" cy="609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514600" y="2133600"/>
            <a:ext cx="1219200" cy="646331"/>
          </a:xfrm>
          <a:prstGeom prst="rect">
            <a:avLst/>
          </a:prstGeom>
          <a:noFill/>
        </p:spPr>
        <p:txBody>
          <a:bodyPr wrap="square" rtlCol="0">
            <a:spAutoFit/>
          </a:bodyPr>
          <a:lstStyle/>
          <a:p>
            <a:r>
              <a:rPr lang="en-US" sz="3600" dirty="0" smtClean="0"/>
              <a:t>5%</a:t>
            </a:r>
            <a:endParaRPr lang="en-US" sz="3600" dirty="0"/>
          </a:p>
        </p:txBody>
      </p:sp>
      <p:sp>
        <p:nvSpPr>
          <p:cNvPr id="12" name="TextBox 11"/>
          <p:cNvSpPr txBox="1"/>
          <p:nvPr/>
        </p:nvSpPr>
        <p:spPr>
          <a:xfrm>
            <a:off x="7467600" y="4038600"/>
            <a:ext cx="1447800" cy="646331"/>
          </a:xfrm>
          <a:prstGeom prst="rect">
            <a:avLst/>
          </a:prstGeom>
          <a:noFill/>
        </p:spPr>
        <p:txBody>
          <a:bodyPr wrap="square" rtlCol="0">
            <a:spAutoFit/>
          </a:bodyPr>
          <a:lstStyle/>
          <a:p>
            <a:r>
              <a:rPr lang="en-US" sz="3600" dirty="0" smtClean="0"/>
              <a:t>2.8%</a:t>
            </a:r>
            <a:endParaRPr lang="en-US" sz="3600" dirty="0"/>
          </a:p>
        </p:txBody>
      </p:sp>
      <p:sp>
        <p:nvSpPr>
          <p:cNvPr id="13" name="5-Point Star 12"/>
          <p:cNvSpPr/>
          <p:nvPr/>
        </p:nvSpPr>
        <p:spPr>
          <a:xfrm>
            <a:off x="20574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4770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par>
                          <p:cTn id="22" fill="hold">
                            <p:stCondLst>
                              <p:cond delay="5000"/>
                            </p:stCondLst>
                            <p:childTnLst>
                              <p:par>
                                <p:cTn id="23" presetID="55" presetClass="entr" presetSubtype="0" fill="hold" nodeType="after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0" y="1492756"/>
            <a:ext cx="9144000" cy="5365244"/>
          </a:xfrm>
          <a:prstGeom prst="rect">
            <a:avLst/>
          </a:prstGeom>
          <a:noFill/>
          <a:ln w="9525">
            <a:noFill/>
            <a:miter lim="800000"/>
            <a:headEnd/>
            <a:tailEnd/>
          </a:ln>
        </p:spPr>
      </p:pic>
      <p:sp>
        <p:nvSpPr>
          <p:cNvPr id="2" name="Title 1"/>
          <p:cNvSpPr>
            <a:spLocks noGrp="1"/>
          </p:cNvSpPr>
          <p:nvPr>
            <p:ph type="title"/>
          </p:nvPr>
        </p:nvSpPr>
        <p:spPr>
          <a:xfrm>
            <a:off x="4549" y="2275"/>
            <a:ext cx="9144000" cy="1143000"/>
          </a:xfrm>
        </p:spPr>
        <p:txBody>
          <a:bodyPr>
            <a:noAutofit/>
          </a:bodyPr>
          <a:lstStyle/>
          <a:p>
            <a:pPr algn="ctr"/>
            <a:r>
              <a:rPr lang="en-US" sz="4800" dirty="0" smtClean="0">
                <a:effectLst/>
              </a:rPr>
              <a:t>Number of Students per Class</a:t>
            </a:r>
            <a:endParaRPr lang="en-US" sz="4800" dirty="0">
              <a:effectLst/>
            </a:endParaRPr>
          </a:p>
        </p:txBody>
      </p:sp>
      <p:sp>
        <p:nvSpPr>
          <p:cNvPr id="5" name="TextBox 4"/>
          <p:cNvSpPr txBox="1"/>
          <p:nvPr/>
        </p:nvSpPr>
        <p:spPr>
          <a:xfrm>
            <a:off x="2514600" y="914400"/>
            <a:ext cx="4267200" cy="646331"/>
          </a:xfrm>
          <a:prstGeom prst="rect">
            <a:avLst/>
          </a:prstGeom>
          <a:noFill/>
        </p:spPr>
        <p:txBody>
          <a:bodyPr wrap="square" rtlCol="0">
            <a:spAutoFit/>
          </a:bodyPr>
          <a:lstStyle/>
          <a:p>
            <a:pPr algn="ctr"/>
            <a:r>
              <a:rPr lang="en-US" sz="3600" dirty="0" smtClean="0"/>
              <a:t>Approximately 25</a:t>
            </a:r>
            <a:endParaRPr lang="en-US" sz="3600" dirty="0"/>
          </a:p>
        </p:txBody>
      </p:sp>
      <p:sp>
        <p:nvSpPr>
          <p:cNvPr id="6" name="5-Point Star 5"/>
          <p:cNvSpPr/>
          <p:nvPr/>
        </p:nvSpPr>
        <p:spPr>
          <a:xfrm>
            <a:off x="8153400" y="9906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04800" y="9906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1000" fill="hold"/>
                                        <p:tgtEl>
                                          <p:spTgt spid="5"/>
                                        </p:tgtEl>
                                        <p:attrNameLst>
                                          <p:attrName>style.color</p:attrName>
                                        </p:attrNameLst>
                                      </p:cBhvr>
                                      <p:to>
                                        <p:clrVal>
                                          <a:srgbClr val="E62CCB"/>
                                        </p:clrVal>
                                      </p:to>
                                    </p:set>
                                    <p:set>
                                      <p:cBhvr>
                                        <p:cTn id="7" dur="1000" fill="hold"/>
                                        <p:tgtEl>
                                          <p:spTgt spid="5"/>
                                        </p:tgtEl>
                                        <p:attrNameLst>
                                          <p:attrName>fillcolor</p:attrName>
                                        </p:attrNameLst>
                                      </p:cBhvr>
                                      <p:to>
                                        <p:clrVal>
                                          <a:srgbClr val="E62CCB"/>
                                        </p:clrVal>
                                      </p:to>
                                    </p:set>
                                    <p:set>
                                      <p:cBhvr>
                                        <p:cTn id="8"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Grp="1" noChangeAspect="1" noChangeArrowheads="1"/>
          </p:cNvPicPr>
          <p:nvPr>
            <p:ph idx="1"/>
          </p:nvPr>
        </p:nvPicPr>
        <p:blipFill>
          <a:blip r:embed="rId2" cstate="print"/>
          <a:stretch>
            <a:fillRect/>
          </a:stretch>
        </p:blipFill>
        <p:spPr bwMode="auto">
          <a:xfrm>
            <a:off x="0" y="1066800"/>
            <a:ext cx="9144000" cy="57912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pPr algn="ctr"/>
            <a:r>
              <a:rPr lang="en-US" sz="6000" b="0" dirty="0" smtClean="0">
                <a:effectLst/>
              </a:rPr>
              <a:t>Enrollment Trends</a:t>
            </a:r>
            <a:endParaRPr lang="en-US" sz="6000" b="0" dirty="0">
              <a:effectLst/>
            </a:endParaRPr>
          </a:p>
        </p:txBody>
      </p:sp>
      <p:sp>
        <p:nvSpPr>
          <p:cNvPr id="4" name="5-Point Star 3"/>
          <p:cNvSpPr/>
          <p:nvPr/>
        </p:nvSpPr>
        <p:spPr>
          <a:xfrm>
            <a:off x="82296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286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idx="1"/>
          </p:nvPr>
        </p:nvPicPr>
        <p:blipFill>
          <a:blip r:embed="rId2" cstate="print"/>
          <a:stretch>
            <a:fillRect/>
          </a:stretch>
        </p:blipFill>
        <p:spPr bwMode="auto">
          <a:xfrm>
            <a:off x="0" y="1066800"/>
            <a:ext cx="9143999" cy="57912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pPr algn="ctr"/>
            <a:r>
              <a:rPr lang="en-US" sz="6000" dirty="0" smtClean="0">
                <a:effectLst/>
              </a:rPr>
              <a:t>Special Education</a:t>
            </a:r>
            <a:endParaRPr lang="en-US" sz="6000" dirty="0">
              <a:effectLst/>
            </a:endParaRPr>
          </a:p>
        </p:txBody>
      </p:sp>
      <p:sp>
        <p:nvSpPr>
          <p:cNvPr id="4" name="5-Point Star 3"/>
          <p:cNvSpPr/>
          <p:nvPr/>
        </p:nvSpPr>
        <p:spPr>
          <a:xfrm>
            <a:off x="78486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33400" y="152400"/>
            <a:ext cx="72390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524000"/>
          </a:xfrm>
        </p:spPr>
        <p:txBody>
          <a:bodyPr>
            <a:normAutofit/>
          </a:bodyPr>
          <a:lstStyle/>
          <a:p>
            <a:pPr algn="ctr"/>
            <a:r>
              <a:rPr lang="en-US" dirty="0" smtClean="0"/>
              <a:t>ANY QUESTIONS ABOUT WHO WE ARE?</a:t>
            </a:r>
            <a:endParaRPr lang="en-US" dirty="0"/>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1073</TotalTime>
  <Words>599</Words>
  <Application>Microsoft Office PowerPoint</Application>
  <PresentationFormat>On-screen Show (4:3)</PresentationFormat>
  <Paragraphs>119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Positive Behavior Interventions and Supports </vt:lpstr>
      <vt:lpstr>This is how we do it…</vt:lpstr>
      <vt:lpstr>WHO WE ARE</vt:lpstr>
      <vt:lpstr>Van Buren Public Schools serves the City of Belleville, Sumpter Township, Van Buren Township, a small section of Washtenaw County and a small section of Canton.  </vt:lpstr>
      <vt:lpstr>Diversity</vt:lpstr>
      <vt:lpstr>Number of Students per Class</vt:lpstr>
      <vt:lpstr>Enrollment Trends</vt:lpstr>
      <vt:lpstr>Special Education</vt:lpstr>
      <vt:lpstr>ANY QUESTIONS ABOUT WHO WE ARE?</vt:lpstr>
      <vt:lpstr>TIER I  -  Making it Work</vt:lpstr>
      <vt:lpstr>GET THE STAFF EXCITED AND INVOLVED…</vt:lpstr>
      <vt:lpstr>We use a Google Doc for Staff to sign up for a monthly celebration</vt:lpstr>
      <vt:lpstr>Slide 13</vt:lpstr>
      <vt:lpstr>Make it easy on them… We also use a Google Doc to gather data</vt:lpstr>
      <vt:lpstr>A “Cheat Sheet”</vt:lpstr>
      <vt:lpstr>CELEBRATE</vt:lpstr>
      <vt:lpstr>GET THE KIDS EXCITED AND INVOLVED</vt:lpstr>
      <vt:lpstr>ANY QUESTIONS ABOUT GETTING THE STAFF AND STUDENTS EXCITED AND INVOLVED?</vt:lpstr>
      <vt:lpstr>Daily</vt:lpstr>
      <vt:lpstr>WEEKLY</vt:lpstr>
      <vt:lpstr>MONTHLY</vt:lpstr>
      <vt:lpstr>ANY QUESTIONS ABOUT TIER I</vt:lpstr>
      <vt:lpstr>TIER II Going to the Next Level</vt:lpstr>
      <vt:lpstr>Who Qualifies</vt:lpstr>
      <vt:lpstr>Check-In / Check-out</vt:lpstr>
      <vt:lpstr>Check-In / Check-Out</vt:lpstr>
      <vt:lpstr>Check-In / Check-out</vt:lpstr>
      <vt:lpstr>Check-In / Check-out</vt:lpstr>
      <vt:lpstr>Check-In / Check-out</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Brendtke</dc:creator>
  <cp:lastModifiedBy>Dave Brendtke</cp:lastModifiedBy>
  <cp:revision>73</cp:revision>
  <dcterms:created xsi:type="dcterms:W3CDTF">2014-11-08T17:38:00Z</dcterms:created>
  <dcterms:modified xsi:type="dcterms:W3CDTF">2014-11-13T02:36:28Z</dcterms:modified>
</cp:coreProperties>
</file>