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3"/>
  </p:handoutMasterIdLst>
  <p:sldIdLst>
    <p:sldId id="256" r:id="rId2"/>
    <p:sldId id="275" r:id="rId3"/>
    <p:sldId id="276" r:id="rId4"/>
    <p:sldId id="257" r:id="rId5"/>
    <p:sldId id="261" r:id="rId6"/>
    <p:sldId id="262" r:id="rId7"/>
    <p:sldId id="269" r:id="rId8"/>
    <p:sldId id="258" r:id="rId9"/>
    <p:sldId id="272" r:id="rId10"/>
    <p:sldId id="270" r:id="rId11"/>
    <p:sldId id="271" r:id="rId12"/>
    <p:sldId id="273" r:id="rId13"/>
    <p:sldId id="260" r:id="rId14"/>
    <p:sldId id="274" r:id="rId15"/>
    <p:sldId id="263" r:id="rId16"/>
    <p:sldId id="264" r:id="rId17"/>
    <p:sldId id="265" r:id="rId18"/>
    <p:sldId id="266" r:id="rId19"/>
    <p:sldId id="267" r:id="rId20"/>
    <p:sldId id="268"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23" autoAdjust="0"/>
  </p:normalViewPr>
  <p:slideViewPr>
    <p:cSldViewPr>
      <p:cViewPr varScale="1">
        <p:scale>
          <a:sx n="63" d="100"/>
          <a:sy n="63" d="100"/>
        </p:scale>
        <p:origin x="-1362" y="-108"/>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78BC8C-B72E-447B-AAD6-644A445DA260}" type="datetimeFigureOut">
              <a:rPr lang="en-US" smtClean="0"/>
              <a:pPr/>
              <a:t>11/12/2014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BC1853-A1DE-4A66-8220-3EACE0B1EEEC}" type="slidenum">
              <a:rPr lang="en-US" smtClean="0"/>
              <a:pPr/>
              <a:t>‹#›</a:t>
            </a:fld>
            <a:endParaRPr lang="en-US"/>
          </a:p>
        </p:txBody>
      </p:sp>
    </p:spTree>
    <p:extLst>
      <p:ext uri="{BB962C8B-B14F-4D97-AF65-F5344CB8AC3E}">
        <p14:creationId xmlns:p14="http://schemas.microsoft.com/office/powerpoint/2010/main" val="307561142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AB0777-4C60-462E-A92C-CDAFD498799C}" type="datetimeFigureOut">
              <a:rPr lang="en-US" smtClean="0"/>
              <a:pPr/>
              <a:t>11/12/2014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9DE6EB8-52AB-45EA-A660-3E1EBFA7298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pPr/>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pPr/>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pPr/>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pPr/>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pPr/>
              <a:t>11/12/2014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pPr/>
              <a:t>11/12/2014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AB0777-4C60-462E-A92C-CDAFD498799C}" type="datetimeFigureOut">
              <a:rPr lang="en-US" smtClean="0"/>
              <a:pPr/>
              <a:t>11/12/2014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pPr/>
              <a:t>11/12/2014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pPr/>
              <a:t>11/12/2014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pPr/>
              <a:t>11/12/2014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pPr/>
              <a:t>11/12/2014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donaldr@gibdist.net" TargetMode="External"/><Relationship Id="rId2" Type="http://schemas.openxmlformats.org/officeDocument/2006/relationships/hyperlink" Target="mailto:jacobsr@gibdist.net" TargetMode="External"/><Relationship Id="rId1" Type="http://schemas.openxmlformats.org/officeDocument/2006/relationships/slideLayout" Target="../slideLayouts/slideLayout2.xml"/><Relationship Id="rId4" Type="http://schemas.openxmlformats.org/officeDocument/2006/relationships/hyperlink" Target="mailto:schoold@gibdist.ne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acobsr\AppData\Local\Microsoft\Windows\Temporary Internet Files\Content.Outlook\UKQFRCU3\Carlson Marauder Skull LOGO 2012 SMALL (2).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Lst>
          </a:blip>
          <a:srcRect/>
          <a:stretch>
            <a:fillRect/>
          </a:stretch>
        </p:blipFill>
        <p:spPr bwMode="auto">
          <a:xfrm>
            <a:off x="762000" y="685800"/>
            <a:ext cx="7696200" cy="5153932"/>
          </a:xfrm>
          <a:prstGeom prst="rect">
            <a:avLst/>
          </a:prstGeom>
          <a:noFill/>
        </p:spPr>
      </p:pic>
      <p:sp>
        <p:nvSpPr>
          <p:cNvPr id="2" name="Title 1"/>
          <p:cNvSpPr>
            <a:spLocks noGrp="1"/>
          </p:cNvSpPr>
          <p:nvPr>
            <p:ph type="ctrTitle"/>
          </p:nvPr>
        </p:nvSpPr>
        <p:spPr>
          <a:xfrm>
            <a:off x="228600" y="152400"/>
            <a:ext cx="8686800" cy="990600"/>
          </a:xfrm>
        </p:spPr>
        <p:txBody>
          <a:bodyPr/>
          <a:lstStyle/>
          <a:p>
            <a:pPr algn="ctr"/>
            <a:r>
              <a:rPr lang="en-US" dirty="0" smtClean="0">
                <a:ln>
                  <a:solidFill>
                    <a:schemeClr val="tx1"/>
                  </a:solidFill>
                </a:ln>
                <a:solidFill>
                  <a:srgbClr val="002060"/>
                </a:solidFill>
              </a:rPr>
              <a:t>PBIS HIGH SCHOOL FORUM</a:t>
            </a:r>
            <a:endParaRPr lang="en-US" dirty="0">
              <a:ln>
                <a:solidFill>
                  <a:schemeClr val="tx1"/>
                </a:solidFill>
              </a:ln>
              <a:solidFill>
                <a:srgbClr val="002060"/>
              </a:solidFill>
            </a:endParaRPr>
          </a:p>
        </p:txBody>
      </p:sp>
      <p:sp>
        <p:nvSpPr>
          <p:cNvPr id="3" name="Subtitle 2"/>
          <p:cNvSpPr>
            <a:spLocks noGrp="1"/>
          </p:cNvSpPr>
          <p:nvPr>
            <p:ph type="subTitle" idx="1"/>
          </p:nvPr>
        </p:nvSpPr>
        <p:spPr>
          <a:xfrm>
            <a:off x="228600" y="5423380"/>
            <a:ext cx="8686800" cy="1752600"/>
          </a:xfrm>
        </p:spPr>
        <p:txBody>
          <a:bodyPr>
            <a:normAutofit/>
          </a:bodyPr>
          <a:lstStyle/>
          <a:p>
            <a:pPr algn="ctr"/>
            <a:r>
              <a:rPr lang="en-US" sz="4800" b="1" dirty="0" smtClean="0">
                <a:ln>
                  <a:solidFill>
                    <a:schemeClr val="tx1"/>
                  </a:solidFill>
                </a:ln>
                <a:solidFill>
                  <a:srgbClr val="002060"/>
                </a:solidFill>
                <a:effectLst>
                  <a:outerShdw blurRad="38100" dist="38100" dir="2700000" algn="tl">
                    <a:srgbClr val="000000">
                      <a:alpha val="43137"/>
                    </a:srgbClr>
                  </a:outerShdw>
                </a:effectLst>
                <a:latin typeface="+mj-lt"/>
              </a:rPr>
              <a:t>CARLSON HIGH SCHOOL</a:t>
            </a:r>
          </a:p>
          <a:p>
            <a:r>
              <a:rPr lang="en-US" b="1" dirty="0" smtClean="0">
                <a:ln>
                  <a:solidFill>
                    <a:schemeClr val="tx1"/>
                  </a:solidFill>
                </a:ln>
                <a:solidFill>
                  <a:srgbClr val="002060"/>
                </a:solidFill>
                <a:effectLst>
                  <a:outerShdw blurRad="38100" dist="38100" dir="2700000" algn="tl">
                    <a:srgbClr val="000000">
                      <a:alpha val="43137"/>
                    </a:srgbClr>
                  </a:outerShdw>
                </a:effectLst>
                <a:latin typeface="+mj-lt"/>
              </a:rPr>
              <a:t>November 13, 2014</a:t>
            </a:r>
            <a:endParaRPr lang="en-US" b="1" dirty="0">
              <a:ln>
                <a:solidFill>
                  <a:schemeClr val="tx1"/>
                </a:solidFill>
              </a:ln>
              <a:solidFill>
                <a:srgbClr val="00206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2113415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89888"/>
          </a:xfrm>
        </p:spPr>
        <p:txBody>
          <a:bodyPr>
            <a:normAutofit fontScale="90000"/>
          </a:bodyPr>
          <a:lstStyle/>
          <a:p>
            <a:pPr algn="ctr"/>
            <a:r>
              <a:rPr lang="en-US" dirty="0"/>
              <a:t>Marauder Captain’s </a:t>
            </a:r>
            <a:r>
              <a:rPr lang="en-US" dirty="0" smtClean="0"/>
              <a:t/>
            </a:r>
            <a:br>
              <a:rPr lang="en-US" dirty="0" smtClean="0"/>
            </a:br>
            <a:r>
              <a:rPr lang="en-US" dirty="0" smtClean="0"/>
              <a:t>Mentoring </a:t>
            </a:r>
            <a:r>
              <a:rPr lang="en-US" dirty="0"/>
              <a:t>Program</a:t>
            </a:r>
          </a:p>
        </p:txBody>
      </p:sp>
      <p:sp>
        <p:nvSpPr>
          <p:cNvPr id="3" name="Content Placeholder 2"/>
          <p:cNvSpPr>
            <a:spLocks noGrp="1"/>
          </p:cNvSpPr>
          <p:nvPr>
            <p:ph idx="1"/>
          </p:nvPr>
        </p:nvSpPr>
        <p:spPr>
          <a:xfrm>
            <a:off x="304800" y="1676400"/>
            <a:ext cx="8534400" cy="1676400"/>
          </a:xfrm>
        </p:spPr>
        <p:txBody>
          <a:bodyPr>
            <a:normAutofit/>
          </a:bodyPr>
          <a:lstStyle/>
          <a:p>
            <a:pPr lvl="1"/>
            <a:r>
              <a:rPr lang="en-US" dirty="0" smtClean="0"/>
              <a:t>Must go through an interview with a panel of their peers and Captain advisors</a:t>
            </a:r>
          </a:p>
          <a:p>
            <a:pPr lvl="1"/>
            <a:r>
              <a:rPr lang="en-US" dirty="0" smtClean="0"/>
              <a:t>Must have no behavior issues, outgoing, friendly. </a:t>
            </a:r>
          </a:p>
          <a:p>
            <a:pPr lvl="2"/>
            <a:r>
              <a:rPr lang="en-US" dirty="0" smtClean="0"/>
              <a:t>Grades are not a major factor.  This is not NHS.</a:t>
            </a:r>
          </a:p>
          <a:p>
            <a:pPr lvl="1"/>
            <a:endParaRPr lang="en-US" dirty="0" smtClean="0"/>
          </a:p>
        </p:txBody>
      </p:sp>
      <p:pic>
        <p:nvPicPr>
          <p:cNvPr id="4" name="Picture 3" descr="H:\PBS\IMG_0363.JPG"/>
          <p:cNvPicPr>
            <a:picLocks noChangeAspect="1" noChangeArrowheads="1"/>
          </p:cNvPicPr>
          <p:nvPr/>
        </p:nvPicPr>
        <p:blipFill>
          <a:blip r:embed="rId2" cstate="print"/>
          <a:srcRect/>
          <a:stretch>
            <a:fillRect/>
          </a:stretch>
        </p:blipFill>
        <p:spPr bwMode="auto">
          <a:xfrm>
            <a:off x="2057400" y="3276600"/>
            <a:ext cx="4488872" cy="3352800"/>
          </a:xfrm>
          <a:prstGeom prst="rect">
            <a:avLst/>
          </a:prstGeom>
          <a:noFill/>
        </p:spPr>
      </p:pic>
    </p:spTree>
    <p:extLst>
      <p:ext uri="{BB962C8B-B14F-4D97-AF65-F5344CB8AC3E}">
        <p14:creationId xmlns:p14="http://schemas.microsoft.com/office/powerpoint/2010/main" val="657386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do the Captains do?</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They meet with their Freshmen &amp; New Students </a:t>
            </a:r>
          </a:p>
          <a:p>
            <a:pPr lvl="1"/>
            <a:r>
              <a:rPr lang="en-US" dirty="0" smtClean="0"/>
              <a:t>Weekly 1</a:t>
            </a:r>
            <a:r>
              <a:rPr lang="en-US" baseline="30000" dirty="0" smtClean="0"/>
              <a:t>st</a:t>
            </a:r>
            <a:r>
              <a:rPr lang="en-US" dirty="0" smtClean="0"/>
              <a:t> tri, bi-weekly 2</a:t>
            </a:r>
            <a:r>
              <a:rPr lang="en-US" baseline="30000" dirty="0" smtClean="0"/>
              <a:t>nd</a:t>
            </a:r>
            <a:r>
              <a:rPr lang="en-US" dirty="0" smtClean="0"/>
              <a:t> tri and monthly 3</a:t>
            </a:r>
            <a:r>
              <a:rPr lang="en-US" baseline="30000" dirty="0" smtClean="0"/>
              <a:t>rd</a:t>
            </a:r>
            <a:r>
              <a:rPr lang="en-US" dirty="0" smtClean="0"/>
              <a:t> tri</a:t>
            </a:r>
          </a:p>
          <a:p>
            <a:pPr lvl="1"/>
            <a:r>
              <a:rPr lang="en-US" dirty="0" smtClean="0"/>
              <a:t>During announcements</a:t>
            </a:r>
          </a:p>
          <a:p>
            <a:r>
              <a:rPr lang="en-US" dirty="0" smtClean="0"/>
              <a:t>Freshmen &amp; New Student Events</a:t>
            </a:r>
          </a:p>
          <a:p>
            <a:pPr lvl="1"/>
            <a:r>
              <a:rPr lang="en-US" dirty="0" smtClean="0"/>
              <a:t>Freshmen Orientation</a:t>
            </a:r>
          </a:p>
          <a:p>
            <a:pPr lvl="1"/>
            <a:r>
              <a:rPr lang="en-US" dirty="0" smtClean="0"/>
              <a:t>Freshmen Prep days</a:t>
            </a:r>
          </a:p>
          <a:p>
            <a:pPr lvl="1"/>
            <a:r>
              <a:rPr lang="en-US" dirty="0" smtClean="0"/>
              <a:t>Freshmen Tailgate</a:t>
            </a:r>
          </a:p>
          <a:p>
            <a:pPr lvl="1"/>
            <a:r>
              <a:rPr lang="en-US" dirty="0" smtClean="0"/>
              <a:t>Freshmen Study Tables</a:t>
            </a:r>
          </a:p>
          <a:p>
            <a:r>
              <a:rPr lang="en-US" dirty="0" smtClean="0"/>
              <a:t>School - Wide Events</a:t>
            </a:r>
          </a:p>
          <a:p>
            <a:pPr lvl="1"/>
            <a:r>
              <a:rPr lang="en-US" dirty="0" smtClean="0"/>
              <a:t>Tug-of-War competition, Dodge ball, lunch time games, Spring Egg hunt, Spirit Week Activities </a:t>
            </a:r>
          </a:p>
          <a:p>
            <a:pPr lvl="2"/>
            <a:endParaRPr lang="en-US" dirty="0" smtClean="0"/>
          </a:p>
          <a:p>
            <a:pPr lvl="1"/>
            <a:endParaRPr lang="en-US" dirty="0"/>
          </a:p>
        </p:txBody>
      </p:sp>
      <p:pic>
        <p:nvPicPr>
          <p:cNvPr id="2050" name="Picture 2" descr="H:\PBS\IMG_5177 (2) 2014 tailgate.jpg"/>
          <p:cNvPicPr>
            <a:picLocks noChangeAspect="1" noChangeArrowheads="1"/>
          </p:cNvPicPr>
          <p:nvPr/>
        </p:nvPicPr>
        <p:blipFill>
          <a:blip r:embed="rId2" cstate="print"/>
          <a:srcRect/>
          <a:stretch>
            <a:fillRect/>
          </a:stretch>
        </p:blipFill>
        <p:spPr bwMode="auto">
          <a:xfrm>
            <a:off x="5181600" y="2667000"/>
            <a:ext cx="3810000" cy="2743200"/>
          </a:xfrm>
          <a:prstGeom prst="rect">
            <a:avLst/>
          </a:prstGeom>
          <a:noFill/>
        </p:spPr>
      </p:pic>
    </p:spTree>
    <p:extLst>
      <p:ext uri="{BB962C8B-B14F-4D97-AF65-F5344CB8AC3E}">
        <p14:creationId xmlns:p14="http://schemas.microsoft.com/office/powerpoint/2010/main" val="4185148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H:\PBS\CARLSON PRIDE SAMPLEb (4).jpg"/>
          <p:cNvPicPr>
            <a:picLocks noChangeAspect="1" noChangeArrowheads="1"/>
          </p:cNvPicPr>
          <p:nvPr/>
        </p:nvPicPr>
        <p:blipFill>
          <a:blip r:embed="rId2" cstate="print"/>
          <a:srcRect/>
          <a:stretch>
            <a:fillRect/>
          </a:stretch>
        </p:blipFill>
        <p:spPr bwMode="auto">
          <a:xfrm>
            <a:off x="533400" y="4424737"/>
            <a:ext cx="8001000" cy="2433263"/>
          </a:xfrm>
          <a:prstGeom prst="rect">
            <a:avLst/>
          </a:prstGeom>
          <a:noFill/>
        </p:spPr>
      </p:pic>
      <p:pic>
        <p:nvPicPr>
          <p:cNvPr id="3074" name="Picture 2" descr="C:\Users\jacobsr\Desktop\IMG_0416.JPG"/>
          <p:cNvPicPr>
            <a:picLocks noChangeAspect="1" noChangeArrowheads="1"/>
          </p:cNvPicPr>
          <p:nvPr/>
        </p:nvPicPr>
        <p:blipFill>
          <a:blip r:embed="rId3" cstate="print"/>
          <a:srcRect/>
          <a:stretch>
            <a:fillRect/>
          </a:stretch>
        </p:blipFill>
        <p:spPr bwMode="auto">
          <a:xfrm>
            <a:off x="533399" y="1905000"/>
            <a:ext cx="2968021" cy="2216855"/>
          </a:xfrm>
          <a:prstGeom prst="rect">
            <a:avLst/>
          </a:prstGeom>
          <a:noFill/>
        </p:spPr>
      </p:pic>
      <p:pic>
        <p:nvPicPr>
          <p:cNvPr id="1027" name="Picture 3"/>
          <p:cNvPicPr>
            <a:picLocks noChangeAspect="1" noChangeArrowheads="1"/>
          </p:cNvPicPr>
          <p:nvPr/>
        </p:nvPicPr>
        <p:blipFill>
          <a:blip r:embed="rId4" cstate="print"/>
          <a:srcRect/>
          <a:stretch>
            <a:fillRect/>
          </a:stretch>
        </p:blipFill>
        <p:spPr bwMode="auto">
          <a:xfrm rot="5400000">
            <a:off x="5410890" y="1675710"/>
            <a:ext cx="2221754" cy="2832734"/>
          </a:xfrm>
          <a:prstGeom prst="rect">
            <a:avLst/>
          </a:prstGeom>
          <a:noFill/>
          <a:ln w="9525">
            <a:noFill/>
            <a:miter lim="800000"/>
            <a:headEnd/>
            <a:tailEnd/>
          </a:ln>
        </p:spPr>
      </p:pic>
      <p:sp>
        <p:nvSpPr>
          <p:cNvPr id="6" name="Title 1"/>
          <p:cNvSpPr>
            <a:spLocks noGrp="1"/>
          </p:cNvSpPr>
          <p:nvPr>
            <p:ph type="title"/>
          </p:nvPr>
        </p:nvSpPr>
        <p:spPr>
          <a:xfrm>
            <a:off x="419100" y="228600"/>
            <a:ext cx="8229600" cy="1143000"/>
          </a:xfrm>
        </p:spPr>
        <p:txBody>
          <a:bodyPr>
            <a:normAutofit/>
          </a:bodyPr>
          <a:lstStyle/>
          <a:p>
            <a:r>
              <a:rPr lang="en-US" sz="4400" dirty="0" smtClean="0"/>
              <a:t>Captains stand out among students:</a:t>
            </a:r>
            <a:endParaRPr lang="en-US" sz="4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runs the Captains?	</a:t>
            </a:r>
            <a:endParaRPr lang="en-US" dirty="0"/>
          </a:p>
        </p:txBody>
      </p:sp>
      <p:sp>
        <p:nvSpPr>
          <p:cNvPr id="3" name="Content Placeholder 2"/>
          <p:cNvSpPr>
            <a:spLocks noGrp="1"/>
          </p:cNvSpPr>
          <p:nvPr>
            <p:ph idx="1"/>
          </p:nvPr>
        </p:nvSpPr>
        <p:spPr/>
        <p:txBody>
          <a:bodyPr/>
          <a:lstStyle/>
          <a:p>
            <a:r>
              <a:rPr lang="en-US" dirty="0" smtClean="0"/>
              <a:t>The Captains program is starting to become more student driven.  </a:t>
            </a:r>
          </a:p>
          <a:p>
            <a:pPr lvl="1"/>
            <a:r>
              <a:rPr lang="en-US" dirty="0" smtClean="0"/>
              <a:t>Executive panel consisting of 13 captains plus 2 advisors</a:t>
            </a:r>
          </a:p>
          <a:p>
            <a:pPr lvl="2"/>
            <a:r>
              <a:rPr lang="en-US" dirty="0" smtClean="0"/>
              <a:t>They break down each month and are in charge of monthly events.  As advisors we are just here to oversee and help them.</a:t>
            </a:r>
          </a:p>
        </p:txBody>
      </p:sp>
    </p:spTree>
    <p:extLst>
      <p:ext uri="{BB962C8B-B14F-4D97-AF65-F5344CB8AC3E}">
        <p14:creationId xmlns:p14="http://schemas.microsoft.com/office/powerpoint/2010/main" val="3971344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ctr"/>
            <a:r>
              <a:rPr lang="en-US" dirty="0" smtClean="0"/>
              <a:t>Captain Training </a:t>
            </a:r>
            <a:endParaRPr lang="en-US" dirty="0"/>
          </a:p>
        </p:txBody>
      </p:sp>
      <p:sp>
        <p:nvSpPr>
          <p:cNvPr id="3" name="Content Placeholder 2"/>
          <p:cNvSpPr>
            <a:spLocks noGrp="1"/>
          </p:cNvSpPr>
          <p:nvPr>
            <p:ph idx="1"/>
          </p:nvPr>
        </p:nvSpPr>
        <p:spPr/>
        <p:txBody>
          <a:bodyPr/>
          <a:lstStyle/>
          <a:p>
            <a:r>
              <a:rPr lang="en-US" dirty="0" smtClean="0"/>
              <a:t>May Day Training </a:t>
            </a:r>
          </a:p>
          <a:p>
            <a:pPr lvl="1"/>
            <a:r>
              <a:rPr lang="en-US" dirty="0" smtClean="0"/>
              <a:t>After all the Captains have been chosen, we hold a training day.</a:t>
            </a:r>
          </a:p>
          <a:p>
            <a:pPr lvl="2"/>
            <a:r>
              <a:rPr lang="en-US" dirty="0" smtClean="0"/>
              <a:t>Why Captains exist, rules, goals, lots of </a:t>
            </a:r>
            <a:r>
              <a:rPr lang="en-US" dirty="0" smtClean="0"/>
              <a:t>leadership and teamwork based games</a:t>
            </a:r>
            <a:endParaRPr lang="en-US" dirty="0" smtClean="0"/>
          </a:p>
          <a:p>
            <a:endParaRPr lang="en-US" dirty="0"/>
          </a:p>
          <a:p>
            <a:r>
              <a:rPr lang="en-US" dirty="0" smtClean="0"/>
              <a:t>Prep-Day Training	</a:t>
            </a:r>
          </a:p>
          <a:p>
            <a:pPr lvl="1"/>
            <a:r>
              <a:rPr lang="en-US" dirty="0" smtClean="0"/>
              <a:t>In August before school starts</a:t>
            </a:r>
          </a:p>
          <a:p>
            <a:pPr lvl="2"/>
            <a:r>
              <a:rPr lang="en-US" dirty="0" smtClean="0"/>
              <a:t>Prepare Captains for what they will do the following day with the </a:t>
            </a:r>
            <a:r>
              <a:rPr lang="en-US" dirty="0" smtClean="0"/>
              <a:t>freshmen</a:t>
            </a:r>
            <a:r>
              <a:rPr lang="en-US" dirty="0"/>
              <a:t> </a:t>
            </a:r>
            <a:r>
              <a:rPr lang="en-US" dirty="0" smtClean="0"/>
              <a:t>on their own prep-day.</a:t>
            </a:r>
            <a:endParaRPr lang="en-US" dirty="0"/>
          </a:p>
        </p:txBody>
      </p:sp>
    </p:spTree>
    <p:extLst>
      <p:ext uri="{BB962C8B-B14F-4D97-AF65-F5344CB8AC3E}">
        <p14:creationId xmlns:p14="http://schemas.microsoft.com/office/powerpoint/2010/main" val="38406687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smtClean="0"/>
              <a:t>Problems we had….</a:t>
            </a:r>
            <a:endParaRPr lang="en-US" dirty="0"/>
          </a:p>
        </p:txBody>
      </p:sp>
      <p:sp>
        <p:nvSpPr>
          <p:cNvPr id="3" name="Content Placeholder 2"/>
          <p:cNvSpPr>
            <a:spLocks noGrp="1"/>
          </p:cNvSpPr>
          <p:nvPr>
            <p:ph idx="1"/>
          </p:nvPr>
        </p:nvSpPr>
        <p:spPr>
          <a:xfrm>
            <a:off x="457200" y="1676400"/>
            <a:ext cx="8229600" cy="4648200"/>
          </a:xfrm>
        </p:spPr>
        <p:txBody>
          <a:bodyPr/>
          <a:lstStyle/>
          <a:p>
            <a:r>
              <a:rPr lang="en-US" dirty="0" smtClean="0"/>
              <a:t>How to match the freshmen with the Captains</a:t>
            </a:r>
          </a:p>
          <a:p>
            <a:pPr lvl="1"/>
            <a:r>
              <a:rPr lang="en-US" dirty="0" smtClean="0"/>
              <a:t>Pairing them </a:t>
            </a:r>
            <a:r>
              <a:rPr lang="en-US" dirty="0" smtClean="0"/>
              <a:t>up effectively</a:t>
            </a:r>
            <a:endParaRPr lang="en-US" dirty="0" smtClean="0"/>
          </a:p>
          <a:p>
            <a:r>
              <a:rPr lang="en-US" dirty="0" smtClean="0"/>
              <a:t>Meeting with their freshmen</a:t>
            </a:r>
          </a:p>
          <a:p>
            <a:pPr lvl="1"/>
            <a:r>
              <a:rPr lang="en-US" dirty="0" smtClean="0"/>
              <a:t>When to </a:t>
            </a:r>
            <a:r>
              <a:rPr lang="en-US" dirty="0" smtClean="0"/>
              <a:t>meet; where to meet</a:t>
            </a:r>
            <a:endParaRPr lang="en-US" dirty="0" smtClean="0"/>
          </a:p>
          <a:p>
            <a:r>
              <a:rPr lang="en-US" dirty="0" smtClean="0"/>
              <a:t>Communication </a:t>
            </a:r>
          </a:p>
          <a:p>
            <a:pPr lvl="1"/>
            <a:r>
              <a:rPr lang="en-US" dirty="0" smtClean="0"/>
              <a:t>Captains to freshmen and advisors to captains.</a:t>
            </a:r>
          </a:p>
          <a:p>
            <a:r>
              <a:rPr lang="en-US" dirty="0" smtClean="0"/>
              <a:t>Picking the right kids for the job</a:t>
            </a:r>
          </a:p>
          <a:p>
            <a:r>
              <a:rPr lang="en-US" dirty="0" smtClean="0"/>
              <a:t>Staff buy-in</a:t>
            </a:r>
            <a:endParaRPr lang="en-US" dirty="0"/>
          </a:p>
        </p:txBody>
      </p:sp>
    </p:spTree>
    <p:extLst>
      <p:ext uri="{BB962C8B-B14F-4D97-AF65-F5344CB8AC3E}">
        <p14:creationId xmlns:p14="http://schemas.microsoft.com/office/powerpoint/2010/main" val="79140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How we fixed the problem…</a:t>
            </a:r>
            <a:endParaRPr lang="en-US" dirty="0"/>
          </a:p>
        </p:txBody>
      </p:sp>
      <p:sp>
        <p:nvSpPr>
          <p:cNvPr id="3" name="Content Placeholder 2"/>
          <p:cNvSpPr>
            <a:spLocks noGrp="1"/>
          </p:cNvSpPr>
          <p:nvPr>
            <p:ph idx="1"/>
          </p:nvPr>
        </p:nvSpPr>
        <p:spPr>
          <a:xfrm>
            <a:off x="457200" y="1600200"/>
            <a:ext cx="8229600" cy="4724400"/>
          </a:xfrm>
        </p:spPr>
        <p:txBody>
          <a:bodyPr/>
          <a:lstStyle/>
          <a:p>
            <a:r>
              <a:rPr lang="en-US" dirty="0" smtClean="0"/>
              <a:t>How do we pair 300+ freshmen and new students with the captains that we have picked?</a:t>
            </a:r>
          </a:p>
          <a:p>
            <a:pPr lvl="1"/>
            <a:r>
              <a:rPr lang="en-US" dirty="0" smtClean="0"/>
              <a:t>We tried spreading the high and low kids amongst the captains.</a:t>
            </a:r>
          </a:p>
          <a:p>
            <a:pPr lvl="1"/>
            <a:r>
              <a:rPr lang="en-US" dirty="0" smtClean="0"/>
              <a:t>Alphabetical order</a:t>
            </a:r>
          </a:p>
          <a:p>
            <a:pPr lvl="1"/>
            <a:r>
              <a:rPr lang="en-US" dirty="0" smtClean="0"/>
              <a:t>Matched personality tests</a:t>
            </a:r>
          </a:p>
          <a:p>
            <a:endParaRPr lang="en-US" dirty="0"/>
          </a:p>
          <a:p>
            <a:r>
              <a:rPr lang="en-US" dirty="0" smtClean="0"/>
              <a:t>This year we </a:t>
            </a:r>
            <a:r>
              <a:rPr lang="en-US" dirty="0" smtClean="0"/>
              <a:t>randomized </a:t>
            </a:r>
            <a:r>
              <a:rPr lang="en-US" dirty="0" smtClean="0"/>
              <a:t>it using playing cards</a:t>
            </a:r>
          </a:p>
          <a:p>
            <a:r>
              <a:rPr lang="en-US" dirty="0" smtClean="0"/>
              <a:t>Next year we are thinking of trying to match kids up using some basic interests.</a:t>
            </a:r>
            <a:endParaRPr lang="en-US" dirty="0"/>
          </a:p>
        </p:txBody>
      </p:sp>
    </p:spTree>
    <p:extLst>
      <p:ext uri="{BB962C8B-B14F-4D97-AF65-F5344CB8AC3E}">
        <p14:creationId xmlns:p14="http://schemas.microsoft.com/office/powerpoint/2010/main" val="26862806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a:t>How we fixed the problem…</a:t>
            </a:r>
          </a:p>
        </p:txBody>
      </p:sp>
      <p:sp>
        <p:nvSpPr>
          <p:cNvPr id="3" name="Content Placeholder 2"/>
          <p:cNvSpPr>
            <a:spLocks noGrp="1"/>
          </p:cNvSpPr>
          <p:nvPr>
            <p:ph idx="1"/>
          </p:nvPr>
        </p:nvSpPr>
        <p:spPr>
          <a:xfrm>
            <a:off x="457200" y="1524000"/>
            <a:ext cx="8229600" cy="4800600"/>
          </a:xfrm>
        </p:spPr>
        <p:txBody>
          <a:bodyPr>
            <a:normAutofit lnSpcReduction="10000"/>
          </a:bodyPr>
          <a:lstStyle/>
          <a:p>
            <a:r>
              <a:rPr lang="en-US" dirty="0" smtClean="0"/>
              <a:t>Meeting with their freshmen	</a:t>
            </a:r>
          </a:p>
          <a:p>
            <a:pPr marL="393192" lvl="1" indent="0">
              <a:buNone/>
            </a:pPr>
            <a:endParaRPr lang="en-US" dirty="0" smtClean="0"/>
          </a:p>
          <a:p>
            <a:pPr marL="393192" lvl="1" indent="0">
              <a:buNone/>
            </a:pPr>
            <a:r>
              <a:rPr lang="en-US" dirty="0" smtClean="0"/>
              <a:t>At first we told the Captains to meet with their mentees throughout the week, once a week.  This did not work, Captains were not always doing it and the mentees seemed freaked out that this upper classmen was randomly asking them how things were going each week.</a:t>
            </a:r>
          </a:p>
          <a:p>
            <a:pPr marL="393192" lvl="1" indent="0">
              <a:buNone/>
            </a:pPr>
            <a:endParaRPr lang="en-US" dirty="0"/>
          </a:p>
          <a:p>
            <a:pPr marL="393192" lvl="1" indent="0">
              <a:buNone/>
            </a:pPr>
            <a:r>
              <a:rPr lang="en-US" dirty="0" smtClean="0"/>
              <a:t>Now we have told the mentees that once a week, each Tuesday, their Captain will come and talk to them to see how things are going.  We do it during a set time (announcement period) each week so not to interrupt the class.</a:t>
            </a:r>
            <a:endParaRPr lang="en-US" dirty="0"/>
          </a:p>
        </p:txBody>
      </p:sp>
    </p:spTree>
    <p:extLst>
      <p:ext uri="{BB962C8B-B14F-4D97-AF65-F5344CB8AC3E}">
        <p14:creationId xmlns:p14="http://schemas.microsoft.com/office/powerpoint/2010/main" val="32223276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How we fixed the problem…</a:t>
            </a:r>
          </a:p>
        </p:txBody>
      </p:sp>
      <p:sp>
        <p:nvSpPr>
          <p:cNvPr id="3" name="Content Placeholder 2"/>
          <p:cNvSpPr>
            <a:spLocks noGrp="1"/>
          </p:cNvSpPr>
          <p:nvPr>
            <p:ph idx="1"/>
          </p:nvPr>
        </p:nvSpPr>
        <p:spPr>
          <a:xfrm>
            <a:off x="457200" y="1447800"/>
            <a:ext cx="8229600" cy="4876800"/>
          </a:xfrm>
        </p:spPr>
        <p:txBody>
          <a:bodyPr/>
          <a:lstStyle/>
          <a:p>
            <a:r>
              <a:rPr lang="en-US" dirty="0" smtClean="0"/>
              <a:t>Communication</a:t>
            </a:r>
          </a:p>
          <a:p>
            <a:pPr lvl="1"/>
            <a:r>
              <a:rPr lang="en-US" dirty="0" smtClean="0"/>
              <a:t>Captains to freshmen</a:t>
            </a:r>
          </a:p>
          <a:p>
            <a:pPr lvl="2"/>
            <a:r>
              <a:rPr lang="en-US" dirty="0" smtClean="0"/>
              <a:t>We have them exchange numbers and class schedules.  Having the set time for them to meet has helped with their communication as well.</a:t>
            </a:r>
          </a:p>
          <a:p>
            <a:pPr lvl="2"/>
            <a:endParaRPr lang="en-US" dirty="0" smtClean="0"/>
          </a:p>
          <a:p>
            <a:pPr lvl="1"/>
            <a:r>
              <a:rPr lang="en-US" dirty="0" smtClean="0"/>
              <a:t>Advisors to Captains</a:t>
            </a:r>
          </a:p>
          <a:p>
            <a:pPr lvl="2"/>
            <a:r>
              <a:rPr lang="en-US" dirty="0" smtClean="0"/>
              <a:t>We tried </a:t>
            </a:r>
            <a:r>
              <a:rPr lang="en-US" dirty="0"/>
              <a:t>F</a:t>
            </a:r>
            <a:r>
              <a:rPr lang="en-US" dirty="0" smtClean="0"/>
              <a:t>acebook and Twitter</a:t>
            </a:r>
          </a:p>
          <a:p>
            <a:pPr lvl="3"/>
            <a:r>
              <a:rPr lang="en-US" dirty="0" smtClean="0"/>
              <a:t>Not everyone had it and </a:t>
            </a:r>
            <a:r>
              <a:rPr lang="en-US" dirty="0"/>
              <a:t>F</a:t>
            </a:r>
            <a:r>
              <a:rPr lang="en-US" dirty="0" smtClean="0"/>
              <a:t>acebook was “not cool” anymore</a:t>
            </a:r>
          </a:p>
          <a:p>
            <a:pPr lvl="3"/>
            <a:r>
              <a:rPr lang="en-US" dirty="0" smtClean="0"/>
              <a:t>We now sign them all up on the Remind101 text service.  </a:t>
            </a:r>
            <a:r>
              <a:rPr lang="en-US" dirty="0" smtClean="0"/>
              <a:t>It works well once they are all signed up for it.</a:t>
            </a:r>
            <a:endParaRPr lang="en-US" dirty="0" smtClean="0"/>
          </a:p>
        </p:txBody>
      </p:sp>
    </p:spTree>
    <p:extLst>
      <p:ext uri="{BB962C8B-B14F-4D97-AF65-F5344CB8AC3E}">
        <p14:creationId xmlns:p14="http://schemas.microsoft.com/office/powerpoint/2010/main" val="39290850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How we fixed the problem…</a:t>
            </a:r>
          </a:p>
        </p:txBody>
      </p:sp>
      <p:sp>
        <p:nvSpPr>
          <p:cNvPr id="3" name="Content Placeholder 2"/>
          <p:cNvSpPr>
            <a:spLocks noGrp="1"/>
          </p:cNvSpPr>
          <p:nvPr>
            <p:ph idx="1"/>
          </p:nvPr>
        </p:nvSpPr>
        <p:spPr>
          <a:xfrm>
            <a:off x="457200" y="1371600"/>
            <a:ext cx="8229600" cy="5257800"/>
          </a:xfrm>
        </p:spPr>
        <p:txBody>
          <a:bodyPr>
            <a:normAutofit lnSpcReduction="10000"/>
          </a:bodyPr>
          <a:lstStyle/>
          <a:p>
            <a:r>
              <a:rPr lang="en-US" dirty="0" smtClean="0"/>
              <a:t>Picking the right kids for the job</a:t>
            </a:r>
          </a:p>
          <a:p>
            <a:pPr lvl="1"/>
            <a:r>
              <a:rPr lang="en-US" dirty="0" smtClean="0"/>
              <a:t>At first the PBIS team picked them</a:t>
            </a:r>
            <a:endParaRPr lang="en-US" dirty="0"/>
          </a:p>
          <a:p>
            <a:pPr lvl="2"/>
            <a:r>
              <a:rPr lang="en-US" dirty="0" smtClean="0"/>
              <a:t>Too many did not want to do it that we picked</a:t>
            </a:r>
          </a:p>
          <a:p>
            <a:pPr lvl="2"/>
            <a:r>
              <a:rPr lang="en-US" dirty="0" smtClean="0"/>
              <a:t>Many wanted to do it that we did not pick</a:t>
            </a:r>
          </a:p>
          <a:p>
            <a:pPr lvl="2"/>
            <a:r>
              <a:rPr lang="en-US" dirty="0" smtClean="0"/>
              <a:t>Some did it for the wrong reasons (resume builder)</a:t>
            </a:r>
            <a:endParaRPr lang="en-US" dirty="0"/>
          </a:p>
          <a:p>
            <a:pPr lvl="1"/>
            <a:r>
              <a:rPr lang="en-US" dirty="0" smtClean="0"/>
              <a:t>Then tried to do just an application and Teacher recommendation</a:t>
            </a:r>
          </a:p>
          <a:p>
            <a:pPr lvl="2"/>
            <a:r>
              <a:rPr lang="en-US" dirty="0" smtClean="0"/>
              <a:t>We had too many applications and it was hard to decide between them all.</a:t>
            </a:r>
          </a:p>
          <a:p>
            <a:pPr lvl="1"/>
            <a:r>
              <a:rPr lang="en-US" dirty="0" smtClean="0"/>
              <a:t>Now we do an application and an interview process</a:t>
            </a:r>
          </a:p>
          <a:p>
            <a:pPr lvl="2"/>
            <a:r>
              <a:rPr lang="en-US" dirty="0" smtClean="0"/>
              <a:t>Gives them real life experiences </a:t>
            </a:r>
          </a:p>
          <a:p>
            <a:pPr lvl="2"/>
            <a:r>
              <a:rPr lang="en-US" dirty="0" smtClean="0"/>
              <a:t>You have to trust the core group in the interviews</a:t>
            </a:r>
          </a:p>
          <a:p>
            <a:pPr lvl="2"/>
            <a:r>
              <a:rPr lang="en-US" dirty="0" smtClean="0"/>
              <a:t>We still check with teachers before and after the interview for their opinion.</a:t>
            </a:r>
          </a:p>
        </p:txBody>
      </p:sp>
    </p:spTree>
    <p:extLst>
      <p:ext uri="{BB962C8B-B14F-4D97-AF65-F5344CB8AC3E}">
        <p14:creationId xmlns:p14="http://schemas.microsoft.com/office/powerpoint/2010/main" val="3721452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lstStyle/>
          <a:p>
            <a:r>
              <a:rPr lang="en-US" dirty="0" smtClean="0"/>
              <a:t>Why PBIS?</a:t>
            </a:r>
            <a:endParaRPr lang="en-US" dirty="0"/>
          </a:p>
        </p:txBody>
      </p:sp>
      <p:sp>
        <p:nvSpPr>
          <p:cNvPr id="4" name="Title 1"/>
          <p:cNvSpPr>
            <a:spLocks noGrp="1"/>
          </p:cNvSpPr>
          <p:nvPr>
            <p:ph idx="1"/>
          </p:nvPr>
        </p:nvSpPr>
        <p:spPr>
          <a:xfrm>
            <a:off x="533400" y="1676400"/>
            <a:ext cx="4038600" cy="4389120"/>
          </a:xfrm>
        </p:spPr>
        <p:txBody>
          <a:bodyPr>
            <a:noAutofit/>
          </a:bodyPr>
          <a:lstStyle/>
          <a:p>
            <a:r>
              <a:rPr lang="en-US" sz="1600" b="1" dirty="0" smtClean="0"/>
              <a:t>Teen brain’s ‘CEO’ is not fully developed</a:t>
            </a:r>
            <a:r>
              <a:rPr lang="en-US" sz="1300" dirty="0" smtClean="0"/>
              <a:t/>
            </a:r>
            <a:br>
              <a:rPr lang="en-US" sz="1300" dirty="0" smtClean="0"/>
            </a:br>
            <a:r>
              <a:rPr lang="en-US" sz="1300" dirty="0" smtClean="0"/>
              <a:t/>
            </a:r>
            <a:br>
              <a:rPr lang="en-US" sz="1300" dirty="0" smtClean="0"/>
            </a:br>
            <a:r>
              <a:rPr lang="en-US" sz="1200" dirty="0" smtClean="0"/>
              <a:t>Dr. </a:t>
            </a:r>
            <a:r>
              <a:rPr lang="en-US" sz="1200" dirty="0" err="1" smtClean="0"/>
              <a:t>Giedd</a:t>
            </a:r>
            <a:r>
              <a:rPr lang="en-US" sz="1200" dirty="0" smtClean="0"/>
              <a:t> found that the prefrontal cortex, the part of the brain right behind the forehead that is involved in planning, working memory, organization and modulating mood -- often referred to as the CEO of the brain -- continues to grow and change throughout puberty. It is the last area of the brain to develop, which means that while teens become highly functional in other areas, they cannot reason as well as adults.</a:t>
            </a:r>
            <a:br>
              <a:rPr lang="en-US" sz="1200" dirty="0" smtClean="0"/>
            </a:br>
            <a:r>
              <a:rPr lang="en-US" sz="1200" dirty="0" smtClean="0"/>
              <a:t/>
            </a:r>
            <a:br>
              <a:rPr lang="en-US" sz="1200" dirty="0" smtClean="0"/>
            </a:br>
            <a:r>
              <a:rPr lang="en-US" sz="1200" dirty="0" smtClean="0"/>
              <a:t>In a separate study, Dr. </a:t>
            </a:r>
            <a:r>
              <a:rPr lang="en-US" sz="1200" dirty="0" err="1" smtClean="0"/>
              <a:t>Yurgelun</a:t>
            </a:r>
            <a:r>
              <a:rPr lang="en-US" sz="1200" dirty="0" smtClean="0"/>
              <a:t>-Todd at McLean Hospital in Belmont, Mass., studied how teenage brains understood the emotions of others around them. While looking at pictures of adults with shocked faces, the teens mostly used the </a:t>
            </a:r>
            <a:r>
              <a:rPr lang="en-US" sz="1200" dirty="0" err="1" smtClean="0"/>
              <a:t>amygdala</a:t>
            </a:r>
            <a:r>
              <a:rPr lang="en-US" sz="1200" dirty="0" smtClean="0"/>
              <a:t>, a small region that guides instinctual reactions, while the adults relied on the frontal cortex. Beginning in the early 20s, the center of activity shifted more toward the frontal cortex and away from the cruder response of the </a:t>
            </a:r>
            <a:r>
              <a:rPr lang="en-US" sz="1200" dirty="0" err="1" smtClean="0"/>
              <a:t>amygdala</a:t>
            </a:r>
            <a:r>
              <a:rPr lang="en-US" sz="1200" dirty="0" smtClean="0"/>
              <a:t>. </a:t>
            </a:r>
            <a:endParaRPr lang="en-US" sz="1200" dirty="0"/>
          </a:p>
        </p:txBody>
      </p:sp>
      <p:pic>
        <p:nvPicPr>
          <p:cNvPr id="5" name="Picture 2" descr="http://si.wsj.net/public/resources/images/RV-AF827B_TEENC_DV_20120127193902.jpg"/>
          <p:cNvPicPr>
            <a:picLocks noChangeAspect="1" noChangeArrowheads="1"/>
          </p:cNvPicPr>
          <p:nvPr/>
        </p:nvPicPr>
        <p:blipFill>
          <a:blip r:embed="rId2" cstate="print"/>
          <a:srcRect/>
          <a:stretch>
            <a:fillRect/>
          </a:stretch>
        </p:blipFill>
        <p:spPr bwMode="auto">
          <a:xfrm>
            <a:off x="4654446" y="1676400"/>
            <a:ext cx="4032354" cy="44958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a:t>How we fixed the problem…</a:t>
            </a:r>
          </a:p>
        </p:txBody>
      </p:sp>
      <p:sp>
        <p:nvSpPr>
          <p:cNvPr id="3" name="Content Placeholder 2"/>
          <p:cNvSpPr>
            <a:spLocks noGrp="1"/>
          </p:cNvSpPr>
          <p:nvPr>
            <p:ph idx="1"/>
          </p:nvPr>
        </p:nvSpPr>
        <p:spPr/>
        <p:txBody>
          <a:bodyPr/>
          <a:lstStyle/>
          <a:p>
            <a:r>
              <a:rPr lang="en-US" dirty="0" smtClean="0"/>
              <a:t>Teacher Buy-in</a:t>
            </a:r>
          </a:p>
          <a:p>
            <a:pPr lvl="1"/>
            <a:r>
              <a:rPr lang="en-US" dirty="0" smtClean="0"/>
              <a:t>We had trouble with teacher buy-in because people do not like change.</a:t>
            </a:r>
          </a:p>
          <a:p>
            <a:pPr lvl="2"/>
            <a:r>
              <a:rPr lang="en-US" dirty="0" smtClean="0"/>
              <a:t>We tried teaching them PBIS, games, speakers</a:t>
            </a:r>
          </a:p>
          <a:p>
            <a:pPr lvl="1"/>
            <a:endParaRPr lang="en-US" dirty="0"/>
          </a:p>
          <a:p>
            <a:pPr lvl="1"/>
            <a:r>
              <a:rPr lang="en-US" dirty="0" smtClean="0"/>
              <a:t>The only thing that seemed to work with the majority of the staff was RESULTS.  When our numbers started to go down, buy-in started to go up.</a:t>
            </a:r>
            <a:endParaRPr lang="en-US" dirty="0"/>
          </a:p>
        </p:txBody>
      </p:sp>
    </p:spTree>
    <p:extLst>
      <p:ext uri="{BB962C8B-B14F-4D97-AF65-F5344CB8AC3E}">
        <p14:creationId xmlns:p14="http://schemas.microsoft.com/office/powerpoint/2010/main" val="4286809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Contact Info:</a:t>
            </a:r>
            <a:endParaRPr lang="en-US" dirty="0"/>
          </a:p>
        </p:txBody>
      </p:sp>
      <p:sp>
        <p:nvSpPr>
          <p:cNvPr id="3" name="Content Placeholder 2"/>
          <p:cNvSpPr>
            <a:spLocks noGrp="1"/>
          </p:cNvSpPr>
          <p:nvPr>
            <p:ph idx="1"/>
          </p:nvPr>
        </p:nvSpPr>
        <p:spPr>
          <a:xfrm>
            <a:off x="457200" y="1524000"/>
            <a:ext cx="8229600" cy="4800600"/>
          </a:xfrm>
        </p:spPr>
        <p:txBody>
          <a:bodyPr/>
          <a:lstStyle/>
          <a:p>
            <a:r>
              <a:rPr lang="en-US" dirty="0" smtClean="0"/>
              <a:t>Ron Jacobs</a:t>
            </a:r>
          </a:p>
          <a:p>
            <a:pPr lvl="1"/>
            <a:r>
              <a:rPr lang="en-US" dirty="0" smtClean="0">
                <a:hlinkClick r:id="rId2"/>
              </a:rPr>
              <a:t>jacobsr@gibdist.net</a:t>
            </a:r>
            <a:endParaRPr lang="en-US" dirty="0" smtClean="0"/>
          </a:p>
          <a:p>
            <a:r>
              <a:rPr lang="en-US" dirty="0" smtClean="0"/>
              <a:t>Ryan Donaldson</a:t>
            </a:r>
          </a:p>
          <a:p>
            <a:pPr lvl="1"/>
            <a:r>
              <a:rPr lang="en-US" dirty="0" smtClean="0">
                <a:hlinkClick r:id="rId3"/>
              </a:rPr>
              <a:t>donaldr@gibdist.net</a:t>
            </a:r>
            <a:endParaRPr lang="en-US" dirty="0" smtClean="0"/>
          </a:p>
          <a:p>
            <a:r>
              <a:rPr lang="en-US" dirty="0" smtClean="0"/>
              <a:t>Dennis Schooley</a:t>
            </a:r>
          </a:p>
          <a:p>
            <a:pPr lvl="1"/>
            <a:r>
              <a:rPr lang="en-US" dirty="0" smtClean="0">
                <a:hlinkClick r:id="rId4"/>
              </a:rPr>
              <a:t>schoold@gibdist.net</a:t>
            </a:r>
            <a:endParaRPr lang="en-US" dirty="0" smtClean="0"/>
          </a:p>
          <a:p>
            <a:pPr marL="0" indent="0">
              <a:buNone/>
            </a:pPr>
            <a:endParaRPr lang="en-US" dirty="0"/>
          </a:p>
          <a:p>
            <a:pPr marL="0" indent="0">
              <a:buNone/>
            </a:pPr>
            <a:r>
              <a:rPr lang="en-US" dirty="0" smtClean="0"/>
              <a:t>A special thank you for our Marauder Captains that came with us this morning.</a:t>
            </a:r>
          </a:p>
          <a:p>
            <a:pPr marL="0" indent="0">
              <a:buNone/>
            </a:pPr>
            <a:r>
              <a:rPr lang="en-US" dirty="0" smtClean="0"/>
              <a:t>Amanda Potter, Lauren </a:t>
            </a:r>
            <a:r>
              <a:rPr lang="en-US" dirty="0" err="1" smtClean="0"/>
              <a:t>Poslaiko</a:t>
            </a:r>
            <a:r>
              <a:rPr lang="en-US" dirty="0" smtClean="0"/>
              <a:t>, Jordan Payne</a:t>
            </a:r>
          </a:p>
        </p:txBody>
      </p:sp>
    </p:spTree>
    <p:extLst>
      <p:ext uri="{BB962C8B-B14F-4D97-AF65-F5344CB8AC3E}">
        <p14:creationId xmlns:p14="http://schemas.microsoft.com/office/powerpoint/2010/main" val="253767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228600" y="1828800"/>
            <a:ext cx="4191000" cy="4179606"/>
          </a:xfrm>
          <a:prstGeom prst="rect">
            <a:avLst/>
          </a:prstGeom>
          <a:noFill/>
        </p:spPr>
        <p:txBody>
          <a:bodyPr wrap="square" rtlCol="0">
            <a:spAutoFit/>
          </a:bodyPr>
          <a:lstStyle/>
          <a:p>
            <a:r>
              <a:rPr lang="en-US" sz="1600" b="1" dirty="0" smtClean="0"/>
              <a:t>   </a:t>
            </a:r>
            <a:r>
              <a:rPr lang="en-US" sz="1600" b="1" u="sng" dirty="0" smtClean="0"/>
              <a:t>Prefrontal Cortex</a:t>
            </a:r>
          </a:p>
          <a:p>
            <a:pPr lvl="1">
              <a:buFont typeface="Arial" pitchFamily="34" charset="0"/>
              <a:buChar char="•"/>
            </a:pPr>
            <a:r>
              <a:rPr lang="en-US" sz="1600" dirty="0" smtClean="0"/>
              <a:t>Organize Multiple tasks</a:t>
            </a:r>
          </a:p>
          <a:p>
            <a:pPr lvl="1">
              <a:buFont typeface="Arial" pitchFamily="34" charset="0"/>
              <a:buChar char="•"/>
            </a:pPr>
            <a:r>
              <a:rPr lang="en-US" sz="1600" dirty="0" smtClean="0"/>
              <a:t>Inhibits specific impulses</a:t>
            </a:r>
          </a:p>
          <a:p>
            <a:pPr lvl="1">
              <a:buFont typeface="Arial" pitchFamily="34" charset="0"/>
              <a:buChar char="•"/>
            </a:pPr>
            <a:r>
              <a:rPr lang="en-US" sz="1600" dirty="0" smtClean="0"/>
              <a:t>Maintain self Control</a:t>
            </a:r>
          </a:p>
          <a:p>
            <a:pPr lvl="1">
              <a:buFont typeface="Arial" pitchFamily="34" charset="0"/>
              <a:buChar char="•"/>
            </a:pPr>
            <a:r>
              <a:rPr lang="en-US" sz="1600" dirty="0" smtClean="0"/>
              <a:t>Set goals and priorities</a:t>
            </a:r>
          </a:p>
          <a:p>
            <a:pPr lvl="1">
              <a:buFont typeface="Arial" pitchFamily="34" charset="0"/>
              <a:buChar char="•"/>
            </a:pPr>
            <a:r>
              <a:rPr lang="en-US" sz="1600" dirty="0" smtClean="0"/>
              <a:t>Empathize with others</a:t>
            </a:r>
          </a:p>
          <a:p>
            <a:pPr lvl="1">
              <a:buFont typeface="Arial" pitchFamily="34" charset="0"/>
              <a:buChar char="•"/>
            </a:pPr>
            <a:r>
              <a:rPr lang="en-US" sz="1600" dirty="0" smtClean="0"/>
              <a:t>Initiate appropriate behavior</a:t>
            </a:r>
          </a:p>
          <a:p>
            <a:pPr lvl="1">
              <a:buFont typeface="Arial" pitchFamily="34" charset="0"/>
              <a:buChar char="•"/>
            </a:pPr>
            <a:r>
              <a:rPr lang="en-US" sz="1600" dirty="0" smtClean="0"/>
              <a:t>Make sound judgments</a:t>
            </a:r>
          </a:p>
          <a:p>
            <a:pPr lvl="1">
              <a:buFont typeface="Arial" pitchFamily="34" charset="0"/>
              <a:buChar char="•"/>
            </a:pPr>
            <a:r>
              <a:rPr lang="en-US" sz="1600" dirty="0" smtClean="0"/>
              <a:t>Plan ahead</a:t>
            </a:r>
          </a:p>
          <a:p>
            <a:pPr lvl="1">
              <a:buFont typeface="Arial" pitchFamily="34" charset="0"/>
              <a:buChar char="•"/>
            </a:pPr>
            <a:r>
              <a:rPr lang="en-US" sz="1600" dirty="0" smtClean="0"/>
              <a:t>Form strategies</a:t>
            </a:r>
          </a:p>
          <a:p>
            <a:pPr lvl="1">
              <a:buFont typeface="Arial" pitchFamily="34" charset="0"/>
              <a:buChar char="•"/>
            </a:pPr>
            <a:r>
              <a:rPr lang="en-US" sz="1600" dirty="0" smtClean="0"/>
              <a:t>Adjust behavior on changing situation</a:t>
            </a:r>
          </a:p>
          <a:p>
            <a:pPr lvl="1">
              <a:buFont typeface="Arial" pitchFamily="34" charset="0"/>
              <a:buChar char="•"/>
            </a:pPr>
            <a:r>
              <a:rPr lang="en-US" sz="1600" dirty="0" smtClean="0"/>
              <a:t>Stop an activity upon completion </a:t>
            </a:r>
          </a:p>
          <a:p>
            <a:endParaRPr lang="en-US" sz="1600" dirty="0" smtClean="0"/>
          </a:p>
          <a:p>
            <a:endParaRPr lang="en-US" sz="1600" dirty="0"/>
          </a:p>
        </p:txBody>
      </p:sp>
      <p:sp>
        <p:nvSpPr>
          <p:cNvPr id="5" name="Title 1"/>
          <p:cNvSpPr>
            <a:spLocks noGrp="1"/>
          </p:cNvSpPr>
          <p:nvPr>
            <p:ph type="title"/>
          </p:nvPr>
        </p:nvSpPr>
        <p:spPr/>
        <p:txBody>
          <a:bodyPr/>
          <a:lstStyle/>
          <a:p>
            <a:r>
              <a:rPr lang="en-US" dirty="0" smtClean="0"/>
              <a:t>Why PBIS?</a:t>
            </a:r>
            <a:endParaRPr lang="en-US" dirty="0"/>
          </a:p>
        </p:txBody>
      </p:sp>
      <p:pic>
        <p:nvPicPr>
          <p:cNvPr id="6" name="Picture 5" descr="http://www.scepticthomas.com/images/brain.jpg"/>
          <p:cNvPicPr>
            <a:picLocks noChangeAspect="1" noChangeArrowheads="1"/>
          </p:cNvPicPr>
          <p:nvPr/>
        </p:nvPicPr>
        <p:blipFill>
          <a:blip r:embed="rId2" cstate="print"/>
          <a:srcRect/>
          <a:stretch>
            <a:fillRect/>
          </a:stretch>
        </p:blipFill>
        <p:spPr bwMode="auto">
          <a:xfrm>
            <a:off x="4391890" y="1828800"/>
            <a:ext cx="4752110" cy="3733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Carlson High School Demographics</a:t>
            </a:r>
            <a:endParaRPr lang="en-US" dirty="0"/>
          </a:p>
        </p:txBody>
      </p:sp>
      <p:sp>
        <p:nvSpPr>
          <p:cNvPr id="3" name="Content Placeholder 2"/>
          <p:cNvSpPr>
            <a:spLocks noGrp="1"/>
          </p:cNvSpPr>
          <p:nvPr>
            <p:ph idx="1"/>
          </p:nvPr>
        </p:nvSpPr>
        <p:spPr/>
        <p:txBody>
          <a:bodyPr numCol="2">
            <a:normAutofit lnSpcReduction="10000"/>
          </a:bodyPr>
          <a:lstStyle/>
          <a:p>
            <a:r>
              <a:rPr lang="en-US" dirty="0" smtClean="0"/>
              <a:t>As of </a:t>
            </a:r>
            <a:r>
              <a:rPr lang="en-US" dirty="0" smtClean="0"/>
              <a:t>this October</a:t>
            </a:r>
            <a:r>
              <a:rPr lang="en-US" dirty="0" smtClean="0"/>
              <a:t>:</a:t>
            </a:r>
          </a:p>
          <a:p>
            <a:pPr lvl="1"/>
            <a:r>
              <a:rPr lang="en-US" dirty="0" smtClean="0"/>
              <a:t>1173 total students</a:t>
            </a:r>
          </a:p>
          <a:p>
            <a:pPr lvl="2"/>
            <a:r>
              <a:rPr lang="en-US" dirty="0" smtClean="0"/>
              <a:t>346 Freshmen</a:t>
            </a:r>
          </a:p>
          <a:p>
            <a:pPr lvl="2"/>
            <a:r>
              <a:rPr lang="en-US" dirty="0" smtClean="0"/>
              <a:t>294 Sophomores</a:t>
            </a:r>
          </a:p>
          <a:p>
            <a:pPr lvl="2"/>
            <a:r>
              <a:rPr lang="en-US" dirty="0" smtClean="0"/>
              <a:t>272 Juniors </a:t>
            </a:r>
          </a:p>
          <a:p>
            <a:pPr lvl="2"/>
            <a:r>
              <a:rPr lang="en-US" dirty="0" smtClean="0"/>
              <a:t>261 Seniors</a:t>
            </a:r>
          </a:p>
          <a:p>
            <a:pPr lvl="2"/>
            <a:endParaRPr lang="en-US" dirty="0"/>
          </a:p>
          <a:p>
            <a:pPr lvl="1"/>
            <a:r>
              <a:rPr lang="en-US" dirty="0" smtClean="0"/>
              <a:t>21% </a:t>
            </a:r>
            <a:r>
              <a:rPr lang="en-US" dirty="0" smtClean="0"/>
              <a:t>of students receive free </a:t>
            </a:r>
            <a:r>
              <a:rPr lang="en-US" dirty="0" smtClean="0"/>
              <a:t>or reduced lunch</a:t>
            </a:r>
          </a:p>
          <a:p>
            <a:pPr lvl="2"/>
            <a:endParaRPr lang="en-US" dirty="0"/>
          </a:p>
          <a:p>
            <a:pPr lvl="2"/>
            <a:endParaRPr lang="en-US" dirty="0" smtClean="0"/>
          </a:p>
          <a:p>
            <a:pPr lvl="2"/>
            <a:endParaRPr lang="en-US" dirty="0"/>
          </a:p>
          <a:p>
            <a:pPr lvl="2"/>
            <a:endParaRPr lang="en-US" dirty="0" smtClean="0"/>
          </a:p>
          <a:p>
            <a:pPr lvl="1"/>
            <a:endParaRPr lang="en-US" dirty="0" smtClean="0"/>
          </a:p>
          <a:p>
            <a:pPr lvl="1"/>
            <a:r>
              <a:rPr lang="en-US" dirty="0" smtClean="0"/>
              <a:t>985 Caucasian (84%)</a:t>
            </a:r>
          </a:p>
          <a:p>
            <a:pPr lvl="1"/>
            <a:r>
              <a:rPr lang="en-US" dirty="0" smtClean="0"/>
              <a:t>88 African American</a:t>
            </a:r>
          </a:p>
          <a:p>
            <a:pPr lvl="1"/>
            <a:r>
              <a:rPr lang="en-US" dirty="0" smtClean="0"/>
              <a:t>61 Hispanic/Latino</a:t>
            </a:r>
          </a:p>
          <a:p>
            <a:pPr lvl="1"/>
            <a:r>
              <a:rPr lang="en-US" dirty="0" smtClean="0"/>
              <a:t>22 Asian American </a:t>
            </a:r>
          </a:p>
          <a:p>
            <a:pPr lvl="1"/>
            <a:r>
              <a:rPr lang="en-US" dirty="0" smtClean="0"/>
              <a:t>17 other ethnicities </a:t>
            </a:r>
            <a:endParaRPr lang="en-US" dirty="0"/>
          </a:p>
          <a:p>
            <a:pPr lvl="2"/>
            <a:endParaRPr lang="en-US" dirty="0" smtClean="0"/>
          </a:p>
          <a:p>
            <a:pPr marL="393192" lvl="1" indent="0">
              <a:buNone/>
            </a:pPr>
            <a:endParaRPr lang="en-US" dirty="0"/>
          </a:p>
        </p:txBody>
      </p:sp>
    </p:spTree>
    <p:extLst>
      <p:ext uri="{BB962C8B-B14F-4D97-AF65-F5344CB8AC3E}">
        <p14:creationId xmlns:p14="http://schemas.microsoft.com/office/powerpoint/2010/main" val="3745174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Where we started….</a:t>
            </a:r>
            <a:endParaRPr lang="en-US" dirty="0"/>
          </a:p>
        </p:txBody>
      </p:sp>
      <p:sp>
        <p:nvSpPr>
          <p:cNvPr id="3" name="Content Placeholder 2"/>
          <p:cNvSpPr>
            <a:spLocks noGrp="1"/>
          </p:cNvSpPr>
          <p:nvPr>
            <p:ph idx="1"/>
          </p:nvPr>
        </p:nvSpPr>
        <p:spPr>
          <a:xfrm>
            <a:off x="457200" y="1447800"/>
            <a:ext cx="8229600" cy="4876800"/>
          </a:xfrm>
        </p:spPr>
        <p:txBody>
          <a:bodyPr>
            <a:normAutofit lnSpcReduction="10000"/>
          </a:bodyPr>
          <a:lstStyle/>
          <a:p>
            <a:r>
              <a:rPr lang="en-US" sz="3600" dirty="0" smtClean="0"/>
              <a:t>Back in 2009-2010 school year we had some issues…..</a:t>
            </a:r>
          </a:p>
          <a:p>
            <a:pPr lvl="1"/>
            <a:r>
              <a:rPr lang="en-US" sz="3600" dirty="0" smtClean="0"/>
              <a:t>Total ODRs - 1976.</a:t>
            </a:r>
          </a:p>
          <a:p>
            <a:pPr lvl="1"/>
            <a:r>
              <a:rPr lang="en-US" sz="3600" dirty="0" smtClean="0"/>
              <a:t>Total Suspensions - 983.</a:t>
            </a:r>
          </a:p>
          <a:p>
            <a:pPr lvl="1"/>
            <a:endParaRPr lang="en-US" sz="3600" dirty="0" smtClean="0"/>
          </a:p>
          <a:p>
            <a:pPr marL="393192" lvl="1" indent="0">
              <a:buNone/>
            </a:pPr>
            <a:endParaRPr lang="en-US" dirty="0"/>
          </a:p>
          <a:p>
            <a:pPr marL="667512" lvl="2" indent="0">
              <a:buNone/>
            </a:pPr>
            <a:r>
              <a:rPr lang="en-US" sz="2800" dirty="0" smtClean="0"/>
              <a:t>With those numbers we decided to plan the PBIS system in 2010-11 and implemented </a:t>
            </a:r>
            <a:r>
              <a:rPr lang="en-US" sz="2800" dirty="0" smtClean="0"/>
              <a:t>it in </a:t>
            </a:r>
            <a:r>
              <a:rPr lang="en-US" sz="2800" dirty="0" smtClean="0"/>
              <a:t>the 2011-12 school year</a:t>
            </a:r>
            <a:endParaRPr lang="en-US" sz="2800" dirty="0"/>
          </a:p>
        </p:txBody>
      </p:sp>
    </p:spTree>
    <p:extLst>
      <p:ext uri="{BB962C8B-B14F-4D97-AF65-F5344CB8AC3E}">
        <p14:creationId xmlns:p14="http://schemas.microsoft.com/office/powerpoint/2010/main" val="1506231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t>Where we are now….</a:t>
            </a:r>
            <a:endParaRPr lang="en-US" dirty="0"/>
          </a:p>
        </p:txBody>
      </p:sp>
      <p:sp>
        <p:nvSpPr>
          <p:cNvPr id="3" name="Content Placeholder 2"/>
          <p:cNvSpPr>
            <a:spLocks noGrp="1"/>
          </p:cNvSpPr>
          <p:nvPr>
            <p:ph idx="1"/>
          </p:nvPr>
        </p:nvSpPr>
        <p:spPr>
          <a:xfrm>
            <a:off x="457200" y="1371600"/>
            <a:ext cx="8229600" cy="4953000"/>
          </a:xfrm>
        </p:spPr>
        <p:txBody>
          <a:bodyPr>
            <a:normAutofit lnSpcReduction="10000"/>
          </a:bodyPr>
          <a:lstStyle/>
          <a:p>
            <a:r>
              <a:rPr lang="en-US" sz="3600" dirty="0" smtClean="0"/>
              <a:t>At the end of the 2013-2014 school year our numbers have dropped….</a:t>
            </a:r>
          </a:p>
          <a:p>
            <a:pPr lvl="1"/>
            <a:r>
              <a:rPr lang="en-US" sz="3400" dirty="0" smtClean="0"/>
              <a:t>Total ODR’s – 927 </a:t>
            </a:r>
            <a:r>
              <a:rPr lang="en-US" sz="3400" dirty="0" smtClean="0"/>
              <a:t> </a:t>
            </a:r>
          </a:p>
          <a:p>
            <a:pPr lvl="2"/>
            <a:r>
              <a:rPr lang="en-US" sz="3100" dirty="0" smtClean="0"/>
              <a:t>A </a:t>
            </a:r>
            <a:r>
              <a:rPr lang="en-US" sz="3100" dirty="0" smtClean="0"/>
              <a:t>53</a:t>
            </a:r>
            <a:r>
              <a:rPr lang="en-US" sz="3100" dirty="0" smtClean="0"/>
              <a:t>% drop</a:t>
            </a:r>
          </a:p>
          <a:p>
            <a:pPr lvl="1"/>
            <a:r>
              <a:rPr lang="en-US" sz="3400" dirty="0" smtClean="0"/>
              <a:t>Total Suspensions – 407 </a:t>
            </a:r>
            <a:r>
              <a:rPr lang="en-US" sz="3400" dirty="0" smtClean="0"/>
              <a:t> </a:t>
            </a:r>
          </a:p>
          <a:p>
            <a:pPr lvl="2"/>
            <a:r>
              <a:rPr lang="en-US" sz="3100" dirty="0" smtClean="0"/>
              <a:t>A </a:t>
            </a:r>
            <a:r>
              <a:rPr lang="en-US" sz="3100" dirty="0" smtClean="0"/>
              <a:t>59</a:t>
            </a:r>
            <a:r>
              <a:rPr lang="en-US" sz="3100" dirty="0" smtClean="0"/>
              <a:t>% drop</a:t>
            </a:r>
          </a:p>
          <a:p>
            <a:pPr lvl="1"/>
            <a:endParaRPr lang="en-US" sz="3400" dirty="0"/>
          </a:p>
          <a:p>
            <a:pPr marL="393192" lvl="1" indent="0">
              <a:buNone/>
            </a:pPr>
            <a:r>
              <a:rPr lang="en-US" sz="2800" dirty="0" smtClean="0"/>
              <a:t>We still have some trouble areas and are working </a:t>
            </a:r>
            <a:r>
              <a:rPr lang="en-US" sz="2800" dirty="0" smtClean="0"/>
              <a:t>to dropping these </a:t>
            </a:r>
            <a:r>
              <a:rPr lang="en-US" sz="2800" dirty="0" smtClean="0"/>
              <a:t>numbers even more.</a:t>
            </a:r>
            <a:endParaRPr lang="en-US" sz="2800" dirty="0"/>
          </a:p>
        </p:txBody>
      </p:sp>
    </p:spTree>
    <p:extLst>
      <p:ext uri="{BB962C8B-B14F-4D97-AF65-F5344CB8AC3E}">
        <p14:creationId xmlns:p14="http://schemas.microsoft.com/office/powerpoint/2010/main" val="769921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80288"/>
          </a:xfrm>
        </p:spPr>
        <p:txBody>
          <a:bodyPr>
            <a:normAutofit fontScale="90000"/>
          </a:bodyPr>
          <a:lstStyle/>
          <a:p>
            <a:pPr algn="ctr"/>
            <a:r>
              <a:rPr lang="en-US" dirty="0" smtClean="0"/>
              <a:t>PBIS Program Overview</a:t>
            </a:r>
            <a:endParaRPr lang="en-US" dirty="0"/>
          </a:p>
        </p:txBody>
      </p:sp>
      <p:sp>
        <p:nvSpPr>
          <p:cNvPr id="3" name="Content Placeholder 2"/>
          <p:cNvSpPr>
            <a:spLocks noGrp="1"/>
          </p:cNvSpPr>
          <p:nvPr>
            <p:ph idx="1"/>
          </p:nvPr>
        </p:nvSpPr>
        <p:spPr>
          <a:xfrm>
            <a:off x="457200" y="1447800"/>
            <a:ext cx="8229600" cy="4876800"/>
          </a:xfrm>
        </p:spPr>
        <p:txBody>
          <a:bodyPr>
            <a:normAutofit fontScale="92500" lnSpcReduction="10000"/>
          </a:bodyPr>
          <a:lstStyle/>
          <a:p>
            <a:r>
              <a:rPr lang="en-US" dirty="0" smtClean="0"/>
              <a:t>Tier 1 </a:t>
            </a:r>
          </a:p>
          <a:p>
            <a:pPr lvl="1"/>
            <a:r>
              <a:rPr lang="en-US" dirty="0" smtClean="0"/>
              <a:t>PBIS Posters</a:t>
            </a:r>
          </a:p>
          <a:p>
            <a:pPr lvl="1"/>
            <a:r>
              <a:rPr lang="en-US" dirty="0" smtClean="0"/>
              <a:t>Weekly Rock Stars</a:t>
            </a:r>
          </a:p>
          <a:p>
            <a:pPr lvl="1"/>
            <a:r>
              <a:rPr lang="en-US" dirty="0" smtClean="0"/>
              <a:t>School wide events</a:t>
            </a:r>
          </a:p>
          <a:p>
            <a:pPr lvl="1"/>
            <a:r>
              <a:rPr lang="en-US" dirty="0" smtClean="0"/>
              <a:t>Student of the Month</a:t>
            </a:r>
          </a:p>
          <a:p>
            <a:pPr lvl="1"/>
            <a:r>
              <a:rPr lang="en-US" dirty="0" smtClean="0"/>
              <a:t>Weekly Perfect Attendance Rewards</a:t>
            </a:r>
          </a:p>
          <a:p>
            <a:r>
              <a:rPr lang="en-US" dirty="0" smtClean="0"/>
              <a:t>Tier 2 </a:t>
            </a:r>
          </a:p>
          <a:p>
            <a:pPr lvl="1"/>
            <a:r>
              <a:rPr lang="en-US" dirty="0" smtClean="0"/>
              <a:t>Peer Mentors – Marauder Captains</a:t>
            </a:r>
          </a:p>
          <a:p>
            <a:pPr lvl="1"/>
            <a:r>
              <a:rPr lang="en-US" dirty="0" smtClean="0"/>
              <a:t>Freshmen Orientation </a:t>
            </a:r>
          </a:p>
          <a:p>
            <a:pPr lvl="1"/>
            <a:r>
              <a:rPr lang="en-US" dirty="0" smtClean="0"/>
              <a:t>CI/CO</a:t>
            </a:r>
          </a:p>
          <a:p>
            <a:r>
              <a:rPr lang="en-US" dirty="0" smtClean="0"/>
              <a:t>Tier 3</a:t>
            </a:r>
          </a:p>
          <a:p>
            <a:pPr lvl="1"/>
            <a:r>
              <a:rPr lang="en-US" dirty="0" smtClean="0"/>
              <a:t>Take a Break Cards</a:t>
            </a:r>
          </a:p>
        </p:txBody>
      </p:sp>
    </p:spTree>
    <p:extLst>
      <p:ext uri="{BB962C8B-B14F-4D97-AF65-F5344CB8AC3E}">
        <p14:creationId xmlns:p14="http://schemas.microsoft.com/office/powerpoint/2010/main" val="630830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89888"/>
          </a:xfrm>
        </p:spPr>
        <p:txBody>
          <a:bodyPr>
            <a:normAutofit fontScale="90000"/>
          </a:bodyPr>
          <a:lstStyle/>
          <a:p>
            <a:pPr algn="ctr"/>
            <a:r>
              <a:rPr lang="en-US" dirty="0"/>
              <a:t>Marauder Captain’s </a:t>
            </a:r>
            <a:r>
              <a:rPr lang="en-US" dirty="0" smtClean="0"/>
              <a:t/>
            </a:r>
            <a:br>
              <a:rPr lang="en-US" dirty="0" smtClean="0"/>
            </a:br>
            <a:r>
              <a:rPr lang="en-US" dirty="0" smtClean="0"/>
              <a:t>Mentoring </a:t>
            </a:r>
            <a:r>
              <a:rPr lang="en-US" dirty="0"/>
              <a:t>Program</a:t>
            </a:r>
          </a:p>
        </p:txBody>
      </p:sp>
      <p:sp>
        <p:nvSpPr>
          <p:cNvPr id="3" name="Content Placeholder 2"/>
          <p:cNvSpPr>
            <a:spLocks noGrp="1"/>
          </p:cNvSpPr>
          <p:nvPr>
            <p:ph idx="1"/>
          </p:nvPr>
        </p:nvSpPr>
        <p:spPr>
          <a:xfrm>
            <a:off x="304800" y="1676400"/>
            <a:ext cx="8534400" cy="1676400"/>
          </a:xfrm>
        </p:spPr>
        <p:txBody>
          <a:bodyPr/>
          <a:lstStyle/>
          <a:p>
            <a:pPr lvl="1"/>
            <a:r>
              <a:rPr lang="en-US" dirty="0" smtClean="0"/>
              <a:t>87 upper classmen</a:t>
            </a:r>
          </a:p>
          <a:p>
            <a:pPr lvl="2"/>
            <a:r>
              <a:rPr lang="en-US" dirty="0" smtClean="0"/>
              <a:t>Total number of Captains and  the number of Girls verses Boys are based on the size of the incoming freshmen class.</a:t>
            </a:r>
          </a:p>
          <a:p>
            <a:pPr lvl="2"/>
            <a:r>
              <a:rPr lang="en-US" dirty="0" smtClean="0"/>
              <a:t>4-5 freshmen per Captain</a:t>
            </a:r>
          </a:p>
          <a:p>
            <a:pPr lvl="1">
              <a:buNone/>
            </a:pPr>
            <a:endParaRPr lang="en-US" dirty="0" smtClean="0"/>
          </a:p>
          <a:p>
            <a:pPr lvl="1"/>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616" y="3429000"/>
            <a:ext cx="6937248" cy="2804160"/>
          </a:xfrm>
          <a:prstGeom prst="rect">
            <a:avLst/>
          </a:prstGeom>
        </p:spPr>
      </p:pic>
    </p:spTree>
    <p:extLst>
      <p:ext uri="{BB962C8B-B14F-4D97-AF65-F5344CB8AC3E}">
        <p14:creationId xmlns:p14="http://schemas.microsoft.com/office/powerpoint/2010/main" val="657386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89888"/>
          </a:xfrm>
        </p:spPr>
        <p:txBody>
          <a:bodyPr>
            <a:normAutofit fontScale="90000"/>
          </a:bodyPr>
          <a:lstStyle/>
          <a:p>
            <a:pPr algn="ctr"/>
            <a:r>
              <a:rPr lang="en-US" dirty="0"/>
              <a:t>Marauder Captain’s </a:t>
            </a:r>
            <a:r>
              <a:rPr lang="en-US" dirty="0" smtClean="0"/>
              <a:t/>
            </a:r>
            <a:br>
              <a:rPr lang="en-US" dirty="0" smtClean="0"/>
            </a:br>
            <a:r>
              <a:rPr lang="en-US" dirty="0" smtClean="0"/>
              <a:t>Mentoring </a:t>
            </a:r>
            <a:r>
              <a:rPr lang="en-US" dirty="0"/>
              <a:t>Program</a:t>
            </a:r>
          </a:p>
        </p:txBody>
      </p:sp>
      <p:sp>
        <p:nvSpPr>
          <p:cNvPr id="3" name="Content Placeholder 2"/>
          <p:cNvSpPr>
            <a:spLocks noGrp="1"/>
          </p:cNvSpPr>
          <p:nvPr>
            <p:ph idx="1"/>
          </p:nvPr>
        </p:nvSpPr>
        <p:spPr>
          <a:xfrm>
            <a:off x="304800" y="1600200"/>
            <a:ext cx="8534400" cy="1676400"/>
          </a:xfrm>
        </p:spPr>
        <p:txBody>
          <a:bodyPr/>
          <a:lstStyle/>
          <a:p>
            <a:pPr lvl="1"/>
            <a:r>
              <a:rPr lang="en-US" dirty="0" smtClean="0"/>
              <a:t>The Application Process </a:t>
            </a:r>
          </a:p>
          <a:p>
            <a:pPr lvl="2"/>
            <a:r>
              <a:rPr lang="en-US" dirty="0" smtClean="0"/>
              <a:t>Recommendation / Referral  by staff before &amp; after being selected </a:t>
            </a:r>
          </a:p>
          <a:p>
            <a:pPr lvl="2"/>
            <a:r>
              <a:rPr lang="en-US" dirty="0" smtClean="0"/>
              <a:t>Each prospective student fills out an application </a:t>
            </a:r>
          </a:p>
          <a:p>
            <a:pPr lvl="1"/>
            <a:endParaRPr lang="en-US" dirty="0" smtClean="0"/>
          </a:p>
        </p:txBody>
      </p:sp>
      <p:pic>
        <p:nvPicPr>
          <p:cNvPr id="4" name="Picture 2" descr="H:\PBS\IMG_0362.JPG"/>
          <p:cNvPicPr>
            <a:picLocks noChangeAspect="1" noChangeArrowheads="1"/>
          </p:cNvPicPr>
          <p:nvPr/>
        </p:nvPicPr>
        <p:blipFill>
          <a:blip r:embed="rId2" cstate="print"/>
          <a:srcRect/>
          <a:stretch>
            <a:fillRect/>
          </a:stretch>
        </p:blipFill>
        <p:spPr bwMode="auto">
          <a:xfrm>
            <a:off x="2057400" y="3200400"/>
            <a:ext cx="4692912" cy="3505201"/>
          </a:xfrm>
          <a:prstGeom prst="rect">
            <a:avLst/>
          </a:prstGeom>
          <a:noFill/>
        </p:spPr>
      </p:pic>
    </p:spTree>
    <p:extLst>
      <p:ext uri="{BB962C8B-B14F-4D97-AF65-F5344CB8AC3E}">
        <p14:creationId xmlns:p14="http://schemas.microsoft.com/office/powerpoint/2010/main" val="6573860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2256</TotalTime>
  <Words>896</Words>
  <Application>Microsoft Office PowerPoint</Application>
  <PresentationFormat>On-screen Show (4:3)</PresentationFormat>
  <Paragraphs>161</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Flow</vt:lpstr>
      <vt:lpstr>PBIS HIGH SCHOOL FORUM</vt:lpstr>
      <vt:lpstr>Why PBIS?</vt:lpstr>
      <vt:lpstr>Why PBIS?</vt:lpstr>
      <vt:lpstr>Carlson High School Demographics</vt:lpstr>
      <vt:lpstr>Where we started….</vt:lpstr>
      <vt:lpstr>Where we are now….</vt:lpstr>
      <vt:lpstr>PBIS Program Overview</vt:lpstr>
      <vt:lpstr>Marauder Captain’s  Mentoring Program</vt:lpstr>
      <vt:lpstr>Marauder Captain’s  Mentoring Program</vt:lpstr>
      <vt:lpstr>Marauder Captain’s  Mentoring Program</vt:lpstr>
      <vt:lpstr>What do the Captains do?</vt:lpstr>
      <vt:lpstr>Captains stand out among students:</vt:lpstr>
      <vt:lpstr>Who runs the Captains? </vt:lpstr>
      <vt:lpstr>Captain Training </vt:lpstr>
      <vt:lpstr>Problems we had….</vt:lpstr>
      <vt:lpstr>How we fixed the problem…</vt:lpstr>
      <vt:lpstr>How we fixed the problem…</vt:lpstr>
      <vt:lpstr>How we fixed the problem…</vt:lpstr>
      <vt:lpstr>How we fixed the problem…</vt:lpstr>
      <vt:lpstr>How we fixed the problem…</vt:lpstr>
      <vt:lpstr>Contact Info: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PBIS HIGH SCHOOL FORUM</dc:title>
  <dc:creator>Schooley, Dennis</dc:creator>
  <cp:lastModifiedBy>Schooley, Dennis</cp:lastModifiedBy>
  <cp:revision>46</cp:revision>
  <cp:lastPrinted>2014-11-10T17:39:15Z</cp:lastPrinted>
  <dcterms:created xsi:type="dcterms:W3CDTF">2014-10-21T12:02:29Z</dcterms:created>
  <dcterms:modified xsi:type="dcterms:W3CDTF">2014-11-12T17:49:08Z</dcterms:modified>
</cp:coreProperties>
</file>