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89" r:id="rId3"/>
    <p:sldId id="261" r:id="rId4"/>
    <p:sldId id="257" r:id="rId5"/>
    <p:sldId id="258" r:id="rId6"/>
    <p:sldId id="259" r:id="rId7"/>
    <p:sldId id="264" r:id="rId8"/>
    <p:sldId id="271" r:id="rId9"/>
    <p:sldId id="281" r:id="rId10"/>
    <p:sldId id="282" r:id="rId11"/>
    <p:sldId id="260" r:id="rId12"/>
    <p:sldId id="262" r:id="rId13"/>
    <p:sldId id="263" r:id="rId14"/>
    <p:sldId id="272" r:id="rId15"/>
    <p:sldId id="274" r:id="rId16"/>
    <p:sldId id="275" r:id="rId17"/>
    <p:sldId id="265" r:id="rId18"/>
    <p:sldId id="266" r:id="rId19"/>
    <p:sldId id="267" r:id="rId20"/>
    <p:sldId id="268" r:id="rId21"/>
    <p:sldId id="269" r:id="rId22"/>
    <p:sldId id="270" r:id="rId23"/>
    <p:sldId id="276" r:id="rId24"/>
    <p:sldId id="283" r:id="rId25"/>
    <p:sldId id="277" r:id="rId26"/>
    <p:sldId id="286" r:id="rId27"/>
    <p:sldId id="278" r:id="rId28"/>
    <p:sldId id="279" r:id="rId29"/>
    <p:sldId id="284" r:id="rId30"/>
    <p:sldId id="287" r:id="rId31"/>
    <p:sldId id="285" r:id="rId32"/>
    <p:sldId id="288" r:id="rId33"/>
    <p:sldId id="280"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36" autoAdjust="0"/>
    <p:restoredTop sz="94660"/>
  </p:normalViewPr>
  <p:slideViewPr>
    <p:cSldViewPr>
      <p:cViewPr varScale="1">
        <p:scale>
          <a:sx n="83" d="100"/>
          <a:sy n="83" d="100"/>
        </p:scale>
        <p:origin x="-78" y="-6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2010</c:v>
                </c:pt>
              </c:strCache>
            </c:strRef>
          </c:tx>
          <c:invertIfNegative val="0"/>
          <c:cat>
            <c:strRef>
              <c:f>Sheet1!$A$2:$A$3</c:f>
              <c:strCache>
                <c:ptCount val="2"/>
                <c:pt idx="0">
                  <c:v>OSS</c:v>
                </c:pt>
                <c:pt idx="1">
                  <c:v>ISS</c:v>
                </c:pt>
              </c:strCache>
            </c:strRef>
          </c:cat>
          <c:val>
            <c:numRef>
              <c:f>Sheet1!$B$2:$B$3</c:f>
              <c:numCache>
                <c:formatCode>General</c:formatCode>
                <c:ptCount val="2"/>
                <c:pt idx="0">
                  <c:v>4389</c:v>
                </c:pt>
                <c:pt idx="1">
                  <c:v>3313</c:v>
                </c:pt>
              </c:numCache>
            </c:numRef>
          </c:val>
        </c:ser>
        <c:ser>
          <c:idx val="1"/>
          <c:order val="1"/>
          <c:tx>
            <c:strRef>
              <c:f>Sheet1!$C$1</c:f>
              <c:strCache>
                <c:ptCount val="1"/>
                <c:pt idx="0">
                  <c:v>2014</c:v>
                </c:pt>
              </c:strCache>
            </c:strRef>
          </c:tx>
          <c:invertIfNegative val="0"/>
          <c:cat>
            <c:strRef>
              <c:f>Sheet1!$A$2:$A$3</c:f>
              <c:strCache>
                <c:ptCount val="2"/>
                <c:pt idx="0">
                  <c:v>OSS</c:v>
                </c:pt>
                <c:pt idx="1">
                  <c:v>ISS</c:v>
                </c:pt>
              </c:strCache>
            </c:strRef>
          </c:cat>
          <c:val>
            <c:numRef>
              <c:f>Sheet1!$C$2:$C$3</c:f>
              <c:numCache>
                <c:formatCode>General</c:formatCode>
                <c:ptCount val="2"/>
                <c:pt idx="0">
                  <c:v>2580</c:v>
                </c:pt>
                <c:pt idx="1">
                  <c:v>1954</c:v>
                </c:pt>
              </c:numCache>
            </c:numRef>
          </c:val>
        </c:ser>
        <c:dLbls>
          <c:showLegendKey val="0"/>
          <c:showVal val="0"/>
          <c:showCatName val="0"/>
          <c:showSerName val="0"/>
          <c:showPercent val="0"/>
          <c:showBubbleSize val="0"/>
        </c:dLbls>
        <c:gapWidth val="150"/>
        <c:axId val="7768704"/>
        <c:axId val="7786880"/>
      </c:barChart>
      <c:catAx>
        <c:axId val="7768704"/>
        <c:scaling>
          <c:orientation val="minMax"/>
        </c:scaling>
        <c:delete val="0"/>
        <c:axPos val="b"/>
        <c:majorTickMark val="out"/>
        <c:minorTickMark val="none"/>
        <c:tickLblPos val="nextTo"/>
        <c:crossAx val="7786880"/>
        <c:crosses val="autoZero"/>
        <c:auto val="1"/>
        <c:lblAlgn val="ctr"/>
        <c:lblOffset val="100"/>
        <c:noMultiLvlLbl val="0"/>
      </c:catAx>
      <c:valAx>
        <c:axId val="7786880"/>
        <c:scaling>
          <c:orientation val="minMax"/>
        </c:scaling>
        <c:delete val="0"/>
        <c:axPos val="l"/>
        <c:majorGridlines/>
        <c:numFmt formatCode="General" sourceLinked="1"/>
        <c:majorTickMark val="out"/>
        <c:minorTickMark val="none"/>
        <c:tickLblPos val="nextTo"/>
        <c:crossAx val="77687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AC3370-CC3D-4CCB-A0E5-FE9B968D5AA0}" type="datetimeFigureOut">
              <a:rPr lang="en-US" smtClean="0"/>
              <a:t>11/11/2014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A36A52-306A-4449-BD70-BE493BE2B12B}" type="slidenum">
              <a:rPr lang="en-US" smtClean="0"/>
              <a:t>‹#›</a:t>
            </a:fld>
            <a:endParaRPr lang="en-US"/>
          </a:p>
        </p:txBody>
      </p:sp>
    </p:spTree>
    <p:extLst>
      <p:ext uri="{BB962C8B-B14F-4D97-AF65-F5344CB8AC3E}">
        <p14:creationId xmlns:p14="http://schemas.microsoft.com/office/powerpoint/2010/main" val="188605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6DB02-230C-4E10-BD57-20C0A55866BC}" type="datetimeFigureOut">
              <a:rPr lang="en-US" smtClean="0"/>
              <a:t>11/11/2014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A18F6-00B2-4D2A-847F-4F58396344D1}" type="slidenum">
              <a:rPr lang="en-US" smtClean="0"/>
              <a:t>‹#›</a:t>
            </a:fld>
            <a:endParaRPr lang="en-US"/>
          </a:p>
        </p:txBody>
      </p:sp>
    </p:spTree>
    <p:extLst>
      <p:ext uri="{BB962C8B-B14F-4D97-AF65-F5344CB8AC3E}">
        <p14:creationId xmlns:p14="http://schemas.microsoft.com/office/powerpoint/2010/main" val="3044118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A18F6-00B2-4D2A-847F-4F58396344D1}" type="slidenum">
              <a:rPr lang="en-US" smtClean="0"/>
              <a:t>1</a:t>
            </a:fld>
            <a:endParaRPr lang="en-US"/>
          </a:p>
        </p:txBody>
      </p:sp>
    </p:spTree>
    <p:extLst>
      <p:ext uri="{BB962C8B-B14F-4D97-AF65-F5344CB8AC3E}">
        <p14:creationId xmlns:p14="http://schemas.microsoft.com/office/powerpoint/2010/main" val="76998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A18F6-00B2-4D2A-847F-4F58396344D1}" type="slidenum">
              <a:rPr lang="en-US" smtClean="0"/>
              <a:t>21</a:t>
            </a:fld>
            <a:endParaRPr lang="en-US"/>
          </a:p>
        </p:txBody>
      </p:sp>
    </p:spTree>
    <p:extLst>
      <p:ext uri="{BB962C8B-B14F-4D97-AF65-F5344CB8AC3E}">
        <p14:creationId xmlns:p14="http://schemas.microsoft.com/office/powerpoint/2010/main" val="301586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82F7F8-00D2-4110-A2BC-982C04004295}"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07A62-E837-4B1F-BFE4-77C74C947F89}" type="slidenum">
              <a:rPr lang="en-US" smtClean="0"/>
              <a:t>‹#›</a:t>
            </a:fld>
            <a:endParaRPr lang="en-US"/>
          </a:p>
        </p:txBody>
      </p:sp>
    </p:spTree>
    <p:extLst>
      <p:ext uri="{BB962C8B-B14F-4D97-AF65-F5344CB8AC3E}">
        <p14:creationId xmlns:p14="http://schemas.microsoft.com/office/powerpoint/2010/main" val="116300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2F7F8-00D2-4110-A2BC-982C04004295}"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07A62-E837-4B1F-BFE4-77C74C947F89}" type="slidenum">
              <a:rPr lang="en-US" smtClean="0"/>
              <a:t>‹#›</a:t>
            </a:fld>
            <a:endParaRPr lang="en-US"/>
          </a:p>
        </p:txBody>
      </p:sp>
    </p:spTree>
    <p:extLst>
      <p:ext uri="{BB962C8B-B14F-4D97-AF65-F5344CB8AC3E}">
        <p14:creationId xmlns:p14="http://schemas.microsoft.com/office/powerpoint/2010/main" val="65037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2F7F8-00D2-4110-A2BC-982C04004295}"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07A62-E837-4B1F-BFE4-77C74C947F89}" type="slidenum">
              <a:rPr lang="en-US" smtClean="0"/>
              <a:t>‹#›</a:t>
            </a:fld>
            <a:endParaRPr lang="en-US"/>
          </a:p>
        </p:txBody>
      </p:sp>
    </p:spTree>
    <p:extLst>
      <p:ext uri="{BB962C8B-B14F-4D97-AF65-F5344CB8AC3E}">
        <p14:creationId xmlns:p14="http://schemas.microsoft.com/office/powerpoint/2010/main" val="110245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82F7F8-00D2-4110-A2BC-982C04004295}"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07A62-E837-4B1F-BFE4-77C74C947F89}" type="slidenum">
              <a:rPr lang="en-US" smtClean="0"/>
              <a:t>‹#›</a:t>
            </a:fld>
            <a:endParaRPr lang="en-US"/>
          </a:p>
        </p:txBody>
      </p:sp>
    </p:spTree>
    <p:extLst>
      <p:ext uri="{BB962C8B-B14F-4D97-AF65-F5344CB8AC3E}">
        <p14:creationId xmlns:p14="http://schemas.microsoft.com/office/powerpoint/2010/main" val="408538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2F7F8-00D2-4110-A2BC-982C04004295}"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07A62-E837-4B1F-BFE4-77C74C947F89}" type="slidenum">
              <a:rPr lang="en-US" smtClean="0"/>
              <a:t>‹#›</a:t>
            </a:fld>
            <a:endParaRPr lang="en-US"/>
          </a:p>
        </p:txBody>
      </p:sp>
    </p:spTree>
    <p:extLst>
      <p:ext uri="{BB962C8B-B14F-4D97-AF65-F5344CB8AC3E}">
        <p14:creationId xmlns:p14="http://schemas.microsoft.com/office/powerpoint/2010/main" val="271506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82F7F8-00D2-4110-A2BC-982C04004295}"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07A62-E837-4B1F-BFE4-77C74C947F89}" type="slidenum">
              <a:rPr lang="en-US" smtClean="0"/>
              <a:t>‹#›</a:t>
            </a:fld>
            <a:endParaRPr lang="en-US"/>
          </a:p>
        </p:txBody>
      </p:sp>
    </p:spTree>
    <p:extLst>
      <p:ext uri="{BB962C8B-B14F-4D97-AF65-F5344CB8AC3E}">
        <p14:creationId xmlns:p14="http://schemas.microsoft.com/office/powerpoint/2010/main" val="312079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82F7F8-00D2-4110-A2BC-982C04004295}" type="datetimeFigureOut">
              <a:rPr lang="en-US" smtClean="0"/>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A07A62-E837-4B1F-BFE4-77C74C947F89}" type="slidenum">
              <a:rPr lang="en-US" smtClean="0"/>
              <a:t>‹#›</a:t>
            </a:fld>
            <a:endParaRPr lang="en-US"/>
          </a:p>
        </p:txBody>
      </p:sp>
    </p:spTree>
    <p:extLst>
      <p:ext uri="{BB962C8B-B14F-4D97-AF65-F5344CB8AC3E}">
        <p14:creationId xmlns:p14="http://schemas.microsoft.com/office/powerpoint/2010/main" val="48089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82F7F8-00D2-4110-A2BC-982C04004295}" type="datetimeFigureOut">
              <a:rPr lang="en-US" smtClean="0"/>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07A62-E837-4B1F-BFE4-77C74C947F89}" type="slidenum">
              <a:rPr lang="en-US" smtClean="0"/>
              <a:t>‹#›</a:t>
            </a:fld>
            <a:endParaRPr lang="en-US"/>
          </a:p>
        </p:txBody>
      </p:sp>
    </p:spTree>
    <p:extLst>
      <p:ext uri="{BB962C8B-B14F-4D97-AF65-F5344CB8AC3E}">
        <p14:creationId xmlns:p14="http://schemas.microsoft.com/office/powerpoint/2010/main" val="416516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2F7F8-00D2-4110-A2BC-982C04004295}" type="datetimeFigureOut">
              <a:rPr lang="en-US" smtClean="0"/>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07A62-E837-4B1F-BFE4-77C74C947F89}" type="slidenum">
              <a:rPr lang="en-US" smtClean="0"/>
              <a:t>‹#›</a:t>
            </a:fld>
            <a:endParaRPr lang="en-US"/>
          </a:p>
        </p:txBody>
      </p:sp>
    </p:spTree>
    <p:extLst>
      <p:ext uri="{BB962C8B-B14F-4D97-AF65-F5344CB8AC3E}">
        <p14:creationId xmlns:p14="http://schemas.microsoft.com/office/powerpoint/2010/main" val="289566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2F7F8-00D2-4110-A2BC-982C04004295}"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07A62-E837-4B1F-BFE4-77C74C947F89}" type="slidenum">
              <a:rPr lang="en-US" smtClean="0"/>
              <a:t>‹#›</a:t>
            </a:fld>
            <a:endParaRPr lang="en-US"/>
          </a:p>
        </p:txBody>
      </p:sp>
    </p:spTree>
    <p:extLst>
      <p:ext uri="{BB962C8B-B14F-4D97-AF65-F5344CB8AC3E}">
        <p14:creationId xmlns:p14="http://schemas.microsoft.com/office/powerpoint/2010/main" val="212048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2F7F8-00D2-4110-A2BC-982C04004295}"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07A62-E837-4B1F-BFE4-77C74C947F89}" type="slidenum">
              <a:rPr lang="en-US" smtClean="0"/>
              <a:t>‹#›</a:t>
            </a:fld>
            <a:endParaRPr lang="en-US"/>
          </a:p>
        </p:txBody>
      </p:sp>
    </p:spTree>
    <p:extLst>
      <p:ext uri="{BB962C8B-B14F-4D97-AF65-F5344CB8AC3E}">
        <p14:creationId xmlns:p14="http://schemas.microsoft.com/office/powerpoint/2010/main" val="72584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2F7F8-00D2-4110-A2BC-982C04004295}" type="datetimeFigureOut">
              <a:rPr lang="en-US" smtClean="0"/>
              <a:t>11/11/2014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07A62-E837-4B1F-BFE4-77C74C947F89}" type="slidenum">
              <a:rPr lang="en-US" smtClean="0"/>
              <a:t>‹#›</a:t>
            </a:fld>
            <a:endParaRPr lang="en-US"/>
          </a:p>
        </p:txBody>
      </p:sp>
    </p:spTree>
    <p:extLst>
      <p:ext uri="{BB962C8B-B14F-4D97-AF65-F5344CB8AC3E}">
        <p14:creationId xmlns:p14="http://schemas.microsoft.com/office/powerpoint/2010/main" val="2367116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cmeussner@csdm.k12.mi.us" TargetMode="External"/><Relationship Id="rId2" Type="http://schemas.openxmlformats.org/officeDocument/2006/relationships/hyperlink" Target="mailto:jtafelski@csdm.k12.mi.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Crestwood High School</a:t>
            </a:r>
            <a:endParaRPr lang="en-US" dirty="0"/>
          </a:p>
        </p:txBody>
      </p:sp>
      <p:sp>
        <p:nvSpPr>
          <p:cNvPr id="3" name="Subtitle 2"/>
          <p:cNvSpPr>
            <a:spLocks noGrp="1"/>
          </p:cNvSpPr>
          <p:nvPr>
            <p:ph type="subTitle" idx="1"/>
          </p:nvPr>
        </p:nvSpPr>
        <p:spPr/>
        <p:txBody>
          <a:bodyPr/>
          <a:lstStyle/>
          <a:p>
            <a:r>
              <a:rPr lang="en-US" dirty="0" smtClean="0"/>
              <a:t>PBIS Program</a:t>
            </a:r>
          </a:p>
          <a:p>
            <a:r>
              <a:rPr lang="en-US" dirty="0" smtClean="0"/>
              <a:t>Alternative Consequences and Rewards</a:t>
            </a:r>
            <a:endParaRPr lang="en-US" dirty="0"/>
          </a:p>
        </p:txBody>
      </p:sp>
    </p:spTree>
    <p:extLst>
      <p:ext uri="{BB962C8B-B14F-4D97-AF65-F5344CB8AC3E}">
        <p14:creationId xmlns:p14="http://schemas.microsoft.com/office/powerpoint/2010/main" val="3704507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Support Time</a:t>
            </a:r>
            <a:endParaRPr lang="en-US" dirty="0"/>
          </a:p>
        </p:txBody>
      </p:sp>
      <p:sp>
        <p:nvSpPr>
          <p:cNvPr id="4" name="Content Placeholder 3"/>
          <p:cNvSpPr>
            <a:spLocks noGrp="1"/>
          </p:cNvSpPr>
          <p:nvPr>
            <p:ph idx="1"/>
          </p:nvPr>
        </p:nvSpPr>
        <p:spPr/>
        <p:txBody>
          <a:bodyPr>
            <a:normAutofit fontScale="70000" lnSpcReduction="20000"/>
          </a:bodyPr>
          <a:lstStyle/>
          <a:p>
            <a:r>
              <a:rPr lang="en-US" sz="3600" dirty="0" smtClean="0"/>
              <a:t>Time set aside 1 day a week for teacher PLC and 1-1 or small group student assistance</a:t>
            </a:r>
          </a:p>
          <a:p>
            <a:pPr lvl="1"/>
            <a:r>
              <a:rPr lang="en-US" sz="3600" dirty="0" smtClean="0"/>
              <a:t>½ the staff is on PLC, ½ the staff works with kids</a:t>
            </a:r>
          </a:p>
          <a:p>
            <a:r>
              <a:rPr lang="en-US" sz="3600" dirty="0" smtClean="0"/>
              <a:t>Students are assigned to a teacher if they have below a 2.0 and MUST attend, or can sign up to see one on their own</a:t>
            </a:r>
          </a:p>
          <a:p>
            <a:r>
              <a:rPr lang="en-US" sz="3600" dirty="0" smtClean="0"/>
              <a:t>SST data is used during Meeting Mechanics and other data driven decisions</a:t>
            </a:r>
          </a:p>
          <a:p>
            <a:r>
              <a:rPr lang="en-US" sz="3600" dirty="0" smtClean="0"/>
              <a:t>It is DURING the regular school day</a:t>
            </a:r>
          </a:p>
          <a:p>
            <a:r>
              <a:rPr lang="en-US" sz="3600" dirty="0" smtClean="0"/>
              <a:t>Students not attending SST have the option to socialize (in designated areas), volunteer (which MANY do), or sleep in </a:t>
            </a:r>
          </a:p>
          <a:p>
            <a:r>
              <a:rPr lang="en-US" sz="3600" dirty="0" smtClean="0"/>
              <a:t>Meeting Mechanics are held during this time</a:t>
            </a:r>
          </a:p>
          <a:p>
            <a:endParaRPr lang="en-US" dirty="0"/>
          </a:p>
        </p:txBody>
      </p:sp>
    </p:spTree>
    <p:extLst>
      <p:ext uri="{BB962C8B-B14F-4D97-AF65-F5344CB8AC3E}">
        <p14:creationId xmlns:p14="http://schemas.microsoft.com/office/powerpoint/2010/main" val="2130064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Actually do Here?</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4821" t="1381" r="761" b="74"/>
          <a:stretch/>
        </p:blipFill>
        <p:spPr>
          <a:xfrm rot="5400000">
            <a:off x="100057" y="1980132"/>
            <a:ext cx="4901725" cy="3837061"/>
          </a:xfrm>
        </p:spPr>
      </p:pic>
      <p:pic>
        <p:nvPicPr>
          <p:cNvPr id="1026" name="Picture 2" descr="C:\Users\CHS Principal\Desktop\CHS-BIGIDEAS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219200"/>
            <a:ext cx="3402106" cy="52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152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Suspension</a:t>
            </a:r>
            <a:endParaRPr lang="en-US" dirty="0"/>
          </a:p>
        </p:txBody>
      </p:sp>
      <p:sp>
        <p:nvSpPr>
          <p:cNvPr id="3" name="Content Placeholder 2"/>
          <p:cNvSpPr>
            <a:spLocks noGrp="1"/>
          </p:cNvSpPr>
          <p:nvPr>
            <p:ph idx="1"/>
          </p:nvPr>
        </p:nvSpPr>
        <p:spPr/>
        <p:txBody>
          <a:bodyPr>
            <a:normAutofit/>
          </a:bodyPr>
          <a:lstStyle/>
          <a:p>
            <a:r>
              <a:rPr lang="en-US" dirty="0" smtClean="0"/>
              <a:t>SRC</a:t>
            </a:r>
          </a:p>
          <a:p>
            <a:r>
              <a:rPr lang="en-US" dirty="0" smtClean="0"/>
              <a:t>Community Service &amp; Detentions</a:t>
            </a:r>
          </a:p>
          <a:p>
            <a:r>
              <a:rPr lang="en-US" dirty="0" smtClean="0"/>
              <a:t>Counselor meetings</a:t>
            </a:r>
          </a:p>
          <a:p>
            <a:r>
              <a:rPr lang="en-US" dirty="0" smtClean="0"/>
              <a:t>Social work support</a:t>
            </a:r>
          </a:p>
          <a:p>
            <a:r>
              <a:rPr lang="en-US" dirty="0" smtClean="0"/>
              <a:t>Tier II Check in /Check Out</a:t>
            </a:r>
          </a:p>
          <a:p>
            <a:r>
              <a:rPr lang="en-US" dirty="0" smtClean="0"/>
              <a:t>Tier II Staff/Student Mentoring</a:t>
            </a:r>
          </a:p>
          <a:p>
            <a:endParaRPr lang="en-US" dirty="0"/>
          </a:p>
        </p:txBody>
      </p:sp>
    </p:spTree>
    <p:extLst>
      <p:ext uri="{BB962C8B-B14F-4D97-AF65-F5344CB8AC3E}">
        <p14:creationId xmlns:p14="http://schemas.microsoft.com/office/powerpoint/2010/main" val="3307056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Suspension, cont</a:t>
            </a:r>
            <a:r>
              <a:rPr lang="en-US" dirty="0"/>
              <a:t>.</a:t>
            </a:r>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n-US" sz="3200" dirty="0" smtClean="0"/>
              <a:t>Crestwood Transitions Program</a:t>
            </a:r>
          </a:p>
          <a:p>
            <a:pPr marL="342900" lvl="1" indent="-342900">
              <a:buFont typeface="Arial" panose="020B0604020202020204" pitchFamily="34" charset="0"/>
              <a:buChar char="•"/>
            </a:pPr>
            <a:r>
              <a:rPr lang="en-US" sz="3200" dirty="0" smtClean="0"/>
              <a:t>Meeting Mechanics/Risk Assessment/Psych Evaluation</a:t>
            </a:r>
          </a:p>
          <a:p>
            <a:pPr lvl="1"/>
            <a:r>
              <a:rPr lang="en-US" dirty="0" smtClean="0"/>
              <a:t>Process</a:t>
            </a:r>
          </a:p>
          <a:p>
            <a:pPr lvl="2"/>
            <a:r>
              <a:rPr lang="en-US" dirty="0" smtClean="0"/>
              <a:t>Staff contacts counselor/social worker</a:t>
            </a:r>
            <a:r>
              <a:rPr lang="en-US" dirty="0" smtClean="0">
                <a:sym typeface="Wingdings" panose="05000000000000000000" pitchFamily="2" charset="2"/>
              </a:rPr>
              <a:t> CA60 Review Meeting Mechanics with ALL involved staff Action Plan</a:t>
            </a:r>
          </a:p>
          <a:p>
            <a:pPr lvl="1"/>
            <a:r>
              <a:rPr lang="en-US" dirty="0" smtClean="0">
                <a:sym typeface="Wingdings" panose="05000000000000000000" pitchFamily="2" charset="2"/>
              </a:rPr>
              <a:t>Done prior to Tier II or special education evaluation</a:t>
            </a:r>
          </a:p>
          <a:p>
            <a:pPr marL="0" indent="0">
              <a:buNone/>
            </a:pPr>
            <a:endParaRPr lang="en-US" dirty="0" smtClean="0">
              <a:sym typeface="Wingdings" panose="05000000000000000000" pitchFamily="2" charset="2"/>
            </a:endParaRPr>
          </a:p>
          <a:p>
            <a:pPr marL="342900" lvl="1" indent="-3429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456196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Parking lot</a:t>
            </a:r>
          </a:p>
          <a:p>
            <a:r>
              <a:rPr lang="en-US" dirty="0" smtClean="0"/>
              <a:t>Days off (Senior attendance incentive)</a:t>
            </a:r>
          </a:p>
          <a:p>
            <a:pPr lvl="1"/>
            <a:r>
              <a:rPr lang="en-US" dirty="0" smtClean="0"/>
              <a:t>Worked for 3 years, not so much anymore…</a:t>
            </a:r>
          </a:p>
          <a:p>
            <a:r>
              <a:rPr lang="en-US" dirty="0" smtClean="0"/>
              <a:t>SST</a:t>
            </a:r>
          </a:p>
          <a:p>
            <a:r>
              <a:rPr lang="en-US" dirty="0" smtClean="0"/>
              <a:t>Cell phones</a:t>
            </a:r>
          </a:p>
          <a:p>
            <a:r>
              <a:rPr lang="en-US" dirty="0" smtClean="0"/>
              <a:t>AP Incentive</a:t>
            </a:r>
          </a:p>
          <a:p>
            <a:r>
              <a:rPr lang="en-US" dirty="0" smtClean="0"/>
              <a:t>Drop a quiz/test for no </a:t>
            </a:r>
            <a:r>
              <a:rPr lang="en-US" dirty="0" err="1" smtClean="0"/>
              <a:t>tardies</a:t>
            </a:r>
            <a:endParaRPr lang="en-US" dirty="0" smtClean="0"/>
          </a:p>
          <a:p>
            <a:r>
              <a:rPr lang="en-US" dirty="0" smtClean="0"/>
              <a:t>Alternative assessment for poor attendance and lack of participation</a:t>
            </a:r>
          </a:p>
          <a:p>
            <a:pPr lvl="1"/>
            <a:r>
              <a:rPr lang="en-US" dirty="0" smtClean="0"/>
              <a:t>Eligibility to take assessment</a:t>
            </a:r>
          </a:p>
          <a:p>
            <a:endParaRPr lang="en-US" dirty="0" smtClean="0"/>
          </a:p>
        </p:txBody>
      </p:sp>
    </p:spTree>
    <p:extLst>
      <p:ext uri="{BB962C8B-B14F-4D97-AF65-F5344CB8AC3E}">
        <p14:creationId xmlns:p14="http://schemas.microsoft.com/office/powerpoint/2010/main" val="3218626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Charger Awards</a:t>
            </a:r>
            <a:endParaRPr lang="en-US" dirty="0"/>
          </a:p>
        </p:txBody>
      </p:sp>
      <p:sp>
        <p:nvSpPr>
          <p:cNvPr id="3" name="Content Placeholder 2"/>
          <p:cNvSpPr>
            <a:spLocks noGrp="1"/>
          </p:cNvSpPr>
          <p:nvPr>
            <p:ph idx="1"/>
          </p:nvPr>
        </p:nvSpPr>
        <p:spPr/>
        <p:txBody>
          <a:bodyPr>
            <a:normAutofit lnSpcReduction="10000"/>
          </a:bodyPr>
          <a:lstStyle/>
          <a:p>
            <a:r>
              <a:rPr lang="en-US" dirty="0" smtClean="0"/>
              <a:t>Given for on-time arrival (at random)</a:t>
            </a:r>
          </a:p>
          <a:p>
            <a:r>
              <a:rPr lang="en-US" dirty="0" smtClean="0"/>
              <a:t>“Caught being good”</a:t>
            </a:r>
          </a:p>
          <a:p>
            <a:pPr lvl="1"/>
            <a:r>
              <a:rPr lang="en-US" dirty="0" smtClean="0"/>
              <a:t>Teacher discretion</a:t>
            </a:r>
            <a:endParaRPr lang="en-US" dirty="0"/>
          </a:p>
          <a:p>
            <a:r>
              <a:rPr lang="en-US" dirty="0" smtClean="0"/>
              <a:t>Partnership with cafeteria for Charger Awards</a:t>
            </a:r>
          </a:p>
          <a:p>
            <a:r>
              <a:rPr lang="en-US" dirty="0" err="1" smtClean="0"/>
              <a:t>Spiritwear</a:t>
            </a:r>
            <a:endParaRPr lang="en-US" dirty="0"/>
          </a:p>
          <a:p>
            <a:pPr lvl="1"/>
            <a:r>
              <a:rPr lang="en-US" dirty="0" smtClean="0"/>
              <a:t>Engaging CI classroom in process as well</a:t>
            </a:r>
            <a:endParaRPr lang="en-US" dirty="0"/>
          </a:p>
          <a:p>
            <a:r>
              <a:rPr lang="en-US" dirty="0" smtClean="0"/>
              <a:t>Gift cards (self-funded)</a:t>
            </a:r>
          </a:p>
          <a:p>
            <a:r>
              <a:rPr lang="en-US" dirty="0" smtClean="0"/>
              <a:t>Access to courtyard</a:t>
            </a:r>
          </a:p>
          <a:p>
            <a:endParaRPr lang="en-US" dirty="0" smtClean="0"/>
          </a:p>
          <a:p>
            <a:endParaRPr lang="en-US" dirty="0"/>
          </a:p>
        </p:txBody>
      </p:sp>
    </p:spTree>
    <p:extLst>
      <p:ext uri="{BB962C8B-B14F-4D97-AF65-F5344CB8AC3E}">
        <p14:creationId xmlns:p14="http://schemas.microsoft.com/office/powerpoint/2010/main" val="893982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Results</a:t>
            </a:r>
            <a:endParaRPr lang="en-US" dirty="0"/>
          </a:p>
        </p:txBody>
      </p:sp>
      <p:sp>
        <p:nvSpPr>
          <p:cNvPr id="4" name="Subtitle 3"/>
          <p:cNvSpPr>
            <a:spLocks noGrp="1"/>
          </p:cNvSpPr>
          <p:nvPr>
            <p:ph type="subTitle" idx="1"/>
          </p:nvPr>
        </p:nvSpPr>
        <p:spPr/>
        <p:txBody>
          <a:bodyPr/>
          <a:lstStyle/>
          <a:p>
            <a:r>
              <a:rPr lang="en-US" dirty="0" smtClean="0"/>
              <a:t>Pre &amp; Post PBIS Implementation</a:t>
            </a:r>
            <a:endParaRPr lang="en-US" dirty="0"/>
          </a:p>
        </p:txBody>
      </p:sp>
    </p:spTree>
    <p:extLst>
      <p:ext uri="{BB962C8B-B14F-4D97-AF65-F5344CB8AC3E}">
        <p14:creationId xmlns:p14="http://schemas.microsoft.com/office/powerpoint/2010/main" val="3566186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Hours Suspended</a:t>
            </a:r>
            <a:br>
              <a:rPr lang="en-US" dirty="0" smtClean="0"/>
            </a:br>
            <a:r>
              <a:rPr lang="en-US" dirty="0" smtClean="0"/>
              <a:t>(we are up 60+ kids since 2010)</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419442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9719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Infractions per Month</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153400" cy="490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001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Infractions, cont.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3659"/>
            <a:ext cx="785948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083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Information</a:t>
            </a:r>
            <a:endParaRPr lang="en-US" dirty="0"/>
          </a:p>
        </p:txBody>
      </p:sp>
      <p:sp>
        <p:nvSpPr>
          <p:cNvPr id="3" name="Content Placeholder 2"/>
          <p:cNvSpPr>
            <a:spLocks noGrp="1"/>
          </p:cNvSpPr>
          <p:nvPr>
            <p:ph idx="1"/>
          </p:nvPr>
        </p:nvSpPr>
        <p:spPr/>
        <p:txBody>
          <a:bodyPr/>
          <a:lstStyle/>
          <a:p>
            <a:r>
              <a:rPr lang="en-US" dirty="0" smtClean="0"/>
              <a:t>We have 1315 kids (up from 1200 in 2009)</a:t>
            </a:r>
          </a:p>
          <a:p>
            <a:r>
              <a:rPr lang="en-US" dirty="0" smtClean="0"/>
              <a:t>We have been implementing PBIS for 4 years, it started at the end of 2010. </a:t>
            </a:r>
          </a:p>
          <a:p>
            <a:r>
              <a:rPr lang="en-US" dirty="0" smtClean="0"/>
              <a:t>We are solidly at Tier III</a:t>
            </a:r>
          </a:p>
        </p:txBody>
      </p:sp>
    </p:spTree>
    <p:extLst>
      <p:ext uri="{BB962C8B-B14F-4D97-AF65-F5344CB8AC3E}">
        <p14:creationId xmlns:p14="http://schemas.microsoft.com/office/powerpoint/2010/main" val="1872488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Infractions, cont.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3706813"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203" y="26670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690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Offenses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6576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767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Cellphones = Hell in a </a:t>
            </a:r>
            <a:r>
              <a:rPr lang="en-US" dirty="0" err="1" smtClean="0"/>
              <a:t>Handbasket</a:t>
            </a:r>
            <a:r>
              <a:rPr lang="en-US" dirty="0" smtClean="0"/>
              <a:t/>
            </a:r>
            <a:br>
              <a:rPr lang="en-US" dirty="0" smtClean="0"/>
            </a:br>
            <a:r>
              <a:rPr lang="en-US" sz="2700" dirty="0" smtClean="0">
                <a:solidFill>
                  <a:schemeClr val="bg1">
                    <a:lumMod val="65000"/>
                  </a:schemeClr>
                </a:solidFill>
              </a:rPr>
              <a:t>(not really)</a:t>
            </a:r>
            <a:endParaRPr lang="en-US" sz="2700" dirty="0">
              <a:solidFill>
                <a:schemeClr val="bg1">
                  <a:lumMod val="65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06827"/>
            <a:ext cx="646506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912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Referrals by Location</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384377" cy="443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888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Results</a:t>
            </a:r>
            <a:endParaRPr lang="en-US" dirty="0"/>
          </a:p>
        </p:txBody>
      </p:sp>
      <p:sp>
        <p:nvSpPr>
          <p:cNvPr id="4" name="Subtitle 3"/>
          <p:cNvSpPr>
            <a:spLocks noGrp="1"/>
          </p:cNvSpPr>
          <p:nvPr>
            <p:ph type="subTitle" idx="1"/>
          </p:nvPr>
        </p:nvSpPr>
        <p:spPr/>
        <p:txBody>
          <a:bodyPr/>
          <a:lstStyle/>
          <a:p>
            <a:r>
              <a:rPr lang="en-US" dirty="0" smtClean="0"/>
              <a:t>(Academic)</a:t>
            </a:r>
            <a:endParaRPr lang="en-US" dirty="0"/>
          </a:p>
        </p:txBody>
      </p:sp>
    </p:spTree>
    <p:extLst>
      <p:ext uri="{BB962C8B-B14F-4D97-AF65-F5344CB8AC3E}">
        <p14:creationId xmlns:p14="http://schemas.microsoft.com/office/powerpoint/2010/main" val="2965373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Data</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45783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81400"/>
            <a:ext cx="4187825" cy="2983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82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Graduation Rate</a:t>
            </a:r>
            <a:endParaRPr lang="en-US"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3528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798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 cont.</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290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135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Internal Failure </a:t>
            </a:r>
            <a:r>
              <a:rPr lang="en-US" dirty="0" smtClean="0"/>
              <a:t>Data</a:t>
            </a:r>
            <a:br>
              <a:rPr lang="en-US" dirty="0" smtClean="0"/>
            </a:br>
            <a:r>
              <a:rPr lang="en-US" sz="2200" dirty="0" smtClean="0">
                <a:solidFill>
                  <a:schemeClr val="bg1">
                    <a:lumMod val="65000"/>
                  </a:schemeClr>
                </a:solidFill>
              </a:rPr>
              <a:t>(progress report data too)</a:t>
            </a:r>
            <a:endParaRPr lang="en-US" sz="2200" dirty="0">
              <a:solidFill>
                <a:schemeClr val="bg1">
                  <a:lumMod val="65000"/>
                </a:scheme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6143"/>
            <a:ext cx="7162800" cy="524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044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College Admissions and Scholarships</a:t>
            </a:r>
            <a:endParaRPr lang="en-US" dirty="0"/>
          </a:p>
        </p:txBody>
      </p:sp>
      <p:sp>
        <p:nvSpPr>
          <p:cNvPr id="3" name="Content Placeholder 2"/>
          <p:cNvSpPr>
            <a:spLocks noGrp="1"/>
          </p:cNvSpPr>
          <p:nvPr>
            <p:ph sz="half" idx="1"/>
          </p:nvPr>
        </p:nvSpPr>
        <p:spPr/>
        <p:txBody>
          <a:bodyPr>
            <a:normAutofit fontScale="40000" lnSpcReduction="20000"/>
          </a:bodyPr>
          <a:lstStyle/>
          <a:p>
            <a:r>
              <a:rPr lang="en-US" sz="7600" dirty="0" smtClean="0"/>
              <a:t>2010</a:t>
            </a:r>
          </a:p>
          <a:p>
            <a:pPr lvl="1"/>
            <a:r>
              <a:rPr lang="en-US" sz="4500" dirty="0" smtClean="0"/>
              <a:t>U of M Dearborn</a:t>
            </a:r>
          </a:p>
          <a:p>
            <a:pPr lvl="1"/>
            <a:r>
              <a:rPr lang="en-US" sz="4500" dirty="0" smtClean="0"/>
              <a:t>Wayne State</a:t>
            </a:r>
          </a:p>
          <a:p>
            <a:pPr lvl="1"/>
            <a:r>
              <a:rPr lang="en-US" sz="4500" dirty="0" smtClean="0"/>
              <a:t>HFCC</a:t>
            </a:r>
          </a:p>
          <a:p>
            <a:pPr lvl="1"/>
            <a:r>
              <a:rPr lang="en-US" sz="4500" dirty="0" smtClean="0"/>
              <a:t>Schoolcraft</a:t>
            </a:r>
          </a:p>
          <a:p>
            <a:pPr lvl="1"/>
            <a:r>
              <a:rPr lang="en-US" sz="4500" dirty="0" smtClean="0"/>
              <a:t>The Art Institute</a:t>
            </a:r>
          </a:p>
          <a:p>
            <a:pPr lvl="1"/>
            <a:r>
              <a:rPr lang="en-US" sz="4500" dirty="0" smtClean="0"/>
              <a:t>Madonna</a:t>
            </a:r>
          </a:p>
          <a:p>
            <a:pPr lvl="1"/>
            <a:r>
              <a:rPr lang="en-US" sz="4500" dirty="0" err="1" smtClean="0"/>
              <a:t>Marygrove</a:t>
            </a:r>
            <a:endParaRPr lang="en-US" sz="4500" dirty="0" smtClean="0"/>
          </a:p>
          <a:p>
            <a:pPr lvl="1"/>
            <a:r>
              <a:rPr lang="en-US" sz="4500" dirty="0" smtClean="0"/>
              <a:t>EMU</a:t>
            </a:r>
          </a:p>
          <a:p>
            <a:pPr lvl="1"/>
            <a:r>
              <a:rPr lang="en-US" sz="4500" dirty="0" smtClean="0"/>
              <a:t>Lawrence Tech</a:t>
            </a:r>
          </a:p>
          <a:p>
            <a:pPr lvl="1"/>
            <a:r>
              <a:rPr lang="en-US" sz="4500" dirty="0" smtClean="0"/>
              <a:t>U of D Mercy</a:t>
            </a:r>
          </a:p>
          <a:p>
            <a:pPr lvl="1"/>
            <a:r>
              <a:rPr lang="en-US" sz="4500" dirty="0" smtClean="0"/>
              <a:t>Oakland University</a:t>
            </a:r>
            <a:endParaRPr lang="en-US" sz="4500" dirty="0"/>
          </a:p>
        </p:txBody>
      </p:sp>
      <p:sp>
        <p:nvSpPr>
          <p:cNvPr id="4" name="Content Placeholder 3"/>
          <p:cNvSpPr>
            <a:spLocks noGrp="1"/>
          </p:cNvSpPr>
          <p:nvPr>
            <p:ph sz="half" idx="2"/>
          </p:nvPr>
        </p:nvSpPr>
        <p:spPr/>
        <p:txBody>
          <a:bodyPr>
            <a:normAutofit fontScale="40000" lnSpcReduction="20000"/>
          </a:bodyPr>
          <a:lstStyle/>
          <a:p>
            <a:r>
              <a:rPr lang="en-US" sz="7600" dirty="0" smtClean="0"/>
              <a:t>2014</a:t>
            </a:r>
          </a:p>
          <a:p>
            <a:pPr lvl="1"/>
            <a:r>
              <a:rPr lang="en-US" sz="3000" dirty="0" smtClean="0"/>
              <a:t>U of M Dearborn</a:t>
            </a:r>
          </a:p>
          <a:p>
            <a:pPr lvl="1"/>
            <a:r>
              <a:rPr lang="en-US" sz="3000" dirty="0" smtClean="0"/>
              <a:t>Wayne State</a:t>
            </a:r>
          </a:p>
          <a:p>
            <a:pPr lvl="1"/>
            <a:r>
              <a:rPr lang="en-US" sz="3000" dirty="0" smtClean="0"/>
              <a:t>HFCC</a:t>
            </a:r>
          </a:p>
          <a:p>
            <a:pPr lvl="1"/>
            <a:r>
              <a:rPr lang="en-US" sz="3000" dirty="0" smtClean="0"/>
              <a:t>Schoolcraft</a:t>
            </a:r>
          </a:p>
          <a:p>
            <a:pPr lvl="1"/>
            <a:r>
              <a:rPr lang="en-US" sz="3000" dirty="0" smtClean="0"/>
              <a:t>The Art Institute</a:t>
            </a:r>
          </a:p>
          <a:p>
            <a:pPr lvl="1"/>
            <a:r>
              <a:rPr lang="en-US" sz="3000" dirty="0" smtClean="0"/>
              <a:t>Madonna</a:t>
            </a:r>
          </a:p>
          <a:p>
            <a:pPr lvl="1"/>
            <a:r>
              <a:rPr lang="en-US" sz="3000" dirty="0" err="1" smtClean="0"/>
              <a:t>Marygrove</a:t>
            </a:r>
            <a:endParaRPr lang="en-US" sz="3000" dirty="0" smtClean="0"/>
          </a:p>
          <a:p>
            <a:pPr lvl="1"/>
            <a:r>
              <a:rPr lang="en-US" sz="3000" dirty="0" smtClean="0"/>
              <a:t>EMU</a:t>
            </a:r>
          </a:p>
          <a:p>
            <a:pPr lvl="1"/>
            <a:r>
              <a:rPr lang="en-US" sz="3000" dirty="0" smtClean="0"/>
              <a:t>Lawrence Tech</a:t>
            </a:r>
          </a:p>
          <a:p>
            <a:pPr lvl="1"/>
            <a:r>
              <a:rPr lang="en-US" sz="3000" dirty="0" smtClean="0"/>
              <a:t>U of D Mercy</a:t>
            </a:r>
          </a:p>
          <a:p>
            <a:pPr lvl="1"/>
            <a:r>
              <a:rPr lang="en-US" sz="3000" dirty="0" smtClean="0"/>
              <a:t>Oakland University</a:t>
            </a:r>
          </a:p>
          <a:p>
            <a:pPr lvl="1"/>
            <a:r>
              <a:rPr lang="en-US" sz="3000" dirty="0" smtClean="0"/>
              <a:t>GVSU</a:t>
            </a:r>
          </a:p>
          <a:p>
            <a:pPr lvl="1"/>
            <a:r>
              <a:rPr lang="en-US" sz="3000" dirty="0" smtClean="0"/>
              <a:t>Western</a:t>
            </a:r>
          </a:p>
          <a:p>
            <a:pPr lvl="1"/>
            <a:r>
              <a:rPr lang="en-US" sz="3000" dirty="0" smtClean="0"/>
              <a:t>Michigan Tech</a:t>
            </a:r>
          </a:p>
          <a:p>
            <a:pPr lvl="1"/>
            <a:r>
              <a:rPr lang="en-US" sz="3000" dirty="0" smtClean="0"/>
              <a:t>Ferris</a:t>
            </a:r>
          </a:p>
          <a:p>
            <a:pPr lvl="1"/>
            <a:r>
              <a:rPr lang="en-US" sz="3000" dirty="0" smtClean="0"/>
              <a:t>Michigan State</a:t>
            </a:r>
          </a:p>
          <a:p>
            <a:pPr lvl="1"/>
            <a:r>
              <a:rPr lang="en-US" sz="3000" dirty="0" smtClean="0"/>
              <a:t>U of M AA</a:t>
            </a:r>
          </a:p>
          <a:p>
            <a:pPr lvl="1"/>
            <a:r>
              <a:rPr lang="en-US" sz="3000" dirty="0" smtClean="0"/>
              <a:t>Adrian</a:t>
            </a:r>
          </a:p>
          <a:p>
            <a:pPr lvl="1"/>
            <a:r>
              <a:rPr lang="en-US" sz="3000" dirty="0" smtClean="0"/>
              <a:t>Albion</a:t>
            </a:r>
          </a:p>
          <a:p>
            <a:pPr lvl="1"/>
            <a:r>
              <a:rPr lang="en-US" sz="3000" dirty="0" smtClean="0"/>
              <a:t>Davenport</a:t>
            </a:r>
          </a:p>
          <a:p>
            <a:pPr lvl="1"/>
            <a:r>
              <a:rPr lang="en-US" sz="3000" dirty="0" smtClean="0"/>
              <a:t>University of Toledo</a:t>
            </a:r>
          </a:p>
          <a:p>
            <a:pPr lvl="1"/>
            <a:r>
              <a:rPr lang="en-US" sz="3000" dirty="0" smtClean="0"/>
              <a:t>Central</a:t>
            </a:r>
          </a:p>
        </p:txBody>
      </p:sp>
    </p:spTree>
    <p:extLst>
      <p:ext uri="{BB962C8B-B14F-4D97-AF65-F5344CB8AC3E}">
        <p14:creationId xmlns:p14="http://schemas.microsoft.com/office/powerpoint/2010/main" val="3321289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3432175"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43400"/>
            <a:ext cx="3432175" cy="206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087" y="2731488"/>
            <a:ext cx="2036313" cy="122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665" y="1505708"/>
            <a:ext cx="2215691" cy="122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343400"/>
            <a:ext cx="3433625" cy="206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27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Scholarships Awarded</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657600"/>
            <a:ext cx="45783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637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Does it Matter?</a:t>
            </a:r>
            <a:br>
              <a:rPr lang="en-US" dirty="0" smtClean="0"/>
            </a:br>
            <a:r>
              <a:rPr lang="en-US" sz="1600" dirty="0" smtClean="0"/>
              <a:t>(Data according to Gates Foundation and payscale.com)</a:t>
            </a:r>
            <a:endParaRPr lang="en-US" dirty="0"/>
          </a:p>
        </p:txBody>
      </p:sp>
      <p:sp>
        <p:nvSpPr>
          <p:cNvPr id="3" name="Content Placeholder 2"/>
          <p:cNvSpPr>
            <a:spLocks noGrp="1"/>
          </p:cNvSpPr>
          <p:nvPr>
            <p:ph sz="half" idx="1"/>
          </p:nvPr>
        </p:nvSpPr>
        <p:spPr/>
        <p:txBody>
          <a:bodyPr/>
          <a:lstStyle/>
          <a:p>
            <a:r>
              <a:rPr lang="en-US" dirty="0" smtClean="0"/>
              <a:t>College Completion</a:t>
            </a:r>
          </a:p>
          <a:p>
            <a:pPr lvl="1"/>
            <a:r>
              <a:rPr lang="en-US" dirty="0" smtClean="0"/>
              <a:t>U of M AA- 90% (72%)</a:t>
            </a:r>
          </a:p>
          <a:p>
            <a:pPr lvl="1"/>
            <a:r>
              <a:rPr lang="en-US" dirty="0" smtClean="0"/>
              <a:t>MSU- 77% (49%)</a:t>
            </a:r>
          </a:p>
          <a:p>
            <a:pPr lvl="1"/>
            <a:r>
              <a:rPr lang="en-US" dirty="0" smtClean="0"/>
              <a:t>Wayne- 31% (10%)</a:t>
            </a:r>
          </a:p>
          <a:p>
            <a:pPr lvl="1"/>
            <a:r>
              <a:rPr lang="en-US" dirty="0" smtClean="0"/>
              <a:t>Community </a:t>
            </a:r>
            <a:r>
              <a:rPr lang="en-US" dirty="0"/>
              <a:t>c</a:t>
            </a:r>
            <a:r>
              <a:rPr lang="en-US" dirty="0" smtClean="0"/>
              <a:t>ollege </a:t>
            </a:r>
            <a:r>
              <a:rPr lang="en-US" dirty="0"/>
              <a:t>m</a:t>
            </a:r>
            <a:r>
              <a:rPr lang="en-US" dirty="0" smtClean="0"/>
              <a:t>atriculation rate?</a:t>
            </a:r>
            <a:endParaRPr lang="en-US" dirty="0"/>
          </a:p>
        </p:txBody>
      </p:sp>
      <p:sp>
        <p:nvSpPr>
          <p:cNvPr id="4" name="Content Placeholder 3"/>
          <p:cNvSpPr>
            <a:spLocks noGrp="1"/>
          </p:cNvSpPr>
          <p:nvPr>
            <p:ph sz="half" idx="2"/>
          </p:nvPr>
        </p:nvSpPr>
        <p:spPr/>
        <p:txBody>
          <a:bodyPr/>
          <a:lstStyle/>
          <a:p>
            <a:r>
              <a:rPr lang="en-US" dirty="0" smtClean="0"/>
              <a:t>Lifetime Earnings</a:t>
            </a:r>
          </a:p>
          <a:p>
            <a:pPr lvl="1"/>
            <a:r>
              <a:rPr lang="en-US" dirty="0" smtClean="0"/>
              <a:t>U of M</a:t>
            </a:r>
          </a:p>
          <a:p>
            <a:pPr lvl="2"/>
            <a:r>
              <a:rPr lang="en-US" sz="1800" dirty="0" smtClean="0"/>
              <a:t>$50,000 x 10 = $500,000</a:t>
            </a:r>
          </a:p>
          <a:p>
            <a:pPr lvl="2"/>
            <a:r>
              <a:rPr lang="en-US" sz="1800" dirty="0"/>
              <a:t>$</a:t>
            </a:r>
            <a:r>
              <a:rPr lang="en-US" sz="1800" dirty="0" smtClean="0"/>
              <a:t>90,000 x 20 = $1,800,000</a:t>
            </a:r>
          </a:p>
          <a:p>
            <a:pPr lvl="1"/>
            <a:r>
              <a:rPr lang="en-US" dirty="0" smtClean="0"/>
              <a:t>Wayne State</a:t>
            </a:r>
          </a:p>
          <a:p>
            <a:pPr lvl="2"/>
            <a:r>
              <a:rPr lang="en-US" sz="1800" dirty="0" smtClean="0"/>
              <a:t>$41,000 x 10 = $410,000</a:t>
            </a:r>
          </a:p>
          <a:p>
            <a:pPr lvl="2"/>
            <a:r>
              <a:rPr lang="en-US" sz="1800" dirty="0" smtClean="0"/>
              <a:t>$78,000 x 20 = $1,560,000</a:t>
            </a:r>
            <a:endParaRPr lang="en-US" sz="2200" dirty="0"/>
          </a:p>
          <a:p>
            <a:r>
              <a:rPr lang="en-US" dirty="0" smtClean="0"/>
              <a:t>Difference of $300k+</a:t>
            </a:r>
          </a:p>
          <a:p>
            <a:endParaRPr lang="en-US" dirty="0" smtClean="0"/>
          </a:p>
        </p:txBody>
      </p:sp>
    </p:spTree>
    <p:extLst>
      <p:ext uri="{BB962C8B-B14F-4D97-AF65-F5344CB8AC3E}">
        <p14:creationId xmlns:p14="http://schemas.microsoft.com/office/powerpoint/2010/main" val="703765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ideas</a:t>
            </a:r>
            <a:endParaRPr lang="en-US" dirty="0"/>
          </a:p>
        </p:txBody>
      </p:sp>
      <p:sp>
        <p:nvSpPr>
          <p:cNvPr id="3" name="Content Placeholder 2"/>
          <p:cNvSpPr>
            <a:spLocks noGrp="1"/>
          </p:cNvSpPr>
          <p:nvPr>
            <p:ph idx="1"/>
          </p:nvPr>
        </p:nvSpPr>
        <p:spPr/>
        <p:txBody>
          <a:bodyPr/>
          <a:lstStyle/>
          <a:p>
            <a:r>
              <a:rPr lang="en-US" dirty="0" smtClean="0"/>
              <a:t>Assemblies or time off for no ODR</a:t>
            </a:r>
          </a:p>
          <a:p>
            <a:r>
              <a:rPr lang="en-US" dirty="0"/>
              <a:t>9</a:t>
            </a:r>
            <a:r>
              <a:rPr lang="en-US" dirty="0" smtClean="0"/>
              <a:t>0/90/90/None= No final</a:t>
            </a:r>
          </a:p>
          <a:p>
            <a:r>
              <a:rPr lang="en-US" dirty="0" smtClean="0"/>
              <a:t>Off campus lunch</a:t>
            </a:r>
          </a:p>
          <a:p>
            <a:endParaRPr lang="en-US" dirty="0"/>
          </a:p>
        </p:txBody>
      </p:sp>
    </p:spTree>
    <p:extLst>
      <p:ext uri="{BB962C8B-B14F-4D97-AF65-F5344CB8AC3E}">
        <p14:creationId xmlns:p14="http://schemas.microsoft.com/office/powerpoint/2010/main" val="1554084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to Do</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Tardies</a:t>
            </a:r>
            <a:r>
              <a:rPr lang="en-US" dirty="0" smtClean="0"/>
              <a:t> and overall attendance are still a problem</a:t>
            </a:r>
          </a:p>
          <a:p>
            <a:r>
              <a:rPr lang="en-US" dirty="0" smtClean="0"/>
              <a:t>Build stronger relationships</a:t>
            </a:r>
          </a:p>
          <a:p>
            <a:r>
              <a:rPr lang="en-US" dirty="0" smtClean="0"/>
              <a:t>Getting total buy in. There is no need to sweat the small stuff</a:t>
            </a:r>
          </a:p>
          <a:p>
            <a:r>
              <a:rPr lang="en-US" dirty="0" smtClean="0"/>
              <a:t>More meaningful SRC experiences</a:t>
            </a:r>
          </a:p>
          <a:p>
            <a:r>
              <a:rPr lang="en-US" dirty="0" smtClean="0"/>
              <a:t>More productive SST</a:t>
            </a:r>
          </a:p>
          <a:p>
            <a:r>
              <a:rPr lang="en-US" dirty="0" smtClean="0"/>
              <a:t>More student input on incentives</a:t>
            </a:r>
          </a:p>
          <a:p>
            <a:r>
              <a:rPr lang="en-US" dirty="0" smtClean="0"/>
              <a:t>Increased school involvement</a:t>
            </a:r>
          </a:p>
          <a:p>
            <a:pPr lvl="1"/>
            <a:r>
              <a:rPr lang="en-US" dirty="0" smtClean="0"/>
              <a:t>This is on us…</a:t>
            </a:r>
          </a:p>
          <a:p>
            <a:endParaRPr lang="en-US" dirty="0"/>
          </a:p>
        </p:txBody>
      </p:sp>
    </p:spTree>
    <p:extLst>
      <p:ext uri="{BB962C8B-B14F-4D97-AF65-F5344CB8AC3E}">
        <p14:creationId xmlns:p14="http://schemas.microsoft.com/office/powerpoint/2010/main" val="2364209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John J. </a:t>
            </a:r>
            <a:r>
              <a:rPr lang="en-US" dirty="0" err="1" smtClean="0"/>
              <a:t>Tafelski</a:t>
            </a:r>
            <a:endParaRPr lang="en-US" dirty="0" smtClean="0"/>
          </a:p>
          <a:p>
            <a:pPr lvl="1"/>
            <a:r>
              <a:rPr lang="en-US" dirty="0" smtClean="0"/>
              <a:t>Principal</a:t>
            </a:r>
          </a:p>
          <a:p>
            <a:pPr lvl="1"/>
            <a:r>
              <a:rPr lang="en-US" dirty="0" smtClean="0">
                <a:hlinkClick r:id="rId2"/>
              </a:rPr>
              <a:t>jtafelski@csdm.k12.mi.us</a:t>
            </a:r>
            <a:endParaRPr lang="en-US" dirty="0" smtClean="0"/>
          </a:p>
          <a:p>
            <a:pPr lvl="1"/>
            <a:r>
              <a:rPr lang="en-US" dirty="0" smtClean="0"/>
              <a:t>(313) 278-7475</a:t>
            </a:r>
          </a:p>
          <a:p>
            <a:r>
              <a:rPr lang="en-US" dirty="0" smtClean="0"/>
              <a:t>Chris </a:t>
            </a:r>
            <a:r>
              <a:rPr lang="en-US" dirty="0" err="1" smtClean="0"/>
              <a:t>Meussner</a:t>
            </a:r>
            <a:endParaRPr lang="en-US" dirty="0" smtClean="0"/>
          </a:p>
          <a:p>
            <a:pPr lvl="1"/>
            <a:r>
              <a:rPr lang="en-US" dirty="0" smtClean="0"/>
              <a:t>Social Worker</a:t>
            </a:r>
          </a:p>
          <a:p>
            <a:pPr lvl="1"/>
            <a:r>
              <a:rPr lang="en-US" dirty="0" smtClean="0">
                <a:hlinkClick r:id="rId3"/>
              </a:rPr>
              <a:t>cmeussner@csdm.k12.mi.us</a:t>
            </a:r>
            <a:endParaRPr lang="en-US" dirty="0" smtClean="0"/>
          </a:p>
          <a:p>
            <a:pPr lvl="1"/>
            <a:r>
              <a:rPr lang="en-US" dirty="0" smtClean="0"/>
              <a:t>(313) 278-0902</a:t>
            </a:r>
            <a:endParaRPr lang="en-US" dirty="0"/>
          </a:p>
        </p:txBody>
      </p:sp>
    </p:spTree>
    <p:extLst>
      <p:ext uri="{BB962C8B-B14F-4D97-AF65-F5344CB8AC3E}">
        <p14:creationId xmlns:p14="http://schemas.microsoft.com/office/powerpoint/2010/main" val="3813209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Issues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Too many suspensions</a:t>
            </a:r>
          </a:p>
          <a:p>
            <a:r>
              <a:rPr lang="en-US" dirty="0" smtClean="0"/>
              <a:t>Too many absences</a:t>
            </a:r>
          </a:p>
          <a:p>
            <a:r>
              <a:rPr lang="en-US" dirty="0" smtClean="0"/>
              <a:t>Too much paperwork</a:t>
            </a:r>
          </a:p>
          <a:p>
            <a:r>
              <a:rPr lang="en-US" dirty="0" smtClean="0"/>
              <a:t>Too many </a:t>
            </a:r>
            <a:r>
              <a:rPr lang="en-US" dirty="0" err="1" smtClean="0"/>
              <a:t>tardies</a:t>
            </a:r>
            <a:endParaRPr lang="en-US" dirty="0" smtClean="0"/>
          </a:p>
          <a:p>
            <a:r>
              <a:rPr lang="en-US" dirty="0" smtClean="0"/>
              <a:t>Too many students missing class for superficial issues</a:t>
            </a:r>
          </a:p>
          <a:p>
            <a:r>
              <a:rPr lang="en-US" dirty="0" smtClean="0"/>
              <a:t>Not enough time in the day</a:t>
            </a:r>
          </a:p>
          <a:p>
            <a:r>
              <a:rPr lang="en-US" dirty="0" smtClean="0"/>
              <a:t>Misrepresentation of low SES and minority students </a:t>
            </a:r>
          </a:p>
          <a:p>
            <a:r>
              <a:rPr lang="en-US" dirty="0" smtClean="0"/>
              <a:t>Academically underachieving- high failure rate, low test scores </a:t>
            </a:r>
          </a:p>
        </p:txBody>
      </p:sp>
    </p:spTree>
    <p:extLst>
      <p:ext uri="{BB962C8B-B14F-4D97-AF65-F5344CB8AC3E}">
        <p14:creationId xmlns:p14="http://schemas.microsoft.com/office/powerpoint/2010/main" val="461253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cont.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Lack of staff buy in</a:t>
            </a:r>
          </a:p>
          <a:p>
            <a:r>
              <a:rPr lang="en-US" dirty="0" smtClean="0"/>
              <a:t>Perception that students had no school spirit</a:t>
            </a:r>
          </a:p>
          <a:p>
            <a:r>
              <a:rPr lang="en-US" dirty="0" smtClean="0"/>
              <a:t>Us/Them mentality</a:t>
            </a:r>
          </a:p>
          <a:p>
            <a:r>
              <a:rPr lang="en-US" dirty="0" smtClean="0"/>
              <a:t>Ignoring social and emotional issues masked by behavior</a:t>
            </a:r>
          </a:p>
          <a:p>
            <a:r>
              <a:rPr lang="en-US" dirty="0" smtClean="0"/>
              <a:t>Students giving up on classes due to missing work and falling behind</a:t>
            </a:r>
          </a:p>
          <a:p>
            <a:r>
              <a:rPr lang="en-US" dirty="0" smtClean="0"/>
              <a:t>Social tracking was prevalent- caste system, segregation, separation from positive peer influence</a:t>
            </a:r>
          </a:p>
          <a:p>
            <a:r>
              <a:rPr lang="en-US" dirty="0" smtClean="0"/>
              <a:t>Lack of connection between staff and (many) students</a:t>
            </a:r>
          </a:p>
          <a:p>
            <a:r>
              <a:rPr lang="en-US" dirty="0" smtClean="0"/>
              <a:t>Lack of dignity for many students in the halls of Crestwood</a:t>
            </a:r>
          </a:p>
          <a:p>
            <a:r>
              <a:rPr lang="en-US" dirty="0" smtClean="0"/>
              <a:t>90-95% of our kids wanted to attend college, few were getting the experience and preparation to be successful in their 13</a:t>
            </a:r>
            <a:r>
              <a:rPr lang="en-US" baseline="30000" dirty="0" smtClean="0"/>
              <a:t>th</a:t>
            </a:r>
            <a:r>
              <a:rPr lang="en-US" dirty="0" smtClean="0"/>
              <a:t> year. </a:t>
            </a:r>
          </a:p>
          <a:p>
            <a:r>
              <a:rPr lang="en-US" dirty="0" smtClean="0"/>
              <a:t>Under-representation of minorities and special education students in AP Classes </a:t>
            </a:r>
          </a:p>
          <a:p>
            <a:endParaRPr lang="en-US" dirty="0" smtClean="0"/>
          </a:p>
        </p:txBody>
      </p:sp>
    </p:spTree>
    <p:extLst>
      <p:ext uri="{BB962C8B-B14F-4D97-AF65-F5344CB8AC3E}">
        <p14:creationId xmlns:p14="http://schemas.microsoft.com/office/powerpoint/2010/main" val="3656443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Solution?</a:t>
            </a:r>
            <a:endParaRPr lang="en-US" dirty="0"/>
          </a:p>
        </p:txBody>
      </p:sp>
      <p:sp>
        <p:nvSpPr>
          <p:cNvPr id="3" name="Content Placeholder 2"/>
          <p:cNvSpPr>
            <a:spLocks noGrp="1"/>
          </p:cNvSpPr>
          <p:nvPr>
            <p:ph idx="1"/>
          </p:nvPr>
        </p:nvSpPr>
        <p:spPr/>
        <p:txBody>
          <a:bodyPr/>
          <a:lstStyle/>
          <a:p>
            <a:r>
              <a:rPr lang="en-US" dirty="0" smtClean="0"/>
              <a:t>Without dignity, there cannot be self-esteem, and without esteem, there can be no pride.</a:t>
            </a:r>
          </a:p>
          <a:p>
            <a:r>
              <a:rPr lang="en-US" dirty="0" smtClean="0"/>
              <a:t>We had to restore dignity to all kids</a:t>
            </a:r>
          </a:p>
          <a:p>
            <a:pPr lvl="1"/>
            <a:r>
              <a:rPr lang="en-US" dirty="0" smtClean="0"/>
              <a:t>Not just rich</a:t>
            </a:r>
          </a:p>
          <a:p>
            <a:pPr lvl="1"/>
            <a:r>
              <a:rPr lang="en-US" dirty="0" smtClean="0"/>
              <a:t>Not just political</a:t>
            </a:r>
          </a:p>
          <a:p>
            <a:pPr lvl="1"/>
            <a:r>
              <a:rPr lang="en-US" dirty="0" smtClean="0"/>
              <a:t>All kids deserve access to a rigorous college preparatory education</a:t>
            </a:r>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634279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Mindset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needed to provide staff and students with the time and tools to shift from punitive to proactive teaching. Required action and cooperation from superintendent to newest teacher</a:t>
            </a:r>
          </a:p>
          <a:p>
            <a:pPr lvl="1"/>
            <a:r>
              <a:rPr lang="en-US" dirty="0" smtClean="0"/>
              <a:t>Major/Minor Offense Activity </a:t>
            </a:r>
          </a:p>
          <a:p>
            <a:pPr lvl="2"/>
            <a:r>
              <a:rPr lang="en-US" dirty="0" smtClean="0"/>
              <a:t>(41 offenses </a:t>
            </a:r>
            <a:r>
              <a:rPr lang="en-US" dirty="0" smtClean="0">
                <a:sym typeface="Wingdings" panose="05000000000000000000" pitchFamily="2" charset="2"/>
              </a:rPr>
              <a:t> 15 offenses)</a:t>
            </a:r>
            <a:endParaRPr lang="en-US" dirty="0" smtClean="0"/>
          </a:p>
          <a:p>
            <a:pPr lvl="1"/>
            <a:r>
              <a:rPr lang="en-US" dirty="0" smtClean="0"/>
              <a:t>SST</a:t>
            </a:r>
          </a:p>
          <a:p>
            <a:pPr lvl="1"/>
            <a:r>
              <a:rPr lang="en-US" dirty="0" smtClean="0"/>
              <a:t>Connections</a:t>
            </a:r>
          </a:p>
          <a:p>
            <a:pPr lvl="1"/>
            <a:r>
              <a:rPr lang="en-US" dirty="0" smtClean="0"/>
              <a:t>Social worker</a:t>
            </a:r>
          </a:p>
          <a:p>
            <a:pPr lvl="1"/>
            <a:r>
              <a:rPr lang="en-US" dirty="0" smtClean="0"/>
              <a:t>Counseling shift</a:t>
            </a:r>
          </a:p>
          <a:p>
            <a:r>
              <a:rPr lang="en-US" dirty="0" smtClean="0"/>
              <a:t>To ensure staff buy-in we used a super majority on many decisions (cell phones &amp; dress code)</a:t>
            </a:r>
            <a:endParaRPr lang="en-US" dirty="0"/>
          </a:p>
        </p:txBody>
      </p:sp>
    </p:spTree>
    <p:extLst>
      <p:ext uri="{BB962C8B-B14F-4D97-AF65-F5344CB8AC3E}">
        <p14:creationId xmlns:p14="http://schemas.microsoft.com/office/powerpoint/2010/main" val="313390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Mindset, cont.</a:t>
            </a:r>
            <a:endParaRPr lang="en-US" dirty="0"/>
          </a:p>
        </p:txBody>
      </p:sp>
      <p:sp>
        <p:nvSpPr>
          <p:cNvPr id="3" name="Content Placeholder 2"/>
          <p:cNvSpPr>
            <a:spLocks noGrp="1"/>
          </p:cNvSpPr>
          <p:nvPr>
            <p:ph idx="1"/>
          </p:nvPr>
        </p:nvSpPr>
        <p:spPr/>
        <p:txBody>
          <a:bodyPr>
            <a:normAutofit fontScale="92500"/>
          </a:bodyPr>
          <a:lstStyle/>
          <a:p>
            <a:r>
              <a:rPr lang="en-US" dirty="0" smtClean="0"/>
              <a:t>At Crestwood, like many high schools, kids don’t respond to </a:t>
            </a:r>
            <a:r>
              <a:rPr lang="en-US" dirty="0" err="1" smtClean="0"/>
              <a:t>smencils</a:t>
            </a:r>
            <a:r>
              <a:rPr lang="en-US" dirty="0" smtClean="0"/>
              <a:t>, slap bracelets, and stickers</a:t>
            </a:r>
          </a:p>
          <a:p>
            <a:pPr lvl="1"/>
            <a:r>
              <a:rPr lang="en-US" dirty="0" smtClean="0"/>
              <a:t>They may enjoy them, but not enough to create a change in behavior.</a:t>
            </a:r>
          </a:p>
          <a:p>
            <a:pPr lvl="1"/>
            <a:r>
              <a:rPr lang="en-US" dirty="0" smtClean="0"/>
              <a:t>We also do not require students to wear their IDs, so lanyards were out too. IDs don’t keep schools safe, knowing and valuing each and every child does</a:t>
            </a:r>
          </a:p>
          <a:p>
            <a:r>
              <a:rPr lang="en-US" dirty="0" smtClean="0"/>
              <a:t>Our kids responded to time, space, and freedom</a:t>
            </a:r>
          </a:p>
          <a:p>
            <a:pPr lvl="1"/>
            <a:r>
              <a:rPr lang="en-US" dirty="0" smtClean="0"/>
              <a:t>Works for us since reward budget has been eliminated</a:t>
            </a:r>
          </a:p>
        </p:txBody>
      </p:sp>
    </p:spTree>
    <p:extLst>
      <p:ext uri="{BB962C8B-B14F-4D97-AF65-F5344CB8AC3E}">
        <p14:creationId xmlns:p14="http://schemas.microsoft.com/office/powerpoint/2010/main" val="3476243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sp>
        <p:nvSpPr>
          <p:cNvPr id="3" name="Content Placeholder 2"/>
          <p:cNvSpPr>
            <a:spLocks noGrp="1"/>
          </p:cNvSpPr>
          <p:nvPr>
            <p:ph idx="1"/>
          </p:nvPr>
        </p:nvSpPr>
        <p:spPr>
          <a:xfrm>
            <a:off x="457200" y="1219200"/>
            <a:ext cx="8229600" cy="4906963"/>
          </a:xfrm>
        </p:spPr>
        <p:txBody>
          <a:bodyPr>
            <a:noAutofit/>
          </a:bodyPr>
          <a:lstStyle/>
          <a:p>
            <a:r>
              <a:rPr lang="en-US" sz="1400" dirty="0" smtClean="0"/>
              <a:t>A few years ago as a staff, we made the decision that every student at Crestwood needs to be known and valued by at least one adult and have a positive peer group. We worked through several different iterations of what is now called "Connections.“ Connections meets every Thursday for 20 minutes.  We feel that it has a "grounding effect"  for students.  So many of our kids come to school each day and there is no way to ensure that they have positive interactions. Connections works to form strong relationships between students, peers, and adults.</a:t>
            </a:r>
            <a:br>
              <a:rPr lang="en-US" sz="1400" dirty="0" smtClean="0"/>
            </a:br>
            <a:endParaRPr lang="en-US" sz="1400" dirty="0" smtClean="0"/>
          </a:p>
          <a:p>
            <a:r>
              <a:rPr lang="en-US" sz="1400" dirty="0" smtClean="0"/>
              <a:t>Connections provides a safe area for all students to appropriately engage in meaningful conversations. It also gives us the opportunity to get to know each student outside of the classroom, in a non-academic setting. Too many schools miss the personal, social, and emotional aspects of student life.  </a:t>
            </a:r>
            <a:br>
              <a:rPr lang="en-US" sz="1400" dirty="0" smtClean="0"/>
            </a:br>
            <a:endParaRPr lang="en-US" sz="1400" dirty="0" smtClean="0"/>
          </a:p>
          <a:p>
            <a:r>
              <a:rPr lang="en-US" sz="1400" dirty="0" smtClean="0"/>
              <a:t>As an example, we had a student who struggled greatly though the summer, and had a difficult time returning to school. She was warmly welcomed by her Connections group providing her with positive relationships to build on for the school year. It may have been awkward for her to return but with a strong group of students, she has a more positive outlook on school.  </a:t>
            </a:r>
            <a:br>
              <a:rPr lang="en-US" sz="1400" dirty="0" smtClean="0"/>
            </a:br>
            <a:endParaRPr lang="en-US" sz="1400" dirty="0" smtClean="0"/>
          </a:p>
          <a:p>
            <a:r>
              <a:rPr lang="en-US" sz="1400" dirty="0" smtClean="0"/>
              <a:t>It also encourages conversations about post secondary plans and provides students with a more diverse understanding of opportunities.  The teachers are able to share their unique college experiences in an arena that offers time for questions and more in-depth conversations without competing with academic standards. The teachers are in a unique position as facilitator rather than leader, and this opens up the opportunity for students to then take a leadership role. </a:t>
            </a:r>
            <a:endParaRPr lang="en-US" sz="1400" dirty="0"/>
          </a:p>
        </p:txBody>
      </p:sp>
    </p:spTree>
    <p:extLst>
      <p:ext uri="{BB962C8B-B14F-4D97-AF65-F5344CB8AC3E}">
        <p14:creationId xmlns:p14="http://schemas.microsoft.com/office/powerpoint/2010/main" val="3097869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999</Words>
  <Application>Microsoft Office PowerPoint</Application>
  <PresentationFormat>On-screen Show (4:3)</PresentationFormat>
  <Paragraphs>186</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Crestwood High School</vt:lpstr>
      <vt:lpstr>High School Information</vt:lpstr>
      <vt:lpstr>Demographics</vt:lpstr>
      <vt:lpstr>Initial Issues</vt:lpstr>
      <vt:lpstr>Issues, cont.</vt:lpstr>
      <vt:lpstr>Is There a Solution?</vt:lpstr>
      <vt:lpstr>Change in Mindset</vt:lpstr>
      <vt:lpstr>Mindset, cont.</vt:lpstr>
      <vt:lpstr>Connections</vt:lpstr>
      <vt:lpstr>Student Support Time</vt:lpstr>
      <vt:lpstr>What do We Actually do Here?</vt:lpstr>
      <vt:lpstr>Alternatives to Suspension</vt:lpstr>
      <vt:lpstr>Alternatives to Suspension, cont.</vt:lpstr>
      <vt:lpstr>Examples</vt:lpstr>
      <vt:lpstr>Charger Awards</vt:lpstr>
      <vt:lpstr>Results</vt:lpstr>
      <vt:lpstr>Hours Suspended (we are up 60+ kids since 2010)</vt:lpstr>
      <vt:lpstr>Number of Infractions per Month</vt:lpstr>
      <vt:lpstr>Infractions, cont.</vt:lpstr>
      <vt:lpstr>Infractions, cont.</vt:lpstr>
      <vt:lpstr>Specific Offenses</vt:lpstr>
      <vt:lpstr>Cellphones = Hell in a Handbasket (not really)</vt:lpstr>
      <vt:lpstr>Referrals by Location</vt:lpstr>
      <vt:lpstr>Results</vt:lpstr>
      <vt:lpstr>External Data</vt:lpstr>
      <vt:lpstr>Graduation Rate</vt:lpstr>
      <vt:lpstr>Achievement, cont.</vt:lpstr>
      <vt:lpstr>Internal Failure Data (progress report data too)</vt:lpstr>
      <vt:lpstr>College Admissions and Scholarships</vt:lpstr>
      <vt:lpstr>Scholarships Awarded</vt:lpstr>
      <vt:lpstr>Why Does it Matter? (Data according to Gates Foundation and payscale.com)</vt:lpstr>
      <vt:lpstr>10% ideas</vt:lpstr>
      <vt:lpstr>Left to Do</vt:lpstr>
      <vt:lpstr>Contact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Crestwood High School</dc:title>
  <dc:creator>CHS Principal</dc:creator>
  <cp:lastModifiedBy>CHS Principal</cp:lastModifiedBy>
  <cp:revision>27</cp:revision>
  <cp:lastPrinted>2014-11-10T19:18:42Z</cp:lastPrinted>
  <dcterms:created xsi:type="dcterms:W3CDTF">2014-11-10T14:25:33Z</dcterms:created>
  <dcterms:modified xsi:type="dcterms:W3CDTF">2014-11-11T16:09:45Z</dcterms:modified>
</cp:coreProperties>
</file>