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Default Extension="docx" ContentType="application/vnd.openxmlformats-officedocument.wordprocessingml.document"/>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Default Extension="xlsx" ContentType="application/vnd.openxmlformats-officedocument.spreadsheetml.sheet"/>
  <Override PartName="/ppt/charts/chart3.xml" ContentType="application/vnd.openxmlformats-officedocument.drawingml.chart+xml"/>
  <Default Extension="doc" ContentType="application/msword"/>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Default Extension="gif" ContentType="image/gif"/>
  <Override PartName="/ppt/slides/slide8.xml" ContentType="application/vnd.openxmlformats-officedocument.presentationml.slide+xml"/>
  <Override PartName="/ppt/slides/slide49.xml" ContentType="application/vnd.openxmlformats-officedocument.presentationml.slide+xml"/>
  <Override PartName="/ppt/charts/chart2.xml" ContentType="application/vnd.openxmlformats-officedocument.drawingml.char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323" r:id="rId3"/>
    <p:sldId id="257" r:id="rId4"/>
    <p:sldId id="258" r:id="rId5"/>
    <p:sldId id="259" r:id="rId6"/>
    <p:sldId id="260" r:id="rId7"/>
    <p:sldId id="270" r:id="rId8"/>
    <p:sldId id="261" r:id="rId9"/>
    <p:sldId id="271" r:id="rId10"/>
    <p:sldId id="262" r:id="rId11"/>
    <p:sldId id="303" r:id="rId12"/>
    <p:sldId id="263" r:id="rId13"/>
    <p:sldId id="269" r:id="rId14"/>
    <p:sldId id="264" r:id="rId15"/>
    <p:sldId id="272" r:id="rId16"/>
    <p:sldId id="274" r:id="rId17"/>
    <p:sldId id="275" r:id="rId18"/>
    <p:sldId id="276" r:id="rId19"/>
    <p:sldId id="273" r:id="rId20"/>
    <p:sldId id="265" r:id="rId21"/>
    <p:sldId id="304" r:id="rId22"/>
    <p:sldId id="299" r:id="rId23"/>
    <p:sldId id="301" r:id="rId24"/>
    <p:sldId id="268" r:id="rId25"/>
    <p:sldId id="266" r:id="rId26"/>
    <p:sldId id="277" r:id="rId27"/>
    <p:sldId id="278" r:id="rId28"/>
    <p:sldId id="279" r:id="rId29"/>
    <p:sldId id="280" r:id="rId30"/>
    <p:sldId id="281" r:id="rId31"/>
    <p:sldId id="282" r:id="rId32"/>
    <p:sldId id="283" r:id="rId33"/>
    <p:sldId id="286" r:id="rId34"/>
    <p:sldId id="287" r:id="rId35"/>
    <p:sldId id="288" r:id="rId36"/>
    <p:sldId id="289" r:id="rId37"/>
    <p:sldId id="290" r:id="rId38"/>
    <p:sldId id="291" r:id="rId39"/>
    <p:sldId id="292" r:id="rId40"/>
    <p:sldId id="293" r:id="rId41"/>
    <p:sldId id="294" r:id="rId42"/>
    <p:sldId id="295" r:id="rId43"/>
    <p:sldId id="305" r:id="rId44"/>
    <p:sldId id="306" r:id="rId45"/>
    <p:sldId id="307" r:id="rId46"/>
    <p:sldId id="308" r:id="rId47"/>
    <p:sldId id="297" r:id="rId48"/>
    <p:sldId id="309" r:id="rId49"/>
    <p:sldId id="310" r:id="rId50"/>
    <p:sldId id="311" r:id="rId51"/>
    <p:sldId id="312" r:id="rId52"/>
    <p:sldId id="313" r:id="rId53"/>
    <p:sldId id="314" r:id="rId54"/>
    <p:sldId id="315" r:id="rId55"/>
    <p:sldId id="316" r:id="rId56"/>
    <p:sldId id="318" r:id="rId57"/>
    <p:sldId id="319" r:id="rId58"/>
    <p:sldId id="320" r:id="rId59"/>
    <p:sldId id="321" r:id="rId60"/>
    <p:sldId id="322" r:id="rId6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15" autoAdjust="0"/>
    <p:restoredTop sz="94709" autoAdjust="0"/>
  </p:normalViewPr>
  <p:slideViewPr>
    <p:cSldViewPr>
      <p:cViewPr varScale="1">
        <p:scale>
          <a:sx n="70" d="100"/>
          <a:sy n="70" d="100"/>
        </p:scale>
        <p:origin x="-1386" y="-108"/>
      </p:cViewPr>
      <p:guideLst>
        <p:guide orient="horz" pos="2160"/>
        <p:guide pos="2880"/>
      </p:guideLst>
    </p:cSldViewPr>
  </p:slideViewPr>
  <p:outlineViewPr>
    <p:cViewPr>
      <p:scale>
        <a:sx n="33" d="100"/>
        <a:sy n="33" d="100"/>
      </p:scale>
      <p:origin x="0" y="2004"/>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Office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Office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Office_Excel_Worksheet3.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Percentages</c:v>
                </c:pt>
              </c:strCache>
            </c:strRef>
          </c:tx>
          <c:dLbls>
            <c:showCatName val="1"/>
            <c:showPercent val="1"/>
            <c:showLeaderLines val="1"/>
          </c:dLbls>
          <c:cat>
            <c:strRef>
              <c:f>Sheet1!$A$2:$A$6</c:f>
              <c:strCache>
                <c:ptCount val="5"/>
                <c:pt idx="0">
                  <c:v>American Indian</c:v>
                </c:pt>
                <c:pt idx="1">
                  <c:v>Asian/Far Eastern/Indian/Pakistan</c:v>
                </c:pt>
                <c:pt idx="2">
                  <c:v>African American</c:v>
                </c:pt>
                <c:pt idx="3">
                  <c:v>Hispanic</c:v>
                </c:pt>
                <c:pt idx="4">
                  <c:v>White/European/Middle Eastern</c:v>
                </c:pt>
              </c:strCache>
            </c:strRef>
          </c:cat>
          <c:val>
            <c:numRef>
              <c:f>Sheet1!$B$2:$B$6</c:f>
              <c:numCache>
                <c:formatCode>General</c:formatCode>
                <c:ptCount val="5"/>
                <c:pt idx="0">
                  <c:v>1.0000000000000016E-2</c:v>
                </c:pt>
                <c:pt idx="1">
                  <c:v>0.25</c:v>
                </c:pt>
                <c:pt idx="2">
                  <c:v>0.1</c:v>
                </c:pt>
                <c:pt idx="3">
                  <c:v>3.0000000000000047E-2</c:v>
                </c:pt>
                <c:pt idx="4">
                  <c:v>0.62000000000000088</c:v>
                </c:pt>
              </c:numCache>
            </c:numRef>
          </c:val>
        </c:ser>
        <c:dLbls>
          <c:showCatName val="1"/>
          <c:showPercent val="1"/>
        </c:dLbls>
        <c:firstSliceAng val="0"/>
      </c:pieChart>
    </c:plotArea>
    <c:plotVisOnly val="1"/>
  </c:chart>
  <c:txPr>
    <a:bodyPr/>
    <a:lstStyle/>
    <a:p>
      <a:pPr>
        <a:defRPr sz="1800"/>
      </a:pPr>
      <a:endParaRPr lang="en-US"/>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dLbls>
            <c:showCatName val="1"/>
            <c:showPercent val="1"/>
            <c:showLeaderLines val="1"/>
          </c:dLbls>
          <c:cat>
            <c:strRef>
              <c:f>Sheet1!$A$2:$A$4</c:f>
              <c:strCache>
                <c:ptCount val="3"/>
                <c:pt idx="0">
                  <c:v>Free</c:v>
                </c:pt>
                <c:pt idx="1">
                  <c:v>Reduced</c:v>
                </c:pt>
                <c:pt idx="2">
                  <c:v>Non-Free or Reduced</c:v>
                </c:pt>
              </c:strCache>
            </c:strRef>
          </c:cat>
          <c:val>
            <c:numRef>
              <c:f>Sheet1!$B$2:$B$4</c:f>
              <c:numCache>
                <c:formatCode>General</c:formatCode>
                <c:ptCount val="3"/>
                <c:pt idx="0">
                  <c:v>13</c:v>
                </c:pt>
                <c:pt idx="1">
                  <c:v>3</c:v>
                </c:pt>
                <c:pt idx="2">
                  <c:v>84</c:v>
                </c:pt>
              </c:numCache>
            </c:numRef>
          </c:val>
        </c:ser>
        <c:dLbls>
          <c:showCatName val="1"/>
          <c:showPercent val="1"/>
        </c:dLbls>
        <c:firstSliceAng val="0"/>
      </c:pieChart>
    </c:plotArea>
    <c:plotVisOnly val="1"/>
  </c:chart>
  <c:txPr>
    <a:bodyPr/>
    <a:lstStyle/>
    <a:p>
      <a:pPr>
        <a:defRPr sz="1800"/>
      </a:pPr>
      <a:endParaRPr lang="en-US"/>
    </a:p>
  </c:txPr>
  <c:externalData r:id="rId1"/>
</c:chartSpace>
</file>

<file path=ppt/charts/chart3.xml><?xml version="1.0" encoding="utf-8"?>
<c:chartSpace xmlns:c="http://schemas.openxmlformats.org/drawingml/2006/chart" xmlns:a="http://schemas.openxmlformats.org/drawingml/2006/main" xmlns:r="http://schemas.openxmlformats.org/officeDocument/2006/relationships">
  <c:date1904 val="1"/>
  <c:lang val="en-US"/>
  <c:chart>
    <c:autoTitleDeleted val="1"/>
    <c:plotArea>
      <c:layout/>
      <c:pieChart>
        <c:varyColors val="1"/>
        <c:ser>
          <c:idx val="0"/>
          <c:order val="0"/>
          <c:tx>
            <c:strRef>
              <c:f>Sheet1!$B$1</c:f>
              <c:strCache>
                <c:ptCount val="1"/>
                <c:pt idx="0">
                  <c:v>Column1</c:v>
                </c:pt>
              </c:strCache>
            </c:strRef>
          </c:tx>
          <c:dLbls>
            <c:showCatName val="1"/>
            <c:showPercent val="1"/>
            <c:showLeaderLines val="1"/>
          </c:dLbls>
          <c:cat>
            <c:strRef>
              <c:f>Sheet1!$A$2:$A$3</c:f>
              <c:strCache>
                <c:ptCount val="2"/>
                <c:pt idx="0">
                  <c:v>General Ed</c:v>
                </c:pt>
                <c:pt idx="1">
                  <c:v>TAG</c:v>
                </c:pt>
              </c:strCache>
            </c:strRef>
          </c:cat>
          <c:val>
            <c:numRef>
              <c:f>Sheet1!$B$2:$B$3</c:f>
              <c:numCache>
                <c:formatCode>General</c:formatCode>
                <c:ptCount val="2"/>
                <c:pt idx="0">
                  <c:v>62</c:v>
                </c:pt>
                <c:pt idx="1">
                  <c:v>38</c:v>
                </c:pt>
              </c:numCache>
            </c:numRef>
          </c:val>
        </c:ser>
        <c:dLbls>
          <c:showCatName val="1"/>
          <c:showPercent val="1"/>
        </c:dLbls>
        <c:firstSliceAng val="0"/>
      </c:pieChart>
    </c:plotArea>
    <c:plotVisOnly val="1"/>
  </c:chart>
  <c:txPr>
    <a:bodyPr/>
    <a:lstStyle/>
    <a:p>
      <a:pPr>
        <a:defRPr sz="1800"/>
      </a:pPr>
      <a:endParaRPr lang="en-US"/>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3.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7.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9.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5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54.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55.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56.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7.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EDB5DAD2-427A-4C5E-B294-A2D1C398781B}" type="datetimeFigureOut">
              <a:rPr lang="en-US" smtClean="0"/>
              <a:pPr/>
              <a:t>10/6/2014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29F37337-DE14-4245-81BE-E5997468C8EE}" type="slidenum">
              <a:rPr lang="en-US" smtClean="0"/>
              <a:pPr/>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B5DAD2-427A-4C5E-B294-A2D1C398781B}" type="datetimeFigureOut">
              <a:rPr lang="en-US" smtClean="0"/>
              <a:pPr/>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37337-DE14-4245-81BE-E5997468C8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EDB5DAD2-427A-4C5E-B294-A2D1C398781B}" type="datetimeFigureOut">
              <a:rPr lang="en-US" smtClean="0"/>
              <a:pPr/>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37337-DE14-4245-81BE-E5997468C8EE}"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EDB5DAD2-427A-4C5E-B294-A2D1C398781B}" type="datetimeFigureOut">
              <a:rPr lang="en-US" smtClean="0"/>
              <a:pPr/>
              <a:t>10/6/2014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F37337-DE14-4245-81BE-E5997468C8EE}" type="slidenum">
              <a:rPr lang="en-US" smtClean="0"/>
              <a:pPr/>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EDB5DAD2-427A-4C5E-B294-A2D1C398781B}" type="datetimeFigureOut">
              <a:rPr lang="en-US" smtClean="0"/>
              <a:pPr/>
              <a:t>10/6/2014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29F37337-DE14-4245-81BE-E5997468C8E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EDB5DAD2-427A-4C5E-B294-A2D1C398781B}" type="datetimeFigureOut">
              <a:rPr lang="en-US" smtClean="0"/>
              <a:pPr/>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37337-DE14-4245-81BE-E5997468C8EE}" type="slidenum">
              <a:rPr lang="en-US" smtClean="0"/>
              <a:pPr/>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EDB5DAD2-427A-4C5E-B294-A2D1C398781B}" type="datetimeFigureOut">
              <a:rPr lang="en-US" smtClean="0"/>
              <a:pPr/>
              <a:t>10/6/2014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F37337-DE14-4245-81BE-E5997468C8EE}" type="slidenum">
              <a:rPr lang="en-US" smtClean="0"/>
              <a:pPr/>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EDB5DAD2-427A-4C5E-B294-A2D1C398781B}" type="datetimeFigureOut">
              <a:rPr lang="en-US" smtClean="0"/>
              <a:pPr/>
              <a:t>10/6/2014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F37337-DE14-4245-81BE-E5997468C8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B5DAD2-427A-4C5E-B294-A2D1C398781B}" type="datetimeFigureOut">
              <a:rPr lang="en-US" smtClean="0"/>
              <a:pPr/>
              <a:t>10/6/2014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F37337-DE14-4245-81BE-E5997468C8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DB5DAD2-427A-4C5E-B294-A2D1C398781B}" type="datetimeFigureOut">
              <a:rPr lang="en-US" smtClean="0"/>
              <a:pPr/>
              <a:t>10/6/2014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F37337-DE14-4245-81BE-E5997468C8EE}" type="slidenum">
              <a:rPr lang="en-US" smtClean="0"/>
              <a:pPr/>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EDB5DAD2-427A-4C5E-B294-A2D1C398781B}" type="datetimeFigureOut">
              <a:rPr lang="en-US" smtClean="0"/>
              <a:pPr/>
              <a:t>10/6/2014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29F37337-DE14-4245-81BE-E5997468C8EE}" type="slidenum">
              <a:rPr lang="en-US" smtClean="0"/>
              <a:pPr/>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EDB5DAD2-427A-4C5E-B294-A2D1C398781B}" type="datetimeFigureOut">
              <a:rPr lang="en-US" smtClean="0"/>
              <a:pPr/>
              <a:t>10/6/2014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29F37337-DE14-4245-81BE-E5997468C8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package" Target="../embeddings/Microsoft_Office_Word_Document6.docx"/><Relationship Id="rId2" Type="http://schemas.openxmlformats.org/officeDocument/2006/relationships/slideLayout" Target="../slideLayouts/slideLayout2.xml"/><Relationship Id="rId1" Type="http://schemas.openxmlformats.org/officeDocument/2006/relationships/vmlDrawing" Target="../drawings/vmlDrawing3.v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Office_Word_Document7.docx"/><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6.wmf"/></Relationships>
</file>

<file path=ppt/slides/_rels/slide12.xml.rels><?xml version="1.0" encoding="UTF-8" standalone="yes"?>
<Relationships xmlns="http://schemas.openxmlformats.org/package/2006/relationships"><Relationship Id="rId3" Type="http://schemas.openxmlformats.org/officeDocument/2006/relationships/oleObject" Target="../embeddings/Microsoft_Office_Word_97_-_2003_Document1.doc"/><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8.wmf"/></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Office_Word_Document8.docx"/><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image" Target="../media/image10.wmf"/></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mailto:christopher.marek@pccsk12.com" TargetMode="External"/><Relationship Id="rId2" Type="http://schemas.openxmlformats.org/officeDocument/2006/relationships/hyperlink" Target="mailto:scott.burek@pccsk12.com" TargetMode="External"/><Relationship Id="rId1" Type="http://schemas.openxmlformats.org/officeDocument/2006/relationships/slideLayout" Target="../slideLayouts/slideLayout2.xml"/><Relationship Id="rId6" Type="http://schemas.openxmlformats.org/officeDocument/2006/relationships/hyperlink" Target="mailto:lisa.diebel@pccsk12.com" TargetMode="External"/><Relationship Id="rId5" Type="http://schemas.openxmlformats.org/officeDocument/2006/relationships/hyperlink" Target="mailto:sarah.macheske@pccsk12.com" TargetMode="External"/><Relationship Id="rId4" Type="http://schemas.openxmlformats.org/officeDocument/2006/relationships/hyperlink" Target="mailto:christianne.abbott@pccsk12.com"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package" Target="../embeddings/Microsoft_Office_Word_Document9.docx"/><Relationship Id="rId7"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mlDrawing" Target="../drawings/vmlDrawing7.v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Office_Word_Document10.docx"/><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5.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package" Target="../embeddings/Microsoft_Office_Word_Document11.docx"/><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32.wmf"/></Relationships>
</file>

<file path=ppt/slides/_rels/slide27.xml.rels><?xml version="1.0" encoding="UTF-8" standalone="yes"?>
<Relationships xmlns="http://schemas.openxmlformats.org/package/2006/relationships"><Relationship Id="rId3" Type="http://schemas.openxmlformats.org/officeDocument/2006/relationships/package" Target="../embeddings/Microsoft_Office_Word_Document12.docx"/><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34.wmf"/></Relationships>
</file>

<file path=ppt/slides/_rels/slide28.xml.rels><?xml version="1.0" encoding="UTF-8" standalone="yes"?>
<Relationships xmlns="http://schemas.openxmlformats.org/package/2006/relationships"><Relationship Id="rId3" Type="http://schemas.openxmlformats.org/officeDocument/2006/relationships/package" Target="../embeddings/Microsoft_Office_Word_Document13.docx"/><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36.wmf"/></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Office_Word_Document14.docx"/><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38.wmf"/></Relationships>
</file>

<file path=ppt/slides/_rels/slide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Office_Word_Document15.docx"/><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40.w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Office_Word_Document16.docx"/><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43.wmf"/><Relationship Id="rId4" Type="http://schemas.openxmlformats.org/officeDocument/2006/relationships/image" Target="../media/image42.w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Office_Word_Document17.docx"/><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image" Target="../media/image45.w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46.w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hyperlink" Target="http://www.jeopardylabs.com/play/east-middle-school-pbis-matrix" TargetMode="Externa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wm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6.vml"/></Relationships>
</file>

<file path=ppt/slides/_rels/slide48.xml.rels><?xml version="1.0" encoding="UTF-8" standalone="yes"?>
<Relationships xmlns="http://schemas.openxmlformats.org/package/2006/relationships"><Relationship Id="rId3" Type="http://schemas.openxmlformats.org/officeDocument/2006/relationships/package" Target="../embeddings/Microsoft_Office_Word_Document18.docx"/><Relationship Id="rId2" Type="http://schemas.openxmlformats.org/officeDocument/2006/relationships/slideLayout" Target="../slideLayouts/slideLayout2.xml"/><Relationship Id="rId1" Type="http://schemas.openxmlformats.org/officeDocument/2006/relationships/vmlDrawing" Target="../drawings/vmlDrawing17.v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oleObject" Target="../embeddings/Microsoft_Office_Word_97_-_2003_Document2.doc"/><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56.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19.vml"/></Relationships>
</file>

<file path=ppt/slides/_rels/slide57.xml.rels><?xml version="1.0" encoding="UTF-8" standalone="yes"?>
<Relationships xmlns="http://schemas.openxmlformats.org/package/2006/relationships"><Relationship Id="rId3" Type="http://schemas.openxmlformats.org/officeDocument/2006/relationships/package" Target="../embeddings/Microsoft_Office_Word_Document19.docx"/><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58.xml.rels><?xml version="1.0" encoding="UTF-8" standalone="yes"?>
<Relationships xmlns="http://schemas.openxmlformats.org/package/2006/relationships"><Relationship Id="rId2" Type="http://schemas.openxmlformats.org/officeDocument/2006/relationships/image" Target="../media/image58.wm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9.w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audio" Target="../media/audio1.wav"/><Relationship Id="rId4" Type="http://schemas.openxmlformats.org/officeDocument/2006/relationships/image" Target="../media/image61.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package" Target="../embeddings/Microsoft_Office_Word_Document4.docx"/><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9.xml.rels><?xml version="1.0" encoding="UTF-8" standalone="yes"?>
<Relationships xmlns="http://schemas.openxmlformats.org/package/2006/relationships"><Relationship Id="rId3" Type="http://schemas.openxmlformats.org/officeDocument/2006/relationships/package" Target="../embeddings/Microsoft_Office_Word_Document5.docx"/><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dirty="0" smtClean="0"/>
              <a:t>PBIS Presentation</a:t>
            </a:r>
          </a:p>
          <a:p>
            <a:r>
              <a:rPr lang="en-US" dirty="0" smtClean="0"/>
              <a:t>October 3, 2014</a:t>
            </a:r>
            <a:endParaRPr lang="en-US" dirty="0"/>
          </a:p>
        </p:txBody>
      </p:sp>
      <p:sp>
        <p:nvSpPr>
          <p:cNvPr id="2" name="Title 1"/>
          <p:cNvSpPr>
            <a:spLocks noGrp="1"/>
          </p:cNvSpPr>
          <p:nvPr>
            <p:ph type="ctrTitle"/>
          </p:nvPr>
        </p:nvSpPr>
        <p:spPr/>
        <p:txBody>
          <a:bodyPr/>
          <a:lstStyle/>
          <a:p>
            <a:r>
              <a:rPr lang="en-US" dirty="0" smtClean="0"/>
              <a:t>East Middle School</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Detention Referral</a:t>
            </a:r>
            <a:endParaRPr lang="en-US" dirty="0"/>
          </a:p>
        </p:txBody>
      </p:sp>
      <p:graphicFrame>
        <p:nvGraphicFramePr>
          <p:cNvPr id="4" name="Content Placeholder 3"/>
          <p:cNvGraphicFramePr>
            <a:graphicFrameLocks noChangeAspect="1"/>
          </p:cNvGraphicFramePr>
          <p:nvPr>
            <p:ph sz="quarter" idx="1"/>
          </p:nvPr>
        </p:nvGraphicFramePr>
        <p:xfrm>
          <a:off x="1509713" y="1447800"/>
          <a:ext cx="6581775" cy="4572000"/>
        </p:xfrm>
        <a:graphic>
          <a:graphicData uri="http://schemas.openxmlformats.org/presentationml/2006/ole">
            <p:oleObj spid="_x0000_s2050" name="Document" r:id="rId3" imgW="8367221" imgH="5812102" progId="Word.Document.12">
              <p:embed/>
            </p:oleObj>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457200"/>
            <a:ext cx="3810000" cy="1722438"/>
          </a:xfrm>
        </p:spPr>
        <p:txBody>
          <a:bodyPr>
            <a:normAutofit fontScale="90000"/>
          </a:bodyPr>
          <a:lstStyle/>
          <a:p>
            <a:r>
              <a:rPr lang="en-US" dirty="0" smtClean="0"/>
              <a:t>Separation of </a:t>
            </a:r>
            <a:br>
              <a:rPr lang="en-US" dirty="0" smtClean="0"/>
            </a:br>
            <a:r>
              <a:rPr lang="en-US" dirty="0" smtClean="0"/>
              <a:t>PBIS &amp; Discipline</a:t>
            </a:r>
            <a:br>
              <a:rPr lang="en-US" dirty="0" smtClean="0"/>
            </a:br>
            <a:r>
              <a:rPr lang="en-US" dirty="0" smtClean="0"/>
              <a:t>Reflection Sheet</a:t>
            </a:r>
            <a:endParaRPr lang="en-US" dirty="0"/>
          </a:p>
        </p:txBody>
      </p:sp>
      <p:graphicFrame>
        <p:nvGraphicFramePr>
          <p:cNvPr id="4" name="Content Placeholder 3"/>
          <p:cNvGraphicFramePr>
            <a:graphicFrameLocks noChangeAspect="1"/>
          </p:cNvGraphicFramePr>
          <p:nvPr>
            <p:ph sz="quarter" idx="1"/>
          </p:nvPr>
        </p:nvGraphicFramePr>
        <p:xfrm>
          <a:off x="3886200" y="144240"/>
          <a:ext cx="4800600" cy="6608857"/>
        </p:xfrm>
        <a:graphic>
          <a:graphicData uri="http://schemas.openxmlformats.org/presentationml/2006/ole">
            <p:oleObj spid="_x0000_s57346" name="Document" r:id="rId3" imgW="5956042" imgH="8200942" progId="Word.Document.12">
              <p:embed/>
            </p:oleObj>
          </a:graphicData>
        </a:graphic>
      </p:graphicFrame>
      <p:pic>
        <p:nvPicPr>
          <p:cNvPr id="57347" name="Picture 3" descr="C:\Documents and Settings\machess\Local Settings\Temporary Internet Files\Content.IE5\OX18WW28\MC900088978[1].wmf"/>
          <p:cNvPicPr>
            <a:picLocks noChangeAspect="1" noChangeArrowheads="1"/>
          </p:cNvPicPr>
          <p:nvPr/>
        </p:nvPicPr>
        <p:blipFill>
          <a:blip r:embed="rId4" cstate="print"/>
          <a:srcRect/>
          <a:stretch>
            <a:fillRect/>
          </a:stretch>
        </p:blipFill>
        <p:spPr bwMode="auto">
          <a:xfrm>
            <a:off x="914399" y="2667000"/>
            <a:ext cx="2176087" cy="2794197"/>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304800"/>
            <a:ext cx="4038600" cy="1905000"/>
          </a:xfrm>
        </p:spPr>
        <p:txBody>
          <a:bodyPr>
            <a:normAutofit fontScale="90000"/>
          </a:bodyPr>
          <a:lstStyle/>
          <a:p>
            <a:pPr algn="ctr"/>
            <a:r>
              <a:rPr lang="en-US" dirty="0" smtClean="0"/>
              <a:t>Separation of PBIS </a:t>
            </a:r>
            <a:br>
              <a:rPr lang="en-US" dirty="0" smtClean="0"/>
            </a:br>
            <a:r>
              <a:rPr lang="en-US" dirty="0" smtClean="0"/>
              <a:t>&amp; Discipline Office </a:t>
            </a:r>
            <a:br>
              <a:rPr lang="en-US" dirty="0" smtClean="0"/>
            </a:br>
            <a:r>
              <a:rPr lang="en-US" dirty="0" smtClean="0"/>
              <a:t>Discipline Referral</a:t>
            </a:r>
            <a:endParaRPr lang="en-US" dirty="0"/>
          </a:p>
        </p:txBody>
      </p:sp>
      <p:graphicFrame>
        <p:nvGraphicFramePr>
          <p:cNvPr id="4" name="Content Placeholder 3"/>
          <p:cNvGraphicFramePr>
            <a:graphicFrameLocks noChangeAspect="1"/>
          </p:cNvGraphicFramePr>
          <p:nvPr>
            <p:ph sz="quarter" idx="1"/>
          </p:nvPr>
        </p:nvGraphicFramePr>
        <p:xfrm>
          <a:off x="4800600" y="0"/>
          <a:ext cx="3940175" cy="6672803"/>
        </p:xfrm>
        <a:graphic>
          <a:graphicData uri="http://schemas.openxmlformats.org/presentationml/2006/ole">
            <p:oleObj spid="_x0000_s22530" name="Document" r:id="rId3" imgW="5497885" imgH="9309829" progId="Word.Document.8">
              <p:embed/>
            </p:oleObj>
          </a:graphicData>
        </a:graphic>
      </p:graphicFrame>
      <p:pic>
        <p:nvPicPr>
          <p:cNvPr id="22531" name="Picture 3" descr="C:\Documents and Settings\machess\Local Settings\Temporary Internet Files\Content.IE5\TCHPNIUA\MC900089044[1].wmf"/>
          <p:cNvPicPr>
            <a:picLocks noChangeAspect="1" noChangeArrowheads="1"/>
          </p:cNvPicPr>
          <p:nvPr/>
        </p:nvPicPr>
        <p:blipFill>
          <a:blip r:embed="rId4" cstate="print"/>
          <a:srcRect/>
          <a:stretch>
            <a:fillRect/>
          </a:stretch>
        </p:blipFill>
        <p:spPr bwMode="auto">
          <a:xfrm>
            <a:off x="1143000" y="3124200"/>
            <a:ext cx="2667000" cy="2366894"/>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4191000" cy="1828800"/>
          </a:xfrm>
        </p:spPr>
        <p:txBody>
          <a:bodyPr>
            <a:normAutofit fontScale="90000"/>
          </a:bodyPr>
          <a:lstStyle/>
          <a:p>
            <a:r>
              <a:rPr lang="en-US" dirty="0" smtClean="0"/>
              <a:t>Separation of </a:t>
            </a:r>
            <a:br>
              <a:rPr lang="en-US" dirty="0" smtClean="0"/>
            </a:br>
            <a:r>
              <a:rPr lang="en-US" dirty="0" smtClean="0"/>
              <a:t>PBIS &amp; Discipline</a:t>
            </a:r>
            <a:br>
              <a:rPr lang="en-US" dirty="0" smtClean="0"/>
            </a:br>
            <a:r>
              <a:rPr lang="en-US" dirty="0" smtClean="0"/>
              <a:t>Consequences</a:t>
            </a:r>
            <a:endParaRPr lang="en-US" dirty="0"/>
          </a:p>
        </p:txBody>
      </p:sp>
      <p:graphicFrame>
        <p:nvGraphicFramePr>
          <p:cNvPr id="4" name="Content Placeholder 3"/>
          <p:cNvGraphicFramePr>
            <a:graphicFrameLocks noChangeAspect="1"/>
          </p:cNvGraphicFramePr>
          <p:nvPr>
            <p:ph sz="quarter" idx="1"/>
          </p:nvPr>
        </p:nvGraphicFramePr>
        <p:xfrm>
          <a:off x="3657599" y="228600"/>
          <a:ext cx="5379101" cy="6477000"/>
        </p:xfrm>
        <a:graphic>
          <a:graphicData uri="http://schemas.openxmlformats.org/presentationml/2006/ole">
            <p:oleObj spid="_x0000_s23554" name="Document" r:id="rId3" imgW="5956042" imgH="7170876" progId="Word.Document.12">
              <p:embed/>
            </p:oleObj>
          </a:graphicData>
        </a:graphic>
      </p:graphicFrame>
      <p:pic>
        <p:nvPicPr>
          <p:cNvPr id="23560" name="Picture 8" descr="C:\Documents and Settings\machess\Local Settings\Temporary Internet Files\Content.IE5\35N8G6C1\MC900089050[1].wmf"/>
          <p:cNvPicPr>
            <a:picLocks noChangeAspect="1" noChangeArrowheads="1"/>
          </p:cNvPicPr>
          <p:nvPr/>
        </p:nvPicPr>
        <p:blipFill>
          <a:blip r:embed="rId4" cstate="print"/>
          <a:srcRect/>
          <a:stretch>
            <a:fillRect/>
          </a:stretch>
        </p:blipFill>
        <p:spPr bwMode="auto">
          <a:xfrm>
            <a:off x="990600" y="2667000"/>
            <a:ext cx="2140791" cy="2514600"/>
          </a:xfrm>
          <a:prstGeom prst="rect">
            <a:avLst/>
          </a:prstGeom>
          <a:noFill/>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 of PBIS &amp; Discipline</a:t>
            </a:r>
            <a:endParaRPr lang="en-US" dirty="0"/>
          </a:p>
        </p:txBody>
      </p:sp>
      <p:sp>
        <p:nvSpPr>
          <p:cNvPr id="3" name="Content Placeholder 2"/>
          <p:cNvSpPr>
            <a:spLocks noGrp="1"/>
          </p:cNvSpPr>
          <p:nvPr>
            <p:ph sz="quarter" idx="1"/>
          </p:nvPr>
        </p:nvSpPr>
        <p:spPr/>
        <p:txBody>
          <a:bodyPr/>
          <a:lstStyle/>
          <a:p>
            <a:r>
              <a:rPr lang="en-US" sz="3600" dirty="0" smtClean="0"/>
              <a:t>Fixation on Discipline Data in Years 1 &amp; 2</a:t>
            </a:r>
          </a:p>
          <a:p>
            <a:pPr lvl="1"/>
            <a:r>
              <a:rPr lang="en-US" sz="2800" dirty="0" smtClean="0"/>
              <a:t>Led to overemphasis on catching students being bad.</a:t>
            </a:r>
          </a:p>
          <a:p>
            <a:pPr lvl="1"/>
            <a:r>
              <a:rPr lang="en-US" sz="2800" dirty="0" smtClean="0"/>
              <a:t>Led to students, parents, &amp; staff to view PBIS negatively.</a:t>
            </a:r>
          </a:p>
          <a:p>
            <a:pPr lvl="1"/>
            <a:r>
              <a:rPr lang="en-US" sz="2800" dirty="0" smtClean="0"/>
              <a:t>Led to school wide incentives to become worthless.</a:t>
            </a:r>
          </a:p>
          <a:p>
            <a:pPr lvl="1"/>
            <a:r>
              <a:rPr lang="en-US" sz="2800" dirty="0" smtClean="0"/>
              <a:t>Had no effect on decreasing discipline issues.</a:t>
            </a:r>
          </a:p>
          <a:p>
            <a:pPr lvl="1"/>
            <a:endParaRPr lang="en-US" dirty="0" smtClean="0"/>
          </a:p>
          <a:p>
            <a:pPr lvl="1"/>
            <a:endParaRPr lang="en-US" dirty="0"/>
          </a:p>
        </p:txBody>
      </p:sp>
      <p:pic>
        <p:nvPicPr>
          <p:cNvPr id="40961" name="Picture 1" descr="C:\Documents and Settings\machess\Local Settings\Temporary Internet Files\Content.IE5\35N8G6C1\MC900441321[1].png"/>
          <p:cNvPicPr>
            <a:picLocks noChangeAspect="1" noChangeArrowheads="1"/>
          </p:cNvPicPr>
          <p:nvPr/>
        </p:nvPicPr>
        <p:blipFill>
          <a:blip r:embed="rId2" cstate="print"/>
          <a:srcRect/>
          <a:stretch>
            <a:fillRect/>
          </a:stretch>
        </p:blipFill>
        <p:spPr bwMode="auto">
          <a:xfrm>
            <a:off x="6019800" y="4419600"/>
            <a:ext cx="1981200" cy="1981200"/>
          </a:xfrm>
          <a:prstGeom prst="rect">
            <a:avLst/>
          </a:prstGeom>
          <a:no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 of PBIS &amp; Discipline</a:t>
            </a:r>
            <a:endParaRPr lang="en-US" dirty="0"/>
          </a:p>
        </p:txBody>
      </p:sp>
      <p:sp>
        <p:nvSpPr>
          <p:cNvPr id="3" name="Content Placeholder 2"/>
          <p:cNvSpPr>
            <a:spLocks noGrp="1"/>
          </p:cNvSpPr>
          <p:nvPr>
            <p:ph sz="quarter" idx="1"/>
          </p:nvPr>
        </p:nvSpPr>
        <p:spPr/>
        <p:txBody>
          <a:bodyPr/>
          <a:lstStyle/>
          <a:p>
            <a:r>
              <a:rPr lang="en-US" sz="3600" dirty="0" smtClean="0"/>
              <a:t>Focus on Promoting Positive Behavior Year 3</a:t>
            </a:r>
          </a:p>
          <a:p>
            <a:pPr lvl="1"/>
            <a:r>
              <a:rPr lang="en-US" sz="2800" dirty="0" smtClean="0"/>
              <a:t>Led to catching students doing the right things.</a:t>
            </a:r>
          </a:p>
          <a:p>
            <a:pPr lvl="1"/>
            <a:r>
              <a:rPr lang="en-US" sz="2800" dirty="0" smtClean="0"/>
              <a:t>Led to students, parents, &amp; staff to viewing PBIS in a positive light.</a:t>
            </a:r>
          </a:p>
          <a:p>
            <a:pPr lvl="1"/>
            <a:r>
              <a:rPr lang="en-US" sz="2800" dirty="0" smtClean="0"/>
              <a:t>Led to incentives to be highly valued.</a:t>
            </a:r>
          </a:p>
          <a:p>
            <a:pPr lvl="1"/>
            <a:r>
              <a:rPr lang="en-US" sz="2800" dirty="0" smtClean="0"/>
              <a:t>Decreased overall discipline issues building wide.</a:t>
            </a:r>
          </a:p>
          <a:p>
            <a:pPr lvl="1"/>
            <a:endParaRPr lang="en-US" dirty="0"/>
          </a:p>
        </p:txBody>
      </p:sp>
      <p:pic>
        <p:nvPicPr>
          <p:cNvPr id="39937" name="Picture 1" descr="C:\Documents and Settings\machess\Local Settings\Temporary Internet Files\Content.IE5\XG5C3ZYK\MC900441322[1].png"/>
          <p:cNvPicPr>
            <a:picLocks noChangeAspect="1" noChangeArrowheads="1"/>
          </p:cNvPicPr>
          <p:nvPr/>
        </p:nvPicPr>
        <p:blipFill>
          <a:blip r:embed="rId2" cstate="print"/>
          <a:srcRect/>
          <a:stretch>
            <a:fillRect/>
          </a:stretch>
        </p:blipFill>
        <p:spPr bwMode="auto">
          <a:xfrm>
            <a:off x="6019800" y="4343400"/>
            <a:ext cx="2286000" cy="2286000"/>
          </a:xfrm>
          <a:prstGeom prst="rect">
            <a:avLst/>
          </a:prstGeom>
          <a:noFill/>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Total ODRs 13-14</a:t>
            </a:r>
            <a:endParaRPr lang="en-US" dirty="0"/>
          </a:p>
        </p:txBody>
      </p:sp>
      <p:pic>
        <p:nvPicPr>
          <p:cNvPr id="4" name="Picture 4"/>
          <p:cNvPicPr>
            <a:picLocks noGrp="1" noChangeAspect="1" noChangeArrowheads="1"/>
          </p:cNvPicPr>
          <p:nvPr>
            <p:ph sz="quarter" idx="1"/>
          </p:nvPr>
        </p:nvPicPr>
        <p:blipFill>
          <a:blip r:embed="rId2" cstate="print"/>
          <a:stretch>
            <a:fillRect/>
          </a:stretch>
        </p:blipFill>
        <p:spPr bwMode="auto">
          <a:xfrm>
            <a:off x="1028700" y="1447800"/>
            <a:ext cx="7543800" cy="45720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Behavior Infractions 13-14</a:t>
            </a:r>
            <a:endParaRPr lang="en-US" dirty="0"/>
          </a:p>
        </p:txBody>
      </p:sp>
      <p:pic>
        <p:nvPicPr>
          <p:cNvPr id="4" name="Picture 4"/>
          <p:cNvPicPr>
            <a:picLocks noGrp="1" noChangeAspect="1" noChangeArrowheads="1"/>
          </p:cNvPicPr>
          <p:nvPr>
            <p:ph sz="quarter" idx="1"/>
          </p:nvPr>
        </p:nvPicPr>
        <p:blipFill>
          <a:blip r:embed="rId2" cstate="print"/>
          <a:stretch>
            <a:fillRect/>
          </a:stretch>
        </p:blipFill>
        <p:spPr bwMode="auto">
          <a:xfrm>
            <a:off x="1028700" y="1447800"/>
            <a:ext cx="7543800" cy="4572000"/>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Number of Referrals by Student</a:t>
            </a:r>
            <a:endParaRPr lang="en-US" dirty="0"/>
          </a:p>
        </p:txBody>
      </p:sp>
      <p:pic>
        <p:nvPicPr>
          <p:cNvPr id="4" name="Picture 4"/>
          <p:cNvPicPr>
            <a:picLocks noGrp="1" noChangeAspect="1" noChangeArrowheads="1"/>
          </p:cNvPicPr>
          <p:nvPr>
            <p:ph sz="quarter" idx="1"/>
          </p:nvPr>
        </p:nvPicPr>
        <p:blipFill>
          <a:blip r:embed="rId2" cstate="print"/>
          <a:stretch>
            <a:fillRect/>
          </a:stretch>
        </p:blipFill>
        <p:spPr bwMode="auto">
          <a:xfrm>
            <a:off x="1028700" y="1447800"/>
            <a:ext cx="7543800" cy="4572000"/>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Suspensions 11-14</a:t>
            </a:r>
            <a:endParaRPr lang="en-US" dirty="0"/>
          </a:p>
        </p:txBody>
      </p:sp>
      <p:pic>
        <p:nvPicPr>
          <p:cNvPr id="4" name="Picture 4"/>
          <p:cNvPicPr>
            <a:picLocks noGrp="1" noChangeAspect="1" noChangeArrowheads="1"/>
          </p:cNvPicPr>
          <p:nvPr>
            <p:ph sz="quarter" idx="1"/>
          </p:nvPr>
        </p:nvPicPr>
        <p:blipFill>
          <a:blip r:embed="rId2" cstate="print"/>
          <a:stretch>
            <a:fillRect/>
          </a:stretch>
        </p:blipFill>
        <p:spPr bwMode="auto">
          <a:xfrm>
            <a:off x="1028700" y="1447800"/>
            <a:ext cx="7543800" cy="4572000"/>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We</a:t>
            </a:r>
            <a:r>
              <a:rPr lang="en-US" dirty="0" smtClean="0"/>
              <a:t>?</a:t>
            </a:r>
            <a:br>
              <a:rPr lang="en-US" dirty="0" smtClean="0"/>
            </a:br>
            <a:r>
              <a:rPr lang="en-US" dirty="0" smtClean="0"/>
              <a:t>Contact List</a:t>
            </a:r>
            <a:endParaRPr lang="en-US" dirty="0"/>
          </a:p>
        </p:txBody>
      </p:sp>
      <p:sp>
        <p:nvSpPr>
          <p:cNvPr id="3" name="Content Placeholder 2"/>
          <p:cNvSpPr>
            <a:spLocks noGrp="1"/>
          </p:cNvSpPr>
          <p:nvPr>
            <p:ph sz="quarter" idx="1"/>
          </p:nvPr>
        </p:nvSpPr>
        <p:spPr/>
        <p:txBody>
          <a:bodyPr/>
          <a:lstStyle/>
          <a:p>
            <a:r>
              <a:rPr lang="en-US" dirty="0" smtClean="0"/>
              <a:t>Scott </a:t>
            </a:r>
            <a:r>
              <a:rPr lang="en-US" dirty="0" err="1" smtClean="0"/>
              <a:t>Burek</a:t>
            </a:r>
            <a:r>
              <a:rPr lang="en-US" dirty="0" smtClean="0"/>
              <a:t> – Principal </a:t>
            </a:r>
            <a:r>
              <a:rPr lang="en-US" dirty="0" smtClean="0">
                <a:hlinkClick r:id="rId2"/>
              </a:rPr>
              <a:t>scott.burek@pccsk12.com</a:t>
            </a:r>
            <a:endParaRPr lang="en-US" dirty="0" smtClean="0"/>
          </a:p>
          <a:p>
            <a:r>
              <a:rPr lang="en-US" dirty="0" smtClean="0"/>
              <a:t>Chris </a:t>
            </a:r>
            <a:r>
              <a:rPr lang="en-US" dirty="0" err="1" smtClean="0"/>
              <a:t>Marek</a:t>
            </a:r>
            <a:r>
              <a:rPr lang="en-US" dirty="0" smtClean="0"/>
              <a:t> – Assistant Principal </a:t>
            </a:r>
            <a:r>
              <a:rPr lang="en-US" dirty="0" smtClean="0">
                <a:hlinkClick r:id="rId3"/>
              </a:rPr>
              <a:t>christopher.marek@pccsk12.com</a:t>
            </a:r>
            <a:endParaRPr lang="en-US" dirty="0" smtClean="0"/>
          </a:p>
          <a:p>
            <a:r>
              <a:rPr lang="en-US" dirty="0" err="1" smtClean="0"/>
              <a:t>Christianne</a:t>
            </a:r>
            <a:r>
              <a:rPr lang="en-US" dirty="0" smtClean="0"/>
              <a:t> Abbott – Counselor </a:t>
            </a:r>
            <a:r>
              <a:rPr lang="en-US" dirty="0" smtClean="0">
                <a:hlinkClick r:id="rId4"/>
              </a:rPr>
              <a:t>christianne.abbott@pccsk12.com</a:t>
            </a:r>
            <a:endParaRPr lang="en-US" dirty="0" smtClean="0"/>
          </a:p>
          <a:p>
            <a:r>
              <a:rPr lang="en-US" dirty="0" smtClean="0"/>
              <a:t>Sarah </a:t>
            </a:r>
            <a:r>
              <a:rPr lang="en-US" dirty="0" err="1" smtClean="0"/>
              <a:t>Macheske</a:t>
            </a:r>
            <a:r>
              <a:rPr lang="en-US" dirty="0" smtClean="0"/>
              <a:t> – Teacher Consultant </a:t>
            </a:r>
            <a:r>
              <a:rPr lang="en-US" dirty="0" smtClean="0">
                <a:hlinkClick r:id="rId5"/>
              </a:rPr>
              <a:t>sarah.macheske@pccsk12.com</a:t>
            </a:r>
            <a:endParaRPr lang="en-US" dirty="0" smtClean="0"/>
          </a:p>
          <a:p>
            <a:r>
              <a:rPr lang="en-US" dirty="0" smtClean="0"/>
              <a:t>Lisa </a:t>
            </a:r>
            <a:r>
              <a:rPr lang="en-US" dirty="0" err="1" smtClean="0"/>
              <a:t>Diebel</a:t>
            </a:r>
            <a:r>
              <a:rPr lang="en-US" dirty="0" smtClean="0"/>
              <a:t> – Teacher </a:t>
            </a:r>
            <a:r>
              <a:rPr lang="en-US" dirty="0" smtClean="0">
                <a:hlinkClick r:id="rId6"/>
              </a:rPr>
              <a:t>lisa.diebel@pccsk12.com</a:t>
            </a:r>
            <a:endParaRPr lang="en-US" dirty="0" smtClean="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Separation of PBIS &amp; Discipline</a:t>
            </a:r>
            <a:endParaRPr lang="en-US" dirty="0"/>
          </a:p>
        </p:txBody>
      </p:sp>
      <p:sp>
        <p:nvSpPr>
          <p:cNvPr id="3" name="Content Placeholder 2"/>
          <p:cNvSpPr>
            <a:spLocks noGrp="1"/>
          </p:cNvSpPr>
          <p:nvPr>
            <p:ph sz="quarter" idx="1"/>
          </p:nvPr>
        </p:nvSpPr>
        <p:spPr/>
        <p:txBody>
          <a:bodyPr/>
          <a:lstStyle/>
          <a:p>
            <a:r>
              <a:rPr lang="en-US" sz="3600" dirty="0" smtClean="0"/>
              <a:t>Reports Guide Building Decisions &amp; Tier 2</a:t>
            </a:r>
          </a:p>
          <a:p>
            <a:pPr lvl="1"/>
            <a:r>
              <a:rPr lang="en-US" sz="2800" dirty="0" smtClean="0"/>
              <a:t>Containing aggressive behavior during the middle of the day continues to be our focus based on the data.</a:t>
            </a:r>
          </a:p>
          <a:p>
            <a:pPr lvl="1"/>
            <a:r>
              <a:rPr lang="en-US" sz="2800" dirty="0" smtClean="0"/>
              <a:t>Tier 2 &amp; 3 students are identified in part by tracking “Number of Referrals by Student” data.</a:t>
            </a:r>
            <a:endParaRPr lang="en-US" sz="2800" dirty="0"/>
          </a:p>
        </p:txBody>
      </p:sp>
      <p:pic>
        <p:nvPicPr>
          <p:cNvPr id="41985" name="Picture 1" descr="C:\Documents and Settings\machess\Local Settings\Temporary Internet Files\Content.IE5\4DFX5396\MC900232446[1].wmf"/>
          <p:cNvPicPr>
            <a:picLocks noChangeAspect="1" noChangeArrowheads="1"/>
          </p:cNvPicPr>
          <p:nvPr/>
        </p:nvPicPr>
        <p:blipFill>
          <a:blip r:embed="rId2" cstate="print"/>
          <a:srcRect/>
          <a:stretch>
            <a:fillRect/>
          </a:stretch>
        </p:blipFill>
        <p:spPr bwMode="auto">
          <a:xfrm>
            <a:off x="3048000" y="4033000"/>
            <a:ext cx="2310897" cy="1882685"/>
          </a:xfrm>
          <a:prstGeom prst="rect">
            <a:avLst/>
          </a:prstGeom>
          <a:noFill/>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Alternatives to Suspension</a:t>
            </a:r>
            <a:endParaRPr lang="en-US" dirty="0"/>
          </a:p>
        </p:txBody>
      </p:sp>
      <p:sp>
        <p:nvSpPr>
          <p:cNvPr id="3" name="Content Placeholder 2"/>
          <p:cNvSpPr>
            <a:spLocks noGrp="1"/>
          </p:cNvSpPr>
          <p:nvPr>
            <p:ph sz="quarter" idx="1"/>
          </p:nvPr>
        </p:nvSpPr>
        <p:spPr/>
        <p:txBody>
          <a:bodyPr>
            <a:normAutofit/>
          </a:bodyPr>
          <a:lstStyle/>
          <a:p>
            <a:r>
              <a:rPr lang="en-US" sz="2800" dirty="0" smtClean="0"/>
              <a:t>Repeat offenders of East’s Focus Card (minor infractions) are typically put on an Individualized Behavior Plan.</a:t>
            </a:r>
          </a:p>
          <a:p>
            <a:r>
              <a:rPr lang="en-US" sz="2800" dirty="0" smtClean="0"/>
              <a:t>Automatic suspensions only for illegal activity.</a:t>
            </a:r>
          </a:p>
          <a:p>
            <a:r>
              <a:rPr lang="en-US" sz="2800" dirty="0" smtClean="0"/>
              <a:t>All attempts are made to work with parents to keep students in school. </a:t>
            </a:r>
            <a:endParaRPr lang="en-US" sz="2800" dirty="0"/>
          </a:p>
        </p:txBody>
      </p:sp>
      <p:pic>
        <p:nvPicPr>
          <p:cNvPr id="58372" name="Picture 4" descr="C:\Documents and Settings\machess\Local Settings\Temporary Internet Files\Content.IE5\MNI5HV3X\MM900283646[1].gif"/>
          <p:cNvPicPr>
            <a:picLocks noChangeAspect="1" noChangeArrowheads="1" noCrop="1"/>
          </p:cNvPicPr>
          <p:nvPr/>
        </p:nvPicPr>
        <p:blipFill>
          <a:blip r:embed="rId2" cstate="print"/>
          <a:srcRect/>
          <a:stretch>
            <a:fillRect/>
          </a:stretch>
        </p:blipFill>
        <p:spPr bwMode="auto">
          <a:xfrm>
            <a:off x="3505200" y="4419600"/>
            <a:ext cx="2362200" cy="1740568"/>
          </a:xfrm>
          <a:prstGeom prst="rect">
            <a:avLst/>
          </a:prstGeom>
          <a:no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Remarkable Rockets</a:t>
            </a:r>
            <a:endParaRPr lang="en-US" sz="3600" dirty="0"/>
          </a:p>
        </p:txBody>
      </p:sp>
      <p:sp>
        <p:nvSpPr>
          <p:cNvPr id="4" name="Text Placeholder 3"/>
          <p:cNvSpPr>
            <a:spLocks noGrp="1"/>
          </p:cNvSpPr>
          <p:nvPr>
            <p:ph type="body" idx="2"/>
          </p:nvPr>
        </p:nvSpPr>
        <p:spPr>
          <a:xfrm>
            <a:off x="838200" y="1524000"/>
            <a:ext cx="3048000" cy="2286000"/>
          </a:xfrm>
        </p:spPr>
        <p:txBody>
          <a:bodyPr>
            <a:normAutofit fontScale="92500"/>
          </a:bodyPr>
          <a:lstStyle/>
          <a:p>
            <a:r>
              <a:rPr lang="en-US" sz="3200" dirty="0" smtClean="0"/>
              <a:t>•200 RR’s Handed Out Quarterly Goal</a:t>
            </a:r>
          </a:p>
          <a:p>
            <a:r>
              <a:rPr lang="en-US" sz="3200" dirty="0" smtClean="0"/>
              <a:t>•Teacher Stamps</a:t>
            </a:r>
          </a:p>
          <a:p>
            <a:r>
              <a:rPr lang="en-US" sz="3200" dirty="0" smtClean="0"/>
              <a:t>•Business Partners</a:t>
            </a:r>
          </a:p>
          <a:p>
            <a:endParaRPr lang="en-US" sz="2800" dirty="0"/>
          </a:p>
        </p:txBody>
      </p:sp>
      <p:graphicFrame>
        <p:nvGraphicFramePr>
          <p:cNvPr id="5" name="Content Placeholder 4"/>
          <p:cNvGraphicFramePr>
            <a:graphicFrameLocks noChangeAspect="1"/>
          </p:cNvGraphicFramePr>
          <p:nvPr>
            <p:ph sz="quarter" idx="1"/>
          </p:nvPr>
        </p:nvGraphicFramePr>
        <p:xfrm>
          <a:off x="5181600" y="1066800"/>
          <a:ext cx="3698875" cy="4494213"/>
        </p:xfrm>
        <a:graphic>
          <a:graphicData uri="http://schemas.openxmlformats.org/presentationml/2006/ole">
            <p:oleObj spid="_x0000_s33794" name="Document" r:id="rId3" imgW="7528928" imgH="9148229" progId="Word.Document.12">
              <p:embed/>
            </p:oleObj>
          </a:graphicData>
        </a:graphic>
      </p:graphicFrame>
      <p:sp>
        <p:nvSpPr>
          <p:cNvPr id="33796" name="AutoShape 4" descr="data:image/jpeg;base64,/9j/4AAQSkZJRgABAQAAAQABAAD/2wCEAAkGBwgHBgkIExQWFhULDSEPGRcXGSQgIBwfICUhIiEiHCUfHSsgIhwqJyIgIjEkJSk3MS40HSA0ODQsNyotLiwBCgoKDg0OGxAQGzQlICU3ODgwLDctLDQ0LDQ0NzQ0MDIvMCwsNCwsLDcwLjUsLCwsLCwsLCwtLCwsLCwsLCwsLP/AABEIADAAwAMBEQACEQEDEQH/xAAcAAADAQEBAQEBAAAAAAAAAAAEBQYHAwIIAQD/xABBEAABAwIEAwQHBQYEBwAAAAABAgMEBREABhIhBzFBE1FxkRQiMmGBobEVQlOSwSNDUoLC0Rdy4fAWJTODorLS/8QAGwEAAgMBAQEAAAAAAAAAAAAAAgMBBAUABgf/xAA1EQABAwIEAwUHBAIDAAAAAAABAAIDBBEFEiExE0FRImFxkaEGFIGxwdHwIzLh8TNSFmKC/9oADAMBAAIRAxEAPwDZaxJ9DpM2Ty7JhSx4gG2BebNJTYGZ5Wt6kL5oYbW6ptpIJUqyQALknuAHM4xd19GcQLk7JjTqrVsuztbaltraV6yFXAPuWk4Nr3RnTRV5YIallnAEHn9itLzVxGl0qVEbaabUH4iXzrJuNW9tiMXZaktIsF52iwZkzXF7iLEjTuXLK3EapVmsIiLaaSgNqcUU6rgJF+px0VS57rWRVuDRQRZ2uJNwBtzXnK3EybVa5EgutNJTIVo1JvcG23M9+3xxEdUXOAIU1uCMhhdIxxJHgis68QJ+X68unNNNrCW0quq97npscFNUFjrAJWH4RHUw8R7iPJC5n4k1CjV6ZT0NNKTGUE3Oq52BPI264GSpc1xbZNo8FingbIXEE+CeZ5zk7l+n02UylC/Tbka7+zYG+x94w2afIARzVLDsNFS97ZCRl6J1lKqyK1QItRcSlKngTZN7WvtzOGRPLmglU66BsE7o2m4CDz5mM5aohkJALjyuybB5X5kn3Ab+WBnl4bbpuG0XvU2U7DUrE1R63W0yKmUuvBs+u5uq3X/Ww5YzLPfd269kH09PaK4bfYKrh50rGVqVAiEJdL7PpF3SolIUfVSLHlYX378WBO6NoG6y5MMgq5XvHZsbaW1tuURE4qVmTKYjhhm7rgbHtdTbvwQq3E2slvwGBjS7OdPBNs48RpVErrtOZbbWGUgKKr31HcjY+GDlqSx2UBVaDBmTwiR7iL+Gy7TM/wAtjJcGthtsuSZBZKTewtquRvf7vzxJqCIw+yCPCWOq3QFxsBe/l91Pf4t1j8Bj/wAv74V747otD/j0H+59EwrXEuqU0w0hlol6Il9V9WxVfYb8sG+qc22ir0+CQy5jmOhI5clT5mzoxl2lw3Vp1vyWgsNg2HIXJO9k388OknDGi+6zqPDXVMjg02aDv+c1NULisp+oIZktIQhxWnWgn1feoHp7+mEsq7mzgtGpwDKwuicSRyPPwTviDnOVleRCZaQhZfQpatd9rEAWsfHDJ5zGRZUsLw1lW1xeSLW2RHD7Nr+aWJpcQlC4y07IvaygbczzuDiYJuIDdBimHtpHNym4PXu/tStQ4oVVmrSYSGWSG5KmUk6rmyikX3wl1U4OIAWnFgULomvc46i526XVFEzZUXs8O0UoRoSsptc67C3reG978rbA3xeXl0dxKk+i5MqJ/ESGvzEDCag2jK0sJZnq2d2vksm4cxvSs504dG1F0/AH9bYoU4vIF6nFX5KR/foieKzyHc4y7fu2koPiBf8AXE1RvIl4I0tpG35kpVm5al1fsvwIzbXkhJ+pwEp7Ss0IAiv1JPqryDXMuyqDWHI0YtLiQCCtSUi4UNPNKibnFpskZaco2Cw5KWqZNGJn3DnbXPjzCy5lTrBQ+m4LSgQodFcx8dr/AAxRFxqvTODXdl3P8Kpp8xGYuIEV9O6ZElofD1dQ+G4+GHOdnlB8FmxRmmoXNO4DvrZKsxOqnZkqjo31ylkW7gT+gwEhu8q1SNEdOwHoF3rVZ+0aBQ4h9qAhxs+BKdPyGJfJmY0dEFPTcKeV/J1vrdbdkpksZTpTfdGSfPfGnCLMC8ZiDs1VIe9THGKlS51LhS20lQiOK1hIuQFAb+At88Iq2EtBHJaWA1DI5HMcbZrW+HJZhRcwVSiLUph0oCjcp5pPiDtiiyRzP2lelqKOGcWlbf5qxzmunVjJsTMpb0yJKkx7gmw03uAL2tscWZsr4xJzWRh4lgq3UoPYFz5rlw8pNL+xZ+YpCdRp7wWj1iLFACuneSOeIp2Nyl7uSLFaibjMpoj+4a/HRSCGJNVTU6mo3LQ7dZ961W+pPlivYuu5axeyEsiHPQfAK3yVAp1YyJOQ+nV9mvLdSNRFroBvsfHFqFrXxHNyWLiE0sFa0xm2cAHTvU/w5okSvV70Z5JUhLBWQCRvtblhNPGHvsVfxapfTwZozY3XnOzCX86PU9GwQtuKke6yQPrjpheSwU4c/LRiR3eT6omqIXm7iI5FvZLkksAjohFwSPIkeIxLv1ZrJcJFFQB/MC/xK6cTctQcuzoaWAQiQ0bgkndJHfvvcYmpiawjKowetkqWO4m4PzQed565/wBiE80UxF/jf+2Bmdmy+Cbh0Ij4tv8AYpxwcmiPmCXHPJ+Nf8hv9CcMpHWcQqmPRZoGuHI/NSuW0KnZnpoP72alZ/NqP64RHq8eK06s8Omf3NPysvpDGwvnqzzjRK7OhQovV+Tq+CQf1IxUrD2QFv8As/HeZz+g+azTLNdfy7UvT20JWrsyiy7238MUopDG64XoqykbVR8NxsF/MIl5qzMhKt1z5A1EdB1PgE/THC8j/Fc4so6ckbNGn53lENMIr+dyz92XUDy/g1Hl/KLYIDPL4lA5xpqO/NrfW33Vzm6h0fLGUaqiOTqlKbaWCvUfaNvD73lizKxscZyrEoaqerqozLsLkaW5KZy7RPTsgZgl2upDyFJ/7YubeIWRhMcd4nFaVVVcOuhZysfX+kuyClJzbAcPJkqeP8qScBB/kCfiZPurwOdh5lHcLoaajmtOsagI61Kv1uLfqcFTNzSapOMyGOm7PUKbrVPcpNSmU9XOO4UX7x0PxFj8cJe3K4haNPMJo2yDmvpClNdhS4bP4bCU+QAxsNFmhfPZnZpHHqSs24i5znUzM8aNHXb0Nu6wdwoqtsoe4D54p1E5a8BvJehwrDY5aYulH7tu6yh63Vp2a6w26W09q4A0lDY5/qT7ziq97pXbLap6eOjiIv2Rrcqm4hwjQ8tZcolwSgLdXb+IW/VSvLD6huRjWrNwqT3iomn8APD8AS+fONP4c0ymDZVReXIX/kSdvM2/KcC52WEN6qxFFxK98p2YAB42/PNAQ4OYY+Wpr6Gj6NLSFuL9XcJva297C56YBrZAwkDQp0ktK6oa1zu23Ya8/hZH5Pn+i5XzY1f2oyFDxupJ+o8sHC6zHpNfFnqYD3n6FOOCbGqq1N/8NhKPzEn+nDKMakqp7Qu/TY3vP56pFTv+Z8TW1cwuqlweCFEj5JGFN7U3xV2X9LDiP+nzH8rzkuU3Sc9MreISEvLaUpXIE3Fz8dvjiITll1U4hGZqIiPXQFHcWKvHq1fZZaUFiM12d07gqUb2FufQYOqeHOsEnBKd0MBc8WufRKc0xlDMqKZ1YQ1F+Nhf5nC5R28qtUTx7uZetz+eSEpEtyg1xS1bFjtGVD32Un62wLDkdqmTxiohsOdiPQ/JMOGrHbZzpo/DJX5JP98HTi8gSMXdakf3/db/AI1V4VZFxrk66rTI34TCl/mIH9OM+sOoC9X7PMtE93Uj0/teeFWWqdWYtRkyGw4EOJbRfoQCVfVPljqWJrgS4KcarZYHMbE625P0WhN0ekZbgzJrLKGy2wpZUBvsCeZ6Yt5GsBICwDUz1T2skcTcrFKPk+v1VtCm2FBKh7S/VHz3I8BjNbA92wXsZ8RpoTZz9eg1VU1kN2JQHYD0mOyt6Wl43V91CVADpc3UT5YstpHFlljS47AJxIASACOQ3I+yosuTcsZboCqSuY05rKiogWvq9wJ6bc8W4oCxuVYVdirJ5+Le1rWF+inaQnIlEkLfTJfWVsKZ9m4soWJFkc8Cyiym4Tqn2kMzcrrbg6A8viiMv17I+WpK5DAfKnG+zJIJ2uD1wyOkDDcKpV486paGyHTwXGs5iyPVpy5zsZ9a1AJNrC9vdrAxzqRrjcqIPaCWBmSMm3gE8/xYo9v+jI8kf/eG8Iqh78zofT7pVVc+ZZq+nt4S3CkWBVpuPje+BdTh26dDjMkP+MkLzSc8ZWo6itiCtBULFQ0389V8c2ma3ZTPjUk+khJX5V875XrTrbr8Jxwtp0i5TsPzY51MHbqYMbkgBEdxfwQsjMWR5aWdcJ79i32aQCmwA6D9oMAaNpT4/aKZl7E66nZNjn7KztGNJLD4Z7PstFk+z4heDNP2cvJVxi1peNrmve+iUsTeHyGH2AiQgSEhKt1HYEKA9o9RhXuTbWV4+0srnBzjtt2QnGVK7kjLvpPYuuj0nTq7RKj7N7W295wUdNw72S6vG/e8vEO3d1/pBZcp+UKZXGKmifqLZJ0uAC5II52Hf3YSyjyOzBXqj2ibUQmIgC/ehc4ZTRV6u7UYLrLgknWpsOJBCupG+4PPzwmelcXZmrSwzG4WxCOU7bHuTDI3DmVDqLVRl6R2B1IbBv63QqPLbu78dDTEHM5TiOMsfGY4ee57u5SZUahxKv8AxVb5JX/YYr7zfFatuHh//j5j+V54iwvQc41BPR5QeH8w3+d8dUNtIV2FS8SkYemnkmnB9guZrW7+FGUfMgYOkHbVbHnWpgOpW140l45YRxSlek5zlJ/AQlr5X/XGXVG8i9vgzMtI09blaHwjihjKCHOsh9Th89I+QGLdKLRrAxx+aqI6AD6/VNM719zLtEMxKAtSnA2L8gTfc+7b6YttbmNlgzymJuYLGapmmuVVR7R9dj91J0p8k8/jh4aAsl88j9ynuU4dPGUpU5aI2tM/swuQDptoSberve9z54FxN7J0DGcMkgb80to9JTXa9Md0fsYpLrgjpJBA2CWxz9e23xOCJsEtkfEedNB0+i7JoEGk5oMGWohpTRdbUq6Au/saza6e47bEYjMSLhFwmskyv25In7PhsV6nR3YaAioFKEqbfUpBuqxUgjuuBa/1x1zbdTkaHgFu/ekeahCZq8iKy12YiuqaPrlWqxsCb8uXIYJt7apM2UOIaLWTurmFlVuBGRHadVIjJfW68CrVq6IF7BI78CLuTn5YbAC/eUI7GpdGpdPnOs9u5UkqeSnWUttpBtYW3UrfqdtsTqTZCWsY0OIvfyC6O5carEekzIiSj7QeUwW1K1aCnmoHmUWvz5bd+IzWuCpMIeGuZzXjMeXI1LlwJI7VMWS52ZUtBC0lJsrY77i60/6Y5rrqJYQwg65T+fyiq7BpsNkTmozbsdp7T2jchRuCNg4LXSomxv7rY5pJ0uila1ozBtx4/ND5yj0uAiIw1H0KkRkSNfaKNtW5TY7W9+OYSd1FQ1jbBoRGVxSnaS2wgRjLU/ZSZQNlJPshsjYHljnXv3KYchbYWzd/0QVVpCImXp0tbQbebqxj6Qdkp0BWkb8t9j3YkG5QSR5YySLG6fsZcpCGZrxaSrsYEd4Bx0oTqcC9RKvfYYDMVY4LNdOQ5oV6h5eiVmU0Qn1oyHWEPOENqKr6rOD2kja3fc92JzOIQGKJryPK5080on1GsZcqy2Wi5GAAUGw6VoseovsQem2CABCU5z43WGnde6tcj1FrOE8SJDSRIphS4l5AtqBuLK/35W3rywtuHLXocSmMb4r6H8+BSvjXD0VCmzR+9aU0fFJBH/sfLGfWN1BXrfZ6S8b2dCD5/wBL94JM6qhVX/4GUI/MVH+nHUY1JUe0LuxG3vP0+61rF9eWWP1/h7mKpVufOAas++pYuvpfa+3O1sZ8lNI5xK9ZS4xSxQsjN9B081peVqa5SMvwYCramGglVuV+uLsbcrQF5ysmE07pBsSmEmOzLYWwtIUlYsUqFwcGqpAIsVEVXhdSJRK2VrZJ6e0nyO/kcMEh5qm+iYf26IWHkzMVGguwmXYzra3e1KXWvvWAvY3HId+JL2ndQ2nljFmkH4JTUst51cjrjhDSUrd7UhghFzawva2wHTEhzEp8M5FtPggk07OsZiO0qMXBGKinWlLhsr2huonSe73Ym7OqDJOABlvb4/VCTW82OzIUkxnE+gnU0hDJ0J3vsAOpAv32xIy9ULuMSCW7baJTPp9blS3pbkd4KfcKyexUBc7m3q4IEJTmSE3IPkUwh1bMUCG3EUyXG2/YS8wVaf8ALdO3hiCGlMbJK0Wtp3hcYNVrkNlcfstba3C5odZ1JCjzKQRt8McQChbJI0Wt6Lo7XMxul71VDtGewGlojQnmQ3Yerfa9udh3Y7K1SZZTf7beCFjTa5HivxtLikvlKiHGyuxSbgjUNj9ccQELXSAEfQrvPqFcqcRcPsNKXF9osNMFOsjkVWG9scABqpc+R4y28guVQar9XcZUth4lhkMjSyr2U7C+3zxwsFzuI86g+RTCjf8AFNOYQw3DKgletJcjXKVd4JAI5Dn3DEHKeaNnGaLBvoioUPOuqUTGU6Ja+1Wl5CSCobarKIsem3QDEEsRNbUa9m9+qZw6VntT8x0tNH0wJStLoSU2RfSAOQAudvDEEsTGsqLk2GvVMGMp5qlSVPvLi2U2GtC29SUpG4CQAAOfQ4jM3kmCCYm7iPJHK4dMz5pmS5C3VWCdKEhtIA5AAEmw9xGI4lhYIjSBzszzf0VbS6ZCpMURmUJQkG9h1Pee84AkndWmMawWaEj4hZekZjoaIzVu0aeDidRsOoO/gcV54y9tgtTC6xtLNmfsRZCcNcsTctxZwe06pDiSNJvskH9ScDTxGMG6bi9dHVObw9grPFlZC//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33798" name="AutoShape 6" descr="data:image/jpeg;base64,/9j/4AAQSkZJRgABAQAAAQABAAD/2wCEAAkGBwgHBgkIExQWFhULDSEPGRcXGSQgIBwfICUhIiEiHCUfHSsgIhwqJyIgIjEkJSk3MS40HSA0ODQsNyotLiwBCgoKDg0OGxAQGzQlICU3ODgwLDctLDQ0LDQ0NzQ0MDIvMCwsNCwsLDcwLjUsLCwsLCwsLCwtLCwsLCwsLCwsLP/AABEIADAAwAMBEQACEQEDEQH/xAAcAAADAQEBAQEBAAAAAAAAAAAEBQYHAwIIAQD/xABBEAABAwIEAwQHBQYEBwAAAAABAgMEBREABhIhBzFBE1FxkRQiMmGBobEVQlOSwSNDUoLC0Rdy4fAWJTODorLS/8QAGwEAAgMBAQEAAAAAAAAAAAAAAgMBBAUABgf/xAA1EQABAwIEAwUHBAIDAAAAAAABAAIDBBEFEiExE0FRImFxkaEGFIGxwdHwIzLh8TNSFmKC/9oADAMBAAIRAxEAPwDZaxJ9DpM2Ty7JhSx4gG2BebNJTYGZ5Wt6kL5oYbW6ptpIJUqyQALknuAHM4xd19GcQLk7JjTqrVsuztbaltraV6yFXAPuWk4Nr3RnTRV5YIallnAEHn9itLzVxGl0qVEbaabUH4iXzrJuNW9tiMXZaktIsF52iwZkzXF7iLEjTuXLK3EapVmsIiLaaSgNqcUU6rgJF+px0VS57rWRVuDRQRZ2uJNwBtzXnK3EybVa5EgutNJTIVo1JvcG23M9+3xxEdUXOAIU1uCMhhdIxxJHgis68QJ+X68unNNNrCW0quq97npscFNUFjrAJWH4RHUw8R7iPJC5n4k1CjV6ZT0NNKTGUE3Oq52BPI264GSpc1xbZNo8FingbIXEE+CeZ5zk7l+n02UylC/Tbka7+zYG+x94w2afIARzVLDsNFS97ZCRl6J1lKqyK1QItRcSlKngTZN7WvtzOGRPLmglU66BsE7o2m4CDz5mM5aohkJALjyuybB5X5kn3Ab+WBnl4bbpuG0XvU2U7DUrE1R63W0yKmUuvBs+u5uq3X/Ww5YzLPfd269kH09PaK4bfYKrh50rGVqVAiEJdL7PpF3SolIUfVSLHlYX378WBO6NoG6y5MMgq5XvHZsbaW1tuURE4qVmTKYjhhm7rgbHtdTbvwQq3E2slvwGBjS7OdPBNs48RpVErrtOZbbWGUgKKr31HcjY+GDlqSx2UBVaDBmTwiR7iL+Gy7TM/wAtjJcGthtsuSZBZKTewtquRvf7vzxJqCIw+yCPCWOq3QFxsBe/l91Pf4t1j8Bj/wAv74V747otD/j0H+59EwrXEuqU0w0hlol6Il9V9WxVfYb8sG+qc22ir0+CQy5jmOhI5clT5mzoxl2lw3Vp1vyWgsNg2HIXJO9k388OknDGi+6zqPDXVMjg02aDv+c1NULisp+oIZktIQhxWnWgn1feoHp7+mEsq7mzgtGpwDKwuicSRyPPwTviDnOVleRCZaQhZfQpatd9rEAWsfHDJ5zGRZUsLw1lW1xeSLW2RHD7Nr+aWJpcQlC4y07IvaygbczzuDiYJuIDdBimHtpHNym4PXu/tStQ4oVVmrSYSGWSG5KmUk6rmyikX3wl1U4OIAWnFgULomvc46i526XVFEzZUXs8O0UoRoSsptc67C3reG978rbA3xeXl0dxKk+i5MqJ/ESGvzEDCag2jK0sJZnq2d2vksm4cxvSs504dG1F0/AH9bYoU4vIF6nFX5KR/foieKzyHc4y7fu2koPiBf8AXE1RvIl4I0tpG35kpVm5al1fsvwIzbXkhJ+pwEp7Ss0IAiv1JPqryDXMuyqDWHI0YtLiQCCtSUi4UNPNKibnFpskZaco2Cw5KWqZNGJn3DnbXPjzCy5lTrBQ+m4LSgQodFcx8dr/AAxRFxqvTODXdl3P8Kpp8xGYuIEV9O6ZElofD1dQ+G4+GHOdnlB8FmxRmmoXNO4DvrZKsxOqnZkqjo31ylkW7gT+gwEhu8q1SNEdOwHoF3rVZ+0aBQ4h9qAhxs+BKdPyGJfJmY0dEFPTcKeV/J1vrdbdkpksZTpTfdGSfPfGnCLMC8ZiDs1VIe9THGKlS51LhS20lQiOK1hIuQFAb+At88Iq2EtBHJaWA1DI5HMcbZrW+HJZhRcwVSiLUph0oCjcp5pPiDtiiyRzP2lelqKOGcWlbf5qxzmunVjJsTMpb0yJKkx7gmw03uAL2tscWZsr4xJzWRh4lgq3UoPYFz5rlw8pNL+xZ+YpCdRp7wWj1iLFACuneSOeIp2Nyl7uSLFaibjMpoj+4a/HRSCGJNVTU6mo3LQ7dZ961W+pPlivYuu5axeyEsiHPQfAK3yVAp1YyJOQ+nV9mvLdSNRFroBvsfHFqFrXxHNyWLiE0sFa0xm2cAHTvU/w5okSvV70Z5JUhLBWQCRvtblhNPGHvsVfxapfTwZozY3XnOzCX86PU9GwQtuKke6yQPrjpheSwU4c/LRiR3eT6omqIXm7iI5FvZLkksAjohFwSPIkeIxLv1ZrJcJFFQB/MC/xK6cTctQcuzoaWAQiQ0bgkndJHfvvcYmpiawjKowetkqWO4m4PzQed565/wBiE80UxF/jf+2Bmdmy+Cbh0Ij4tv8AYpxwcmiPmCXHPJ+Nf8hv9CcMpHWcQqmPRZoGuHI/NSuW0KnZnpoP72alZ/NqP64RHq8eK06s8Omf3NPysvpDGwvnqzzjRK7OhQovV+Tq+CQf1IxUrD2QFv8As/HeZz+g+azTLNdfy7UvT20JWrsyiy7238MUopDG64XoqykbVR8NxsF/MIl5qzMhKt1z5A1EdB1PgE/THC8j/Fc4so6ckbNGn53lENMIr+dyz92XUDy/g1Hl/KLYIDPL4lA5xpqO/NrfW33Vzm6h0fLGUaqiOTqlKbaWCvUfaNvD73lizKxscZyrEoaqerqozLsLkaW5KZy7RPTsgZgl2upDyFJ/7YubeIWRhMcd4nFaVVVcOuhZysfX+kuyClJzbAcPJkqeP8qScBB/kCfiZPurwOdh5lHcLoaajmtOsagI61Kv1uLfqcFTNzSapOMyGOm7PUKbrVPcpNSmU9XOO4UX7x0PxFj8cJe3K4haNPMJo2yDmvpClNdhS4bP4bCU+QAxsNFmhfPZnZpHHqSs24i5znUzM8aNHXb0Nu6wdwoqtsoe4D54p1E5a8BvJehwrDY5aYulH7tu6yh63Vp2a6w26W09q4A0lDY5/qT7ziq97pXbLap6eOjiIv2Rrcqm4hwjQ8tZcolwSgLdXb+IW/VSvLD6huRjWrNwqT3iomn8APD8AS+fONP4c0ymDZVReXIX/kSdvM2/KcC52WEN6qxFFxK98p2YAB42/PNAQ4OYY+Wpr6Gj6NLSFuL9XcJva297C56YBrZAwkDQp0ktK6oa1zu23Ya8/hZH5Pn+i5XzY1f2oyFDxupJ+o8sHC6zHpNfFnqYD3n6FOOCbGqq1N/8NhKPzEn+nDKMakqp7Qu/TY3vP56pFTv+Z8TW1cwuqlweCFEj5JGFN7U3xV2X9LDiP+nzH8rzkuU3Sc9MreISEvLaUpXIE3Fz8dvjiITll1U4hGZqIiPXQFHcWKvHq1fZZaUFiM12d07gqUb2FufQYOqeHOsEnBKd0MBc8WufRKc0xlDMqKZ1YQ1F+Nhf5nC5R28qtUTx7uZetz+eSEpEtyg1xS1bFjtGVD32Un62wLDkdqmTxiohsOdiPQ/JMOGrHbZzpo/DJX5JP98HTi8gSMXdakf3/db/AI1V4VZFxrk66rTI34TCl/mIH9OM+sOoC9X7PMtE93Uj0/teeFWWqdWYtRkyGw4EOJbRfoQCVfVPljqWJrgS4KcarZYHMbE625P0WhN0ekZbgzJrLKGy2wpZUBvsCeZ6Yt5GsBICwDUz1T2skcTcrFKPk+v1VtCm2FBKh7S/VHz3I8BjNbA92wXsZ8RpoTZz9eg1VU1kN2JQHYD0mOyt6Wl43V91CVADpc3UT5YstpHFlljS47AJxIASACOQ3I+yosuTcsZboCqSuY05rKiogWvq9wJ6bc8W4oCxuVYVdirJ5+Le1rWF+inaQnIlEkLfTJfWVsKZ9m4soWJFkc8Cyiym4Tqn2kMzcrrbg6A8viiMv17I+WpK5DAfKnG+zJIJ2uD1wyOkDDcKpV486paGyHTwXGs5iyPVpy5zsZ9a1AJNrC9vdrAxzqRrjcqIPaCWBmSMm3gE8/xYo9v+jI8kf/eG8Iqh78zofT7pVVc+ZZq+nt4S3CkWBVpuPje+BdTh26dDjMkP+MkLzSc8ZWo6itiCtBULFQ0389V8c2ma3ZTPjUk+khJX5V875XrTrbr8Jxwtp0i5TsPzY51MHbqYMbkgBEdxfwQsjMWR5aWdcJ79i32aQCmwA6D9oMAaNpT4/aKZl7E66nZNjn7KztGNJLD4Z7PstFk+z4heDNP2cvJVxi1peNrmve+iUsTeHyGH2AiQgSEhKt1HYEKA9o9RhXuTbWV4+0srnBzjtt2QnGVK7kjLvpPYuuj0nTq7RKj7N7W295wUdNw72S6vG/e8vEO3d1/pBZcp+UKZXGKmifqLZJ0uAC5II52Hf3YSyjyOzBXqj2ibUQmIgC/ehc4ZTRV6u7UYLrLgknWpsOJBCupG+4PPzwmelcXZmrSwzG4WxCOU7bHuTDI3DmVDqLVRl6R2B1IbBv63QqPLbu78dDTEHM5TiOMsfGY4ee57u5SZUahxKv8AxVb5JX/YYr7zfFatuHh//j5j+V54iwvQc41BPR5QeH8w3+d8dUNtIV2FS8SkYemnkmnB9guZrW7+FGUfMgYOkHbVbHnWpgOpW140l45YRxSlek5zlJ/AQlr5X/XGXVG8i9vgzMtI09blaHwjihjKCHOsh9Th89I+QGLdKLRrAxx+aqI6AD6/VNM719zLtEMxKAtSnA2L8gTfc+7b6YttbmNlgzymJuYLGapmmuVVR7R9dj91J0p8k8/jh4aAsl88j9ynuU4dPGUpU5aI2tM/swuQDptoSberve9z54FxN7J0DGcMkgb80to9JTXa9Md0fsYpLrgjpJBA2CWxz9e23xOCJsEtkfEedNB0+i7JoEGk5oMGWohpTRdbUq6Au/saza6e47bEYjMSLhFwmskyv25In7PhsV6nR3YaAioFKEqbfUpBuqxUgjuuBa/1x1zbdTkaHgFu/ekeahCZq8iKy12YiuqaPrlWqxsCb8uXIYJt7apM2UOIaLWTurmFlVuBGRHadVIjJfW68CrVq6IF7BI78CLuTn5YbAC/eUI7GpdGpdPnOs9u5UkqeSnWUttpBtYW3UrfqdtsTqTZCWsY0OIvfyC6O5carEekzIiSj7QeUwW1K1aCnmoHmUWvz5bd+IzWuCpMIeGuZzXjMeXI1LlwJI7VMWS52ZUtBC0lJsrY77i60/6Y5rrqJYQwg65T+fyiq7BpsNkTmozbsdp7T2jchRuCNg4LXSomxv7rY5pJ0uila1ozBtx4/ND5yj0uAiIw1H0KkRkSNfaKNtW5TY7W9+OYSd1FQ1jbBoRGVxSnaS2wgRjLU/ZSZQNlJPshsjYHljnXv3KYchbYWzd/0QVVpCImXp0tbQbebqxj6Qdkp0BWkb8t9j3YkG5QSR5YySLG6fsZcpCGZrxaSrsYEd4Bx0oTqcC9RKvfYYDMVY4LNdOQ5oV6h5eiVmU0Qn1oyHWEPOENqKr6rOD2kja3fc92JzOIQGKJryPK5080on1GsZcqy2Wi5GAAUGw6VoseovsQem2CABCU5z43WGnde6tcj1FrOE8SJDSRIphS4l5AtqBuLK/35W3rywtuHLXocSmMb4r6H8+BSvjXD0VCmzR+9aU0fFJBH/sfLGfWN1BXrfZ6S8b2dCD5/wBL94JM6qhVX/4GUI/MVH+nHUY1JUe0LuxG3vP0+61rF9eWWP1/h7mKpVufOAas++pYuvpfa+3O1sZ8lNI5xK9ZS4xSxQsjN9B081peVqa5SMvwYCramGglVuV+uLsbcrQF5ysmE07pBsSmEmOzLYWwtIUlYsUqFwcGqpAIsVEVXhdSJRK2VrZJ6e0nyO/kcMEh5qm+iYf26IWHkzMVGguwmXYzra3e1KXWvvWAvY3HId+JL2ndQ2nljFmkH4JTUst51cjrjhDSUrd7UhghFzawva2wHTEhzEp8M5FtPggk07OsZiO0qMXBGKinWlLhsr2huonSe73Ym7OqDJOABlvb4/VCTW82OzIUkxnE+gnU0hDJ0J3vsAOpAv32xIy9ULuMSCW7baJTPp9blS3pbkd4KfcKyexUBc7m3q4IEJTmSE3IPkUwh1bMUCG3EUyXG2/YS8wVaf8ALdO3hiCGlMbJK0Wtp3hcYNVrkNlcfstba3C5odZ1JCjzKQRt8McQChbJI0Wt6Lo7XMxul71VDtGewGlojQnmQ3Yerfa9udh3Y7K1SZZTf7beCFjTa5HivxtLikvlKiHGyuxSbgjUNj9ccQELXSAEfQrvPqFcqcRcPsNKXF9osNMFOsjkVWG9scABqpc+R4y28guVQar9XcZUth4lhkMjSyr2U7C+3zxwsFzuI86g+RTCjf8AFNOYQw3DKgletJcjXKVd4JAI5Dn3DEHKeaNnGaLBvoioUPOuqUTGU6Ja+1Wl5CSCobarKIsem3QDEEsRNbUa9m9+qZw6VntT8x0tNH0wJStLoSU2RfSAOQAudvDEEsTGsqLk2GvVMGMp5qlSVPvLi2U2GtC29SUpG4CQAAOfQ4jM3kmCCYm7iPJHK4dMz5pmS5C3VWCdKEhtIA5AAEmw9xGI4lhYIjSBzszzf0VbS6ZCpMURmUJQkG9h1Pee84AkndWmMawWaEj4hZekZjoaIzVu0aeDidRsOoO/gcV54y9tgtTC6xtLNmfsRZCcNcsTctxZwe06pDiSNJvskH9ScDTxGMG6bi9dHVObw9grPFlZC//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33800" name="Picture 8" descr="http://upload.wikimedia.org/wikipedia/en/d/de/Penn_Station_logo.png"/>
          <p:cNvPicPr>
            <a:picLocks noChangeAspect="1" noChangeArrowheads="1"/>
          </p:cNvPicPr>
          <p:nvPr/>
        </p:nvPicPr>
        <p:blipFill>
          <a:blip r:embed="rId4" cstate="print"/>
          <a:srcRect/>
          <a:stretch>
            <a:fillRect/>
          </a:stretch>
        </p:blipFill>
        <p:spPr bwMode="auto">
          <a:xfrm>
            <a:off x="533400" y="4038600"/>
            <a:ext cx="2286000" cy="571501"/>
          </a:xfrm>
          <a:prstGeom prst="rect">
            <a:avLst/>
          </a:prstGeom>
          <a:noFill/>
        </p:spPr>
      </p:pic>
      <p:pic>
        <p:nvPicPr>
          <p:cNvPr id="33802" name="Picture 10" descr="https://encrypted-tbn2.gstatic.com/images?q=tbn:ANd9GcQfIVzLrDmtNEWoSv2Xq4CL26lbsILSGPvDqNiikflGMLnQMzU8NzyS9jBv"/>
          <p:cNvPicPr>
            <a:picLocks noChangeAspect="1" noChangeArrowheads="1"/>
          </p:cNvPicPr>
          <p:nvPr/>
        </p:nvPicPr>
        <p:blipFill>
          <a:blip r:embed="rId5" cstate="print"/>
          <a:srcRect/>
          <a:stretch>
            <a:fillRect/>
          </a:stretch>
        </p:blipFill>
        <p:spPr bwMode="auto">
          <a:xfrm>
            <a:off x="506437" y="5333334"/>
            <a:ext cx="1550964" cy="1172241"/>
          </a:xfrm>
          <a:prstGeom prst="rect">
            <a:avLst/>
          </a:prstGeom>
          <a:noFill/>
        </p:spPr>
      </p:pic>
      <p:pic>
        <p:nvPicPr>
          <p:cNvPr id="33804" name="Picture 12" descr="https://encrypted-tbn2.gstatic.com/images?q=tbn:ANd9GcQ-_1Q_V4bkq3I2972KOzknKdWT_z8MmYllE0qZ8Fgz1NKuKPze6A"/>
          <p:cNvPicPr>
            <a:picLocks noChangeAspect="1" noChangeArrowheads="1"/>
          </p:cNvPicPr>
          <p:nvPr/>
        </p:nvPicPr>
        <p:blipFill>
          <a:blip r:embed="rId6" cstate="print"/>
          <a:srcRect/>
          <a:stretch>
            <a:fillRect/>
          </a:stretch>
        </p:blipFill>
        <p:spPr bwMode="auto">
          <a:xfrm>
            <a:off x="5486400" y="5791200"/>
            <a:ext cx="1676400" cy="762000"/>
          </a:xfrm>
          <a:prstGeom prst="rect">
            <a:avLst/>
          </a:prstGeom>
          <a:noFill/>
        </p:spPr>
      </p:pic>
      <p:pic>
        <p:nvPicPr>
          <p:cNvPr id="33806" name="Picture 14" descr="http://cleantechnica.com/files/2014/05/panasonic-logo.jpg"/>
          <p:cNvPicPr>
            <a:picLocks noChangeAspect="1" noChangeArrowheads="1"/>
          </p:cNvPicPr>
          <p:nvPr/>
        </p:nvPicPr>
        <p:blipFill>
          <a:blip r:embed="rId7" cstate="print"/>
          <a:srcRect/>
          <a:stretch>
            <a:fillRect/>
          </a:stretch>
        </p:blipFill>
        <p:spPr bwMode="auto">
          <a:xfrm>
            <a:off x="3200400" y="4038600"/>
            <a:ext cx="1752600" cy="1247912"/>
          </a:xfrm>
          <a:prstGeom prst="rect">
            <a:avLst/>
          </a:prstGeom>
          <a:noFill/>
        </p:spPr>
      </p:pic>
      <p:pic>
        <p:nvPicPr>
          <p:cNvPr id="33808" name="Picture 16" descr="http://pictures.dealer.com/d/dickscottonline/1742/b60fc77d0a0d028a0160e796d9ec70ab.jpg"/>
          <p:cNvPicPr>
            <a:picLocks noChangeAspect="1" noChangeArrowheads="1"/>
          </p:cNvPicPr>
          <p:nvPr/>
        </p:nvPicPr>
        <p:blipFill>
          <a:blip r:embed="rId8" cstate="print"/>
          <a:srcRect/>
          <a:stretch>
            <a:fillRect/>
          </a:stretch>
        </p:blipFill>
        <p:spPr bwMode="auto">
          <a:xfrm>
            <a:off x="2895600" y="5217460"/>
            <a:ext cx="1610995" cy="1421466"/>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276600" cy="1143000"/>
          </a:xfrm>
        </p:spPr>
        <p:txBody>
          <a:bodyPr>
            <a:normAutofit fontScale="90000"/>
          </a:bodyPr>
          <a:lstStyle/>
          <a:p>
            <a:r>
              <a:rPr lang="en-US" dirty="0" smtClean="0"/>
              <a:t>Business</a:t>
            </a:r>
            <a:br>
              <a:rPr lang="en-US" dirty="0" smtClean="0"/>
            </a:br>
            <a:r>
              <a:rPr lang="en-US" dirty="0" smtClean="0"/>
              <a:t> Partnerships</a:t>
            </a:r>
            <a:endParaRPr lang="en-US" dirty="0"/>
          </a:p>
        </p:txBody>
      </p:sp>
      <p:graphicFrame>
        <p:nvGraphicFramePr>
          <p:cNvPr id="4" name="Content Placeholder 3"/>
          <p:cNvGraphicFramePr>
            <a:graphicFrameLocks noChangeAspect="1"/>
          </p:cNvGraphicFramePr>
          <p:nvPr>
            <p:ph sz="quarter" idx="1"/>
          </p:nvPr>
        </p:nvGraphicFramePr>
        <p:xfrm>
          <a:off x="3886200" y="152400"/>
          <a:ext cx="4713287" cy="6509102"/>
        </p:xfrm>
        <a:graphic>
          <a:graphicData uri="http://schemas.openxmlformats.org/presentationml/2006/ole">
            <p:oleObj spid="_x0000_s34818" name="Document" r:id="rId3" imgW="5956042" imgH="8225056" progId="Word.Document.12">
              <p:embed/>
            </p:oleObj>
          </a:graphicData>
        </a:graphic>
      </p:graphicFrame>
      <p:pic>
        <p:nvPicPr>
          <p:cNvPr id="34821" name="Picture 5" descr="C:\Documents and Settings\machess\Local Settings\Temporary Internet Files\Content.IE5\TCHPNIUA\MP900400505[1].jpg"/>
          <p:cNvPicPr>
            <a:picLocks noChangeAspect="1" noChangeArrowheads="1"/>
          </p:cNvPicPr>
          <p:nvPr/>
        </p:nvPicPr>
        <p:blipFill>
          <a:blip r:embed="rId4" cstate="print"/>
          <a:srcRect/>
          <a:stretch>
            <a:fillRect/>
          </a:stretch>
        </p:blipFill>
        <p:spPr bwMode="auto">
          <a:xfrm>
            <a:off x="533400" y="2438400"/>
            <a:ext cx="2948009" cy="2356104"/>
          </a:xfrm>
          <a:prstGeom prst="rect">
            <a:avLst/>
          </a:prstGeo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School Store</a:t>
            </a:r>
            <a:endParaRPr lang="en-US" dirty="0"/>
          </a:p>
        </p:txBody>
      </p:sp>
      <p:sp>
        <p:nvSpPr>
          <p:cNvPr id="3" name="Content Placeholder 2"/>
          <p:cNvSpPr>
            <a:spLocks noGrp="1"/>
          </p:cNvSpPr>
          <p:nvPr>
            <p:ph sz="quarter" idx="1"/>
          </p:nvPr>
        </p:nvSpPr>
        <p:spPr/>
        <p:txBody>
          <a:bodyPr/>
          <a:lstStyle/>
          <a:p>
            <a:r>
              <a:rPr lang="en-US" sz="2800" dirty="0" smtClean="0"/>
              <a:t>Cash only for everything from Spirit Gear to School Supplies</a:t>
            </a:r>
          </a:p>
          <a:p>
            <a:pPr lvl="1"/>
            <a:r>
              <a:rPr lang="en-US" sz="2800" dirty="0" smtClean="0"/>
              <a:t>Run by parents during lunches</a:t>
            </a:r>
          </a:p>
          <a:p>
            <a:pPr lvl="1"/>
            <a:r>
              <a:rPr lang="en-US" sz="2800" dirty="0" smtClean="0"/>
              <a:t>Three themed stores 14-15</a:t>
            </a:r>
          </a:p>
          <a:p>
            <a:pPr lvl="2"/>
            <a:r>
              <a:rPr lang="en-US" sz="2400" dirty="0" smtClean="0"/>
              <a:t>Halloween</a:t>
            </a:r>
          </a:p>
          <a:p>
            <a:pPr lvl="2"/>
            <a:r>
              <a:rPr lang="en-US" sz="2400" dirty="0" smtClean="0"/>
              <a:t>Holidays</a:t>
            </a:r>
          </a:p>
          <a:p>
            <a:pPr lvl="2"/>
            <a:r>
              <a:rPr lang="en-US" sz="2400" dirty="0" smtClean="0"/>
              <a:t>Spring Break</a:t>
            </a:r>
            <a:endParaRPr lang="en-US" sz="2400" dirty="0"/>
          </a:p>
          <a:p>
            <a:endParaRPr lang="en-US" dirty="0" smtClean="0"/>
          </a:p>
        </p:txBody>
      </p:sp>
      <p:pic>
        <p:nvPicPr>
          <p:cNvPr id="44033" name="Picture 1" descr="C:\Documents and Settings\machess\Local Settings\Temporary Internet Files\Content.IE5\XG5C3ZYK\MP900309566[1].jpg"/>
          <p:cNvPicPr>
            <a:picLocks noChangeAspect="1" noChangeArrowheads="1"/>
          </p:cNvPicPr>
          <p:nvPr/>
        </p:nvPicPr>
        <p:blipFill>
          <a:blip r:embed="rId2" cstate="print"/>
          <a:srcRect/>
          <a:stretch>
            <a:fillRect/>
          </a:stretch>
        </p:blipFill>
        <p:spPr bwMode="auto">
          <a:xfrm>
            <a:off x="838200" y="4800600"/>
            <a:ext cx="1032764" cy="1447800"/>
          </a:xfrm>
          <a:prstGeom prst="rect">
            <a:avLst/>
          </a:prstGeom>
          <a:noFill/>
        </p:spPr>
      </p:pic>
      <p:pic>
        <p:nvPicPr>
          <p:cNvPr id="44034" name="Picture 2" descr="C:\Documents and Settings\machess\Local Settings\Temporary Internet Files\Content.IE5\TCHPNIUA\MP900440281[1].jpg"/>
          <p:cNvPicPr>
            <a:picLocks noChangeAspect="1" noChangeArrowheads="1"/>
          </p:cNvPicPr>
          <p:nvPr/>
        </p:nvPicPr>
        <p:blipFill>
          <a:blip r:embed="rId3" cstate="print"/>
          <a:srcRect/>
          <a:stretch>
            <a:fillRect/>
          </a:stretch>
        </p:blipFill>
        <p:spPr bwMode="auto">
          <a:xfrm>
            <a:off x="4114800" y="4038600"/>
            <a:ext cx="1574800" cy="2362200"/>
          </a:xfrm>
          <a:prstGeom prst="rect">
            <a:avLst/>
          </a:prstGeom>
          <a:noFill/>
        </p:spPr>
      </p:pic>
      <p:pic>
        <p:nvPicPr>
          <p:cNvPr id="44035" name="Picture 3" descr="C:\Documents and Settings\machess\Local Settings\Temporary Internet Files\Content.IE5\TCHPNIUA\MP900384782[1].jpg"/>
          <p:cNvPicPr>
            <a:picLocks noChangeAspect="1" noChangeArrowheads="1"/>
          </p:cNvPicPr>
          <p:nvPr/>
        </p:nvPicPr>
        <p:blipFill>
          <a:blip r:embed="rId4" cstate="print"/>
          <a:srcRect/>
          <a:stretch>
            <a:fillRect/>
          </a:stretch>
        </p:blipFill>
        <p:spPr bwMode="auto">
          <a:xfrm>
            <a:off x="7162800" y="4724400"/>
            <a:ext cx="1523999" cy="1463039"/>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Calendar </a:t>
            </a:r>
            <a:endParaRPr lang="en-US" dirty="0"/>
          </a:p>
        </p:txBody>
      </p:sp>
      <p:sp>
        <p:nvSpPr>
          <p:cNvPr id="3" name="Content Placeholder 2"/>
          <p:cNvSpPr>
            <a:spLocks noGrp="1"/>
          </p:cNvSpPr>
          <p:nvPr>
            <p:ph sz="quarter" idx="1"/>
          </p:nvPr>
        </p:nvSpPr>
        <p:spPr>
          <a:xfrm>
            <a:off x="609600" y="1219200"/>
            <a:ext cx="8077200" cy="5410200"/>
          </a:xfrm>
        </p:spPr>
        <p:txBody>
          <a:bodyPr>
            <a:noAutofit/>
          </a:bodyPr>
          <a:lstStyle/>
          <a:p>
            <a:pPr>
              <a:buNone/>
            </a:pPr>
            <a:r>
              <a:rPr lang="en-US" sz="2000" b="1" dirty="0" smtClean="0"/>
              <a:t>PBIS Calendar 2014-15</a:t>
            </a:r>
            <a:r>
              <a:rPr lang="en-US" sz="2000" dirty="0" smtClean="0"/>
              <a:t>     </a:t>
            </a:r>
            <a:r>
              <a:rPr lang="en-US" sz="2000" b="1" dirty="0" smtClean="0"/>
              <a:t>First Quarter</a:t>
            </a:r>
            <a:endParaRPr lang="en-US" sz="2000" dirty="0" smtClean="0"/>
          </a:p>
          <a:p>
            <a:r>
              <a:rPr lang="en-US" sz="2000" dirty="0" smtClean="0"/>
              <a:t>September 2 – PBIS Meeting (</a:t>
            </a:r>
            <a:r>
              <a:rPr lang="en-US" sz="2000" b="1" dirty="0" smtClean="0"/>
              <a:t>2 PM in library</a:t>
            </a:r>
            <a:r>
              <a:rPr lang="en-US" sz="2000" dirty="0" smtClean="0"/>
              <a:t>)</a:t>
            </a:r>
          </a:p>
          <a:p>
            <a:r>
              <a:rPr lang="en-US" sz="2000" dirty="0" smtClean="0">
                <a:solidFill>
                  <a:srgbClr val="FF0000"/>
                </a:solidFill>
              </a:rPr>
              <a:t>September 3-11- Expectations Review in Homeroom</a:t>
            </a:r>
          </a:p>
          <a:p>
            <a:r>
              <a:rPr lang="en-US" sz="2000" dirty="0" smtClean="0">
                <a:solidFill>
                  <a:srgbClr val="00B050"/>
                </a:solidFill>
              </a:rPr>
              <a:t>September 10 – PBIS Kickoff</a:t>
            </a:r>
          </a:p>
          <a:p>
            <a:r>
              <a:rPr lang="en-US" sz="2000" dirty="0" smtClean="0">
                <a:solidFill>
                  <a:srgbClr val="0070C0"/>
                </a:solidFill>
              </a:rPr>
              <a:t>September 19 – Electronics Reward Day</a:t>
            </a:r>
          </a:p>
          <a:p>
            <a:r>
              <a:rPr lang="en-US" sz="2000" dirty="0" smtClean="0">
                <a:solidFill>
                  <a:srgbClr val="7030A0"/>
                </a:solidFill>
              </a:rPr>
              <a:t>September 26 – Gift Card Drawing</a:t>
            </a:r>
          </a:p>
          <a:p>
            <a:r>
              <a:rPr lang="en-US" sz="2000" dirty="0" smtClean="0"/>
              <a:t>October 7 – PBIS Meeting (</a:t>
            </a:r>
            <a:r>
              <a:rPr lang="en-US" sz="2000" b="1" dirty="0" smtClean="0"/>
              <a:t>3 PM in library</a:t>
            </a:r>
            <a:r>
              <a:rPr lang="en-US" sz="2000" dirty="0" smtClean="0"/>
              <a:t>)</a:t>
            </a:r>
          </a:p>
          <a:p>
            <a:r>
              <a:rPr lang="en-US" sz="2000" dirty="0" smtClean="0"/>
              <a:t>October 10 – Electronics Reward Day</a:t>
            </a:r>
          </a:p>
          <a:p>
            <a:r>
              <a:rPr lang="en-US" sz="2000" dirty="0" smtClean="0"/>
              <a:t>October 17 – Gift Card Drawing</a:t>
            </a:r>
          </a:p>
          <a:p>
            <a:r>
              <a:rPr lang="en-US" sz="2000" dirty="0" smtClean="0"/>
              <a:t>October 24 – Electronics Reward Day</a:t>
            </a:r>
          </a:p>
          <a:p>
            <a:r>
              <a:rPr lang="en-US" sz="2000" b="1" dirty="0" smtClean="0"/>
              <a:t>October 27 – 29 - Halloween School Store during Lunches</a:t>
            </a:r>
            <a:endParaRPr lang="en-US" sz="2000" dirty="0" smtClean="0"/>
          </a:p>
          <a:p>
            <a:r>
              <a:rPr lang="en-US" sz="2000" dirty="0" smtClean="0"/>
              <a:t>October 31 – Gift Card Drawing</a:t>
            </a:r>
          </a:p>
          <a:p>
            <a:r>
              <a:rPr lang="en-US" sz="2000" dirty="0" smtClean="0"/>
              <a:t>November 5 - PBIS Meeting (</a:t>
            </a:r>
            <a:r>
              <a:rPr lang="en-US" sz="2000" b="1" dirty="0" smtClean="0"/>
              <a:t>3 PM in library</a:t>
            </a:r>
            <a:r>
              <a:rPr lang="en-US" sz="2000" dirty="0" smtClean="0"/>
              <a:t>)</a:t>
            </a:r>
          </a:p>
          <a:p>
            <a:r>
              <a:rPr lang="en-US" sz="2000" dirty="0" smtClean="0">
                <a:solidFill>
                  <a:srgbClr val="FFC000"/>
                </a:solidFill>
              </a:rPr>
              <a:t>November 7 – </a:t>
            </a:r>
            <a:r>
              <a:rPr lang="en-US" sz="2000" b="1" dirty="0" smtClean="0">
                <a:solidFill>
                  <a:srgbClr val="FFC000"/>
                </a:solidFill>
              </a:rPr>
              <a:t>1</a:t>
            </a:r>
            <a:r>
              <a:rPr lang="en-US" sz="2000" b="1" baseline="30000" dirty="0" smtClean="0">
                <a:solidFill>
                  <a:srgbClr val="FFC000"/>
                </a:solidFill>
              </a:rPr>
              <a:t>st</a:t>
            </a:r>
            <a:r>
              <a:rPr lang="en-US" sz="2000" b="1" dirty="0" smtClean="0">
                <a:solidFill>
                  <a:srgbClr val="FFC000"/>
                </a:solidFill>
              </a:rPr>
              <a:t> Quarter Reward Day</a:t>
            </a:r>
            <a:r>
              <a:rPr lang="en-US" sz="2000" dirty="0" smtClean="0">
                <a:solidFill>
                  <a:srgbClr val="FFC000"/>
                </a:solidFill>
              </a:rPr>
              <a:t> </a:t>
            </a:r>
          </a:p>
          <a:p>
            <a:pPr>
              <a:buNone/>
            </a:pPr>
            <a:endParaRPr lang="en-US" sz="2000" dirty="0" smtClean="0"/>
          </a:p>
        </p:txBody>
      </p:sp>
      <p:pic>
        <p:nvPicPr>
          <p:cNvPr id="43013" name="Picture 5" descr="C:\Documents and Settings\machess\Local Settings\Temporary Internet Files\Content.IE5\TCHPNIUA\MM900283190[1].gif"/>
          <p:cNvPicPr>
            <a:picLocks noChangeAspect="1" noChangeArrowheads="1" noCrop="1"/>
          </p:cNvPicPr>
          <p:nvPr/>
        </p:nvPicPr>
        <p:blipFill>
          <a:blip r:embed="rId2" cstate="print"/>
          <a:srcRect/>
          <a:stretch>
            <a:fillRect/>
          </a:stretch>
        </p:blipFill>
        <p:spPr bwMode="auto">
          <a:xfrm>
            <a:off x="5867400" y="1219200"/>
            <a:ext cx="2414307" cy="2362200"/>
          </a:xfrm>
          <a:prstGeom prst="rect">
            <a:avLst/>
          </a:prstGeom>
          <a:noFill/>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276600" cy="1143000"/>
          </a:xfrm>
        </p:spPr>
        <p:txBody>
          <a:bodyPr>
            <a:normAutofit fontScale="90000"/>
          </a:bodyPr>
          <a:lstStyle/>
          <a:p>
            <a:r>
              <a:rPr lang="en-US" dirty="0" smtClean="0"/>
              <a:t>Expectations </a:t>
            </a:r>
            <a:br>
              <a:rPr lang="en-US" dirty="0" smtClean="0"/>
            </a:br>
            <a:r>
              <a:rPr lang="en-US" dirty="0" smtClean="0"/>
              <a:t>Review</a:t>
            </a:r>
            <a:endParaRPr lang="en-US" dirty="0"/>
          </a:p>
        </p:txBody>
      </p:sp>
      <p:graphicFrame>
        <p:nvGraphicFramePr>
          <p:cNvPr id="4" name="Content Placeholder 3"/>
          <p:cNvGraphicFramePr>
            <a:graphicFrameLocks noChangeAspect="1"/>
          </p:cNvGraphicFramePr>
          <p:nvPr>
            <p:ph sz="quarter" idx="1"/>
          </p:nvPr>
        </p:nvGraphicFramePr>
        <p:xfrm>
          <a:off x="4038600" y="152400"/>
          <a:ext cx="4572000" cy="6316118"/>
        </p:xfrm>
        <a:graphic>
          <a:graphicData uri="http://schemas.openxmlformats.org/presentationml/2006/ole">
            <p:oleObj spid="_x0000_s25602" name="Document" r:id="rId3" imgW="5956042" imgH="8227575" progId="Word.Document.12">
              <p:embed/>
            </p:oleObj>
          </a:graphicData>
        </a:graphic>
      </p:graphicFrame>
      <p:pic>
        <p:nvPicPr>
          <p:cNvPr id="25603" name="Picture 3" descr="C:\Documents and Settings\machess\Local Settings\Temporary Internet Files\Content.IE5\TCHPNIUA\MC900134537[1].wmf"/>
          <p:cNvPicPr>
            <a:picLocks noChangeAspect="1" noChangeArrowheads="1"/>
          </p:cNvPicPr>
          <p:nvPr/>
        </p:nvPicPr>
        <p:blipFill>
          <a:blip r:embed="rId4" cstate="print"/>
          <a:srcRect/>
          <a:stretch>
            <a:fillRect/>
          </a:stretch>
        </p:blipFill>
        <p:spPr bwMode="auto">
          <a:xfrm>
            <a:off x="457201" y="2743200"/>
            <a:ext cx="3064152" cy="320568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2971800" cy="1143000"/>
          </a:xfrm>
        </p:spPr>
        <p:txBody>
          <a:bodyPr>
            <a:normAutofit fontScale="90000"/>
          </a:bodyPr>
          <a:lstStyle/>
          <a:p>
            <a:r>
              <a:rPr lang="en-US" dirty="0" smtClean="0"/>
              <a:t>Expectations</a:t>
            </a:r>
            <a:br>
              <a:rPr lang="en-US" dirty="0" smtClean="0"/>
            </a:br>
            <a:r>
              <a:rPr lang="en-US" dirty="0" smtClean="0"/>
              <a:t> Review</a:t>
            </a:r>
            <a:endParaRPr lang="en-US" dirty="0"/>
          </a:p>
        </p:txBody>
      </p:sp>
      <p:graphicFrame>
        <p:nvGraphicFramePr>
          <p:cNvPr id="4" name="Content Placeholder 3"/>
          <p:cNvGraphicFramePr>
            <a:graphicFrameLocks noChangeAspect="1"/>
          </p:cNvGraphicFramePr>
          <p:nvPr>
            <p:ph sz="quarter" idx="1"/>
          </p:nvPr>
        </p:nvGraphicFramePr>
        <p:xfrm>
          <a:off x="3581400" y="457200"/>
          <a:ext cx="5846233" cy="6096000"/>
        </p:xfrm>
        <a:graphic>
          <a:graphicData uri="http://schemas.openxmlformats.org/presentationml/2006/ole">
            <p:oleObj spid="_x0000_s26626" name="Document" r:id="rId3" imgW="5956042" imgH="6211712" progId="Word.Document.12">
              <p:embed/>
            </p:oleObj>
          </a:graphicData>
        </a:graphic>
      </p:graphicFrame>
      <p:pic>
        <p:nvPicPr>
          <p:cNvPr id="26629" name="Picture 5" descr="C:\Documents and Settings\machess\Local Settings\Temporary Internet Files\Content.IE5\XG5C3ZYK\MC900335624[1].wmf"/>
          <p:cNvPicPr>
            <a:picLocks noChangeAspect="1" noChangeArrowheads="1"/>
          </p:cNvPicPr>
          <p:nvPr/>
        </p:nvPicPr>
        <p:blipFill>
          <a:blip r:embed="rId4" cstate="print"/>
          <a:srcRect/>
          <a:stretch>
            <a:fillRect/>
          </a:stretch>
        </p:blipFill>
        <p:spPr bwMode="auto">
          <a:xfrm>
            <a:off x="304800" y="2743200"/>
            <a:ext cx="3281457" cy="2267139"/>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3200400" cy="1143000"/>
          </a:xfrm>
        </p:spPr>
        <p:txBody>
          <a:bodyPr>
            <a:normAutofit fontScale="90000"/>
          </a:bodyPr>
          <a:lstStyle/>
          <a:p>
            <a:r>
              <a:rPr lang="en-US" dirty="0" smtClean="0"/>
              <a:t>Expectations</a:t>
            </a:r>
            <a:br>
              <a:rPr lang="en-US" dirty="0" smtClean="0"/>
            </a:br>
            <a:r>
              <a:rPr lang="en-US" dirty="0" smtClean="0"/>
              <a:t> Review</a:t>
            </a:r>
            <a:endParaRPr lang="en-US" dirty="0"/>
          </a:p>
        </p:txBody>
      </p:sp>
      <p:graphicFrame>
        <p:nvGraphicFramePr>
          <p:cNvPr id="4" name="Content Placeholder 3"/>
          <p:cNvGraphicFramePr>
            <a:graphicFrameLocks noChangeAspect="1"/>
          </p:cNvGraphicFramePr>
          <p:nvPr>
            <p:ph sz="quarter" idx="1"/>
          </p:nvPr>
        </p:nvGraphicFramePr>
        <p:xfrm>
          <a:off x="3200400" y="381000"/>
          <a:ext cx="6200775" cy="5562600"/>
        </p:xfrm>
        <a:graphic>
          <a:graphicData uri="http://schemas.openxmlformats.org/presentationml/2006/ole">
            <p:oleObj spid="_x0000_s27650" name="Document" r:id="rId3" imgW="5956042" imgH="4912431" progId="Word.Document.12">
              <p:embed/>
            </p:oleObj>
          </a:graphicData>
        </a:graphic>
      </p:graphicFrame>
      <p:pic>
        <p:nvPicPr>
          <p:cNvPr id="27653" name="Picture 5" descr="C:\Documents and Settings\machess\Local Settings\Temporary Internet Files\Content.IE5\4DFX5396\MC900001328[1].wmf"/>
          <p:cNvPicPr>
            <a:picLocks noChangeAspect="1" noChangeArrowheads="1"/>
          </p:cNvPicPr>
          <p:nvPr/>
        </p:nvPicPr>
        <p:blipFill>
          <a:blip r:embed="rId4" cstate="print"/>
          <a:srcRect/>
          <a:stretch>
            <a:fillRect/>
          </a:stretch>
        </p:blipFill>
        <p:spPr bwMode="auto">
          <a:xfrm>
            <a:off x="609600" y="2438400"/>
            <a:ext cx="2658971" cy="2667000"/>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2819400" cy="1143000"/>
          </a:xfrm>
        </p:spPr>
        <p:txBody>
          <a:bodyPr>
            <a:normAutofit fontScale="90000"/>
          </a:bodyPr>
          <a:lstStyle/>
          <a:p>
            <a:r>
              <a:rPr lang="en-US" dirty="0" smtClean="0"/>
              <a:t>Expectations</a:t>
            </a:r>
            <a:br>
              <a:rPr lang="en-US" dirty="0" smtClean="0"/>
            </a:br>
            <a:r>
              <a:rPr lang="en-US" dirty="0" smtClean="0"/>
              <a:t> Review</a:t>
            </a:r>
            <a:endParaRPr lang="en-US" dirty="0"/>
          </a:p>
        </p:txBody>
      </p:sp>
      <p:graphicFrame>
        <p:nvGraphicFramePr>
          <p:cNvPr id="4" name="Content Placeholder 3"/>
          <p:cNvGraphicFramePr>
            <a:graphicFrameLocks noChangeAspect="1"/>
          </p:cNvGraphicFramePr>
          <p:nvPr>
            <p:ph sz="quarter" idx="1"/>
          </p:nvPr>
        </p:nvGraphicFramePr>
        <p:xfrm>
          <a:off x="4191000" y="0"/>
          <a:ext cx="4953000" cy="6709614"/>
        </p:xfrm>
        <a:graphic>
          <a:graphicData uri="http://schemas.openxmlformats.org/presentationml/2006/ole">
            <p:oleObj spid="_x0000_s28674" name="Document" r:id="rId3" imgW="5956042" imgH="8067055" progId="Word.Document.12">
              <p:embed/>
            </p:oleObj>
          </a:graphicData>
        </a:graphic>
      </p:graphicFrame>
      <p:pic>
        <p:nvPicPr>
          <p:cNvPr id="28675" name="Picture 3" descr="C:\Documents and Settings\machess\Local Settings\Temporary Internet Files\Content.IE5\TCHPNIUA\MC900060297[1].wmf"/>
          <p:cNvPicPr>
            <a:picLocks noChangeAspect="1" noChangeArrowheads="1"/>
          </p:cNvPicPr>
          <p:nvPr/>
        </p:nvPicPr>
        <p:blipFill>
          <a:blip r:embed="rId4" cstate="print"/>
          <a:srcRect/>
          <a:stretch>
            <a:fillRect/>
          </a:stretch>
        </p:blipFill>
        <p:spPr bwMode="auto">
          <a:xfrm>
            <a:off x="762000" y="2362200"/>
            <a:ext cx="2513112" cy="2080954"/>
          </a:xfrm>
          <a:prstGeom prst="rect">
            <a:avLst/>
          </a:prstGeom>
          <a:noFill/>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We?</a:t>
            </a:r>
            <a:br>
              <a:rPr lang="en-US" dirty="0" smtClean="0"/>
            </a:br>
            <a:r>
              <a:rPr lang="en-US" dirty="0" smtClean="0"/>
              <a:t>Race </a:t>
            </a:r>
            <a:endParaRPr lang="en-US" dirty="0"/>
          </a:p>
        </p:txBody>
      </p:sp>
      <p:sp>
        <p:nvSpPr>
          <p:cNvPr id="3" name="Content Placeholder 2"/>
          <p:cNvSpPr>
            <a:spLocks noGrp="1"/>
          </p:cNvSpPr>
          <p:nvPr>
            <p:ph sz="quarter" idx="1"/>
          </p:nvPr>
        </p:nvSpPr>
        <p:spPr/>
        <p:txBody>
          <a:bodyPr/>
          <a:lstStyle/>
          <a:p>
            <a:endParaRPr lang="en-US" dirty="0" smtClean="0"/>
          </a:p>
          <a:p>
            <a:pPr lvl="1">
              <a:buNone/>
            </a:pPr>
            <a:endParaRPr lang="en-US" dirty="0"/>
          </a:p>
        </p:txBody>
      </p:sp>
      <p:graphicFrame>
        <p:nvGraphicFramePr>
          <p:cNvPr id="4" name="Chart 3"/>
          <p:cNvGraphicFramePr/>
          <p:nvPr/>
        </p:nvGraphicFramePr>
        <p:xfrm>
          <a:off x="304800" y="1524000"/>
          <a:ext cx="8610600" cy="51054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3048000" cy="1143000"/>
          </a:xfrm>
        </p:spPr>
        <p:txBody>
          <a:bodyPr>
            <a:normAutofit fontScale="90000"/>
          </a:bodyPr>
          <a:lstStyle/>
          <a:p>
            <a:r>
              <a:rPr lang="en-US" dirty="0" smtClean="0"/>
              <a:t>Expectations</a:t>
            </a:r>
            <a:br>
              <a:rPr lang="en-US" dirty="0" smtClean="0"/>
            </a:br>
            <a:r>
              <a:rPr lang="en-US" dirty="0" smtClean="0"/>
              <a:t> Review</a:t>
            </a:r>
            <a:endParaRPr lang="en-US" dirty="0"/>
          </a:p>
        </p:txBody>
      </p:sp>
      <p:graphicFrame>
        <p:nvGraphicFramePr>
          <p:cNvPr id="4" name="Content Placeholder 3"/>
          <p:cNvGraphicFramePr>
            <a:graphicFrameLocks noChangeAspect="1"/>
          </p:cNvGraphicFramePr>
          <p:nvPr>
            <p:ph sz="quarter" idx="1"/>
          </p:nvPr>
        </p:nvGraphicFramePr>
        <p:xfrm>
          <a:off x="3048000" y="228600"/>
          <a:ext cx="5919787" cy="6096000"/>
        </p:xfrm>
        <a:graphic>
          <a:graphicData uri="http://schemas.openxmlformats.org/presentationml/2006/ole">
            <p:oleObj spid="_x0000_s29698" name="Document" r:id="rId3" imgW="5956042" imgH="5821568" progId="Word.Document.12">
              <p:embed/>
            </p:oleObj>
          </a:graphicData>
        </a:graphic>
      </p:graphicFrame>
      <p:pic>
        <p:nvPicPr>
          <p:cNvPr id="29699" name="Picture 3" descr="C:\Documents and Settings\machess\Local Settings\Temporary Internet Files\Content.IE5\TCHPNIUA\MC900060280[1].wmf"/>
          <p:cNvPicPr>
            <a:picLocks noChangeAspect="1" noChangeArrowheads="1"/>
          </p:cNvPicPr>
          <p:nvPr/>
        </p:nvPicPr>
        <p:blipFill>
          <a:blip r:embed="rId4" cstate="print"/>
          <a:srcRect/>
          <a:stretch>
            <a:fillRect/>
          </a:stretch>
        </p:blipFill>
        <p:spPr bwMode="auto">
          <a:xfrm>
            <a:off x="381000" y="2514600"/>
            <a:ext cx="2429588" cy="1848917"/>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04800"/>
            <a:ext cx="2819400" cy="1143000"/>
          </a:xfrm>
        </p:spPr>
        <p:txBody>
          <a:bodyPr>
            <a:normAutofit fontScale="90000"/>
          </a:bodyPr>
          <a:lstStyle/>
          <a:p>
            <a:r>
              <a:rPr lang="en-US" dirty="0" smtClean="0"/>
              <a:t>Expectations</a:t>
            </a:r>
            <a:br>
              <a:rPr lang="en-US" dirty="0" smtClean="0"/>
            </a:br>
            <a:r>
              <a:rPr lang="en-US" dirty="0" smtClean="0"/>
              <a:t> Review</a:t>
            </a:r>
            <a:endParaRPr lang="en-US" dirty="0"/>
          </a:p>
        </p:txBody>
      </p:sp>
      <p:graphicFrame>
        <p:nvGraphicFramePr>
          <p:cNvPr id="4" name="Content Placeholder 3"/>
          <p:cNvGraphicFramePr>
            <a:graphicFrameLocks noChangeAspect="1"/>
          </p:cNvGraphicFramePr>
          <p:nvPr>
            <p:ph sz="quarter" idx="1"/>
          </p:nvPr>
        </p:nvGraphicFramePr>
        <p:xfrm>
          <a:off x="3886200" y="106744"/>
          <a:ext cx="5070475" cy="6751256"/>
        </p:xfrm>
        <a:graphic>
          <a:graphicData uri="http://schemas.openxmlformats.org/presentationml/2006/ole">
            <p:oleObj spid="_x0000_s30722" name="Document" r:id="rId3" imgW="5956042" imgH="7929209" progId="Word.Document.12">
              <p:embed/>
            </p:oleObj>
          </a:graphicData>
        </a:graphic>
      </p:graphicFrame>
      <p:pic>
        <p:nvPicPr>
          <p:cNvPr id="30723" name="Picture 3" descr="C:\Documents and Settings\machess\Local Settings\Temporary Internet Files\Content.IE5\TCHPNIUA\MC900053965[1].wmf"/>
          <p:cNvPicPr>
            <a:picLocks noChangeAspect="1" noChangeArrowheads="1"/>
          </p:cNvPicPr>
          <p:nvPr/>
        </p:nvPicPr>
        <p:blipFill>
          <a:blip r:embed="rId4" cstate="print"/>
          <a:srcRect/>
          <a:stretch>
            <a:fillRect/>
          </a:stretch>
        </p:blipFill>
        <p:spPr bwMode="auto">
          <a:xfrm>
            <a:off x="762000" y="1981200"/>
            <a:ext cx="1683500" cy="1632792"/>
          </a:xfrm>
          <a:prstGeom prst="rect">
            <a:avLst/>
          </a:prstGeom>
          <a:noFill/>
        </p:spPr>
      </p:pic>
      <p:pic>
        <p:nvPicPr>
          <p:cNvPr id="30724" name="Picture 4" descr="C:\Documents and Settings\machess\Local Settings\Temporary Internet Files\Content.IE5\TCHPNIUA\MC900088598[1].wmf"/>
          <p:cNvPicPr>
            <a:picLocks noChangeAspect="1" noChangeArrowheads="1"/>
          </p:cNvPicPr>
          <p:nvPr/>
        </p:nvPicPr>
        <p:blipFill>
          <a:blip r:embed="rId5" cstate="print"/>
          <a:srcRect/>
          <a:stretch>
            <a:fillRect/>
          </a:stretch>
        </p:blipFill>
        <p:spPr bwMode="auto">
          <a:xfrm>
            <a:off x="838200" y="4114800"/>
            <a:ext cx="1563624" cy="1819656"/>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3048000" cy="1143000"/>
          </a:xfrm>
        </p:spPr>
        <p:txBody>
          <a:bodyPr>
            <a:normAutofit fontScale="90000"/>
          </a:bodyPr>
          <a:lstStyle/>
          <a:p>
            <a:r>
              <a:rPr lang="en-US" dirty="0" smtClean="0"/>
              <a:t>Expectations </a:t>
            </a:r>
            <a:br>
              <a:rPr lang="en-US" dirty="0" smtClean="0"/>
            </a:br>
            <a:r>
              <a:rPr lang="en-US" dirty="0" smtClean="0"/>
              <a:t>Review</a:t>
            </a:r>
            <a:endParaRPr lang="en-US" dirty="0"/>
          </a:p>
        </p:txBody>
      </p:sp>
      <p:graphicFrame>
        <p:nvGraphicFramePr>
          <p:cNvPr id="4" name="Content Placeholder 3"/>
          <p:cNvGraphicFramePr>
            <a:graphicFrameLocks noChangeAspect="1"/>
          </p:cNvGraphicFramePr>
          <p:nvPr>
            <p:ph sz="quarter" idx="1"/>
          </p:nvPr>
        </p:nvGraphicFramePr>
        <p:xfrm>
          <a:off x="3429000" y="304800"/>
          <a:ext cx="5627000" cy="5867400"/>
        </p:xfrm>
        <a:graphic>
          <a:graphicData uri="http://schemas.openxmlformats.org/presentationml/2006/ole">
            <p:oleObj spid="_x0000_s31746" name="Document" r:id="rId3" imgW="5956042" imgH="6211712" progId="Word.Document.12">
              <p:embed/>
            </p:oleObj>
          </a:graphicData>
        </a:graphic>
      </p:graphicFrame>
      <p:pic>
        <p:nvPicPr>
          <p:cNvPr id="31747" name="Picture 3" descr="C:\Documents and Settings\machess\Local Settings\Temporary Internet Files\Content.IE5\XG5C3ZYK\MC900292082[1].wmf"/>
          <p:cNvPicPr>
            <a:picLocks noChangeAspect="1" noChangeArrowheads="1"/>
          </p:cNvPicPr>
          <p:nvPr/>
        </p:nvPicPr>
        <p:blipFill>
          <a:blip r:embed="rId4" cstate="print"/>
          <a:srcRect/>
          <a:stretch>
            <a:fillRect/>
          </a:stretch>
        </p:blipFill>
        <p:spPr bwMode="auto">
          <a:xfrm>
            <a:off x="609600" y="1905000"/>
            <a:ext cx="2169998" cy="236220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n-US" sz="8000" dirty="0" smtClean="0"/>
              <a:t>13-14</a:t>
            </a:r>
            <a:endParaRPr lang="en-US" sz="8000" dirty="0"/>
          </a:p>
        </p:txBody>
      </p:sp>
      <p:sp>
        <p:nvSpPr>
          <p:cNvPr id="2" name="Title 1"/>
          <p:cNvSpPr>
            <a:spLocks noGrp="1"/>
          </p:cNvSpPr>
          <p:nvPr>
            <p:ph type="ctrTitle"/>
          </p:nvPr>
        </p:nvSpPr>
        <p:spPr/>
        <p:txBody>
          <a:bodyPr>
            <a:noAutofit/>
          </a:bodyPr>
          <a:lstStyle/>
          <a:p>
            <a:r>
              <a:rPr lang="en-US" sz="9600" dirty="0" err="1" smtClean="0"/>
              <a:t>PBiS</a:t>
            </a:r>
            <a:r>
              <a:rPr lang="en-US" sz="9600" dirty="0" smtClean="0"/>
              <a:t> KICKOFF</a:t>
            </a:r>
            <a:endParaRPr lang="en-US" sz="96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t>Pep Band</a:t>
            </a:r>
            <a:endParaRPr lang="en-US" sz="9600" dirty="0"/>
          </a:p>
        </p:txBody>
      </p:sp>
      <p:sp>
        <p:nvSpPr>
          <p:cNvPr id="3" name="Content Placeholder 2"/>
          <p:cNvSpPr>
            <a:spLocks noGrp="1"/>
          </p:cNvSpPr>
          <p:nvPr>
            <p:ph sz="quarter" idx="1"/>
          </p:nvPr>
        </p:nvSpPr>
        <p:spPr/>
        <p:txBody>
          <a:bodyPr>
            <a:normAutofit/>
          </a:bodyPr>
          <a:lstStyle/>
          <a:p>
            <a:r>
              <a:rPr lang="en-US" sz="6000" dirty="0" smtClean="0"/>
              <a:t>Thank you Mr. Karboske!</a:t>
            </a:r>
            <a:endParaRPr lang="en-US" sz="6000" dirty="0"/>
          </a:p>
        </p:txBody>
      </p:sp>
      <p:pic>
        <p:nvPicPr>
          <p:cNvPr id="1026" name="Picture 2" descr="C:\Documents and Settings\marekc\Local Settings\Temporary Internet Files\Content.IE5\Q754OMWH\MC900089104[1].wmf"/>
          <p:cNvPicPr>
            <a:picLocks noChangeAspect="1" noChangeArrowheads="1"/>
          </p:cNvPicPr>
          <p:nvPr/>
        </p:nvPicPr>
        <p:blipFill>
          <a:blip r:embed="rId2" cstate="print"/>
          <a:srcRect/>
          <a:stretch>
            <a:fillRect/>
          </a:stretch>
        </p:blipFill>
        <p:spPr bwMode="auto">
          <a:xfrm>
            <a:off x="457200" y="2738170"/>
            <a:ext cx="8001000" cy="3891229"/>
          </a:xfrm>
          <a:prstGeom prst="rect">
            <a:avLst/>
          </a:prstGeom>
          <a:noFill/>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5400" dirty="0" smtClean="0"/>
              <a:t>Business Partners</a:t>
            </a:r>
            <a:endParaRPr lang="en-US" sz="5400" dirty="0"/>
          </a:p>
        </p:txBody>
      </p:sp>
      <p:sp>
        <p:nvSpPr>
          <p:cNvPr id="3" name="Content Placeholder 2"/>
          <p:cNvSpPr>
            <a:spLocks noGrp="1"/>
          </p:cNvSpPr>
          <p:nvPr>
            <p:ph sz="quarter" idx="1"/>
          </p:nvPr>
        </p:nvSpPr>
        <p:spPr>
          <a:xfrm>
            <a:off x="533400" y="1600200"/>
            <a:ext cx="7924800" cy="4419600"/>
          </a:xfrm>
        </p:spPr>
        <p:txBody>
          <a:bodyPr/>
          <a:lstStyle/>
          <a:p>
            <a:r>
              <a:rPr lang="en-US" sz="9600" dirty="0" smtClean="0"/>
              <a:t>Penn Station</a:t>
            </a:r>
          </a:p>
          <a:p>
            <a:endParaRPr lang="en-US" dirty="0"/>
          </a:p>
        </p:txBody>
      </p:sp>
      <p:pic>
        <p:nvPicPr>
          <p:cNvPr id="79874" name="Picture 2" descr="https://encrypted-tbn3.gstatic.com/images?q=tbn:ANd9GcQlmWLKy3mKSAQ6W99Sa0LXdJ1A-KcnbELWSB1iA3vzgDBnd6ZaaJZ9CElq"/>
          <p:cNvPicPr>
            <a:picLocks noChangeAspect="1" noChangeArrowheads="1"/>
          </p:cNvPicPr>
          <p:nvPr/>
        </p:nvPicPr>
        <p:blipFill>
          <a:blip r:embed="rId2" cstate="print"/>
          <a:srcRect/>
          <a:stretch>
            <a:fillRect/>
          </a:stretch>
        </p:blipFill>
        <p:spPr bwMode="auto">
          <a:xfrm>
            <a:off x="1981200" y="3200400"/>
            <a:ext cx="4114800" cy="2939144"/>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t>Rewards</a:t>
            </a:r>
            <a:endParaRPr lang="en-US" sz="9600" dirty="0"/>
          </a:p>
        </p:txBody>
      </p:sp>
      <p:sp>
        <p:nvSpPr>
          <p:cNvPr id="3" name="Content Placeholder 2"/>
          <p:cNvSpPr>
            <a:spLocks noGrp="1"/>
          </p:cNvSpPr>
          <p:nvPr>
            <p:ph sz="quarter" idx="1"/>
          </p:nvPr>
        </p:nvSpPr>
        <p:spPr/>
        <p:txBody>
          <a:bodyPr/>
          <a:lstStyle/>
          <a:p>
            <a:r>
              <a:rPr lang="en-US" sz="3600" dirty="0" smtClean="0"/>
              <a:t>Electronics Day – 5 Remarkable Rockets</a:t>
            </a:r>
          </a:p>
          <a:p>
            <a:endParaRPr lang="en-US" dirty="0"/>
          </a:p>
        </p:txBody>
      </p:sp>
      <p:pic>
        <p:nvPicPr>
          <p:cNvPr id="4" name="Content Placeholder 3" descr="coupons.JPG"/>
          <p:cNvPicPr>
            <a:picLocks noChangeAspect="1"/>
          </p:cNvPicPr>
          <p:nvPr/>
        </p:nvPicPr>
        <p:blipFill>
          <a:blip r:embed="rId2" cstate="print"/>
          <a:stretch>
            <a:fillRect/>
          </a:stretch>
        </p:blipFill>
        <p:spPr>
          <a:xfrm>
            <a:off x="609600" y="2362200"/>
            <a:ext cx="7957958" cy="39624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Rewards</a:t>
            </a:r>
            <a:endParaRPr lang="en-US" dirty="0"/>
          </a:p>
        </p:txBody>
      </p:sp>
      <p:sp>
        <p:nvSpPr>
          <p:cNvPr id="3" name="Content Placeholder 2"/>
          <p:cNvSpPr>
            <a:spLocks noGrp="1"/>
          </p:cNvSpPr>
          <p:nvPr>
            <p:ph sz="quarter" idx="1"/>
          </p:nvPr>
        </p:nvSpPr>
        <p:spPr/>
        <p:txBody>
          <a:bodyPr/>
          <a:lstStyle/>
          <a:p>
            <a:r>
              <a:rPr lang="en-US" sz="4400" dirty="0" smtClean="0"/>
              <a:t>Electronics</a:t>
            </a:r>
          </a:p>
          <a:p>
            <a:endParaRPr lang="en-US" dirty="0" smtClean="0"/>
          </a:p>
          <a:p>
            <a:endParaRPr lang="en-US" dirty="0"/>
          </a:p>
        </p:txBody>
      </p:sp>
      <p:pic>
        <p:nvPicPr>
          <p:cNvPr id="4" name="Content Placeholder 3" descr="IMG_0088.jpg"/>
          <p:cNvPicPr>
            <a:picLocks noChangeAspect="1"/>
          </p:cNvPicPr>
          <p:nvPr/>
        </p:nvPicPr>
        <p:blipFill>
          <a:blip r:embed="rId2" cstate="print"/>
          <a:stretch>
            <a:fillRect/>
          </a:stretch>
        </p:blipFill>
        <p:spPr>
          <a:xfrm>
            <a:off x="-38259" y="2286000"/>
            <a:ext cx="9182259" cy="4572000"/>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Rewards</a:t>
            </a:r>
            <a:endParaRPr lang="en-US" dirty="0"/>
          </a:p>
        </p:txBody>
      </p:sp>
      <p:pic>
        <p:nvPicPr>
          <p:cNvPr id="4" name="Content Placeholder 3" descr="eight ele.jpg"/>
          <p:cNvPicPr>
            <a:picLocks noGrp="1" noChangeAspect="1"/>
          </p:cNvPicPr>
          <p:nvPr>
            <p:ph sz="quarter" idx="1"/>
          </p:nvPr>
        </p:nvPicPr>
        <p:blipFill>
          <a:blip r:embed="rId2" cstate="print"/>
          <a:stretch>
            <a:fillRect/>
          </a:stretch>
        </p:blipFill>
        <p:spPr>
          <a:xfrm>
            <a:off x="1739847" y="1447800"/>
            <a:ext cx="6121506" cy="4572000"/>
          </a:xfr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smtClean="0"/>
              <a:t>Rewards</a:t>
            </a:r>
            <a:endParaRPr lang="en-US" sz="9600" dirty="0"/>
          </a:p>
        </p:txBody>
      </p:sp>
      <p:sp>
        <p:nvSpPr>
          <p:cNvPr id="3" name="Content Placeholder 2"/>
          <p:cNvSpPr>
            <a:spLocks noGrp="1"/>
          </p:cNvSpPr>
          <p:nvPr>
            <p:ph sz="quarter" idx="1"/>
          </p:nvPr>
        </p:nvSpPr>
        <p:spPr/>
        <p:txBody>
          <a:bodyPr/>
          <a:lstStyle/>
          <a:p>
            <a:r>
              <a:rPr lang="en-US" sz="3600" dirty="0" smtClean="0"/>
              <a:t>Gift Cards</a:t>
            </a:r>
          </a:p>
          <a:p>
            <a:endParaRPr lang="en-US" dirty="0" smtClean="0"/>
          </a:p>
          <a:p>
            <a:endParaRPr lang="en-US" dirty="0"/>
          </a:p>
        </p:txBody>
      </p:sp>
      <p:pic>
        <p:nvPicPr>
          <p:cNvPr id="4" name="Content Placeholder 3" descr="seven cards.jpg"/>
          <p:cNvPicPr>
            <a:picLocks noChangeAspect="1"/>
          </p:cNvPicPr>
          <p:nvPr/>
        </p:nvPicPr>
        <p:blipFill>
          <a:blip r:embed="rId2" cstate="print"/>
          <a:stretch>
            <a:fillRect/>
          </a:stretch>
        </p:blipFill>
        <p:spPr>
          <a:xfrm>
            <a:off x="-38259" y="2133600"/>
            <a:ext cx="9182259" cy="4724400"/>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We? </a:t>
            </a:r>
            <a:br>
              <a:rPr lang="en-US" dirty="0" smtClean="0"/>
            </a:br>
            <a:r>
              <a:rPr lang="en-US" dirty="0" smtClean="0"/>
              <a:t>Socio-Economics</a:t>
            </a:r>
            <a:endParaRPr lang="en-US" dirty="0"/>
          </a:p>
        </p:txBody>
      </p:sp>
      <p:sp>
        <p:nvSpPr>
          <p:cNvPr id="3" name="Content Placeholder 2"/>
          <p:cNvSpPr>
            <a:spLocks noGrp="1"/>
          </p:cNvSpPr>
          <p:nvPr>
            <p:ph sz="quarter" idx="1"/>
          </p:nvPr>
        </p:nvSpPr>
        <p:spPr/>
        <p:txBody>
          <a:bodyPr/>
          <a:lstStyle/>
          <a:p>
            <a:pPr>
              <a:buNone/>
            </a:pPr>
            <a:endParaRPr lang="en-US" dirty="0" smtClean="0"/>
          </a:p>
        </p:txBody>
      </p:sp>
      <p:graphicFrame>
        <p:nvGraphicFramePr>
          <p:cNvPr id="4" name="Chart 3"/>
          <p:cNvGraphicFramePr/>
          <p:nvPr/>
        </p:nvGraphicFramePr>
        <p:xfrm>
          <a:off x="457200" y="1371600"/>
          <a:ext cx="8229600" cy="50292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9600" dirty="0" err="1" smtClean="0"/>
              <a:t>PBiS</a:t>
            </a:r>
            <a:r>
              <a:rPr lang="en-US" sz="9600" dirty="0" smtClean="0"/>
              <a:t> Jeopardy</a:t>
            </a:r>
            <a:endParaRPr lang="en-US" sz="9600" dirty="0"/>
          </a:p>
        </p:txBody>
      </p:sp>
      <p:sp>
        <p:nvSpPr>
          <p:cNvPr id="5" name="Content Placeholder 4"/>
          <p:cNvSpPr>
            <a:spLocks noGrp="1"/>
          </p:cNvSpPr>
          <p:nvPr>
            <p:ph sz="quarter" idx="1"/>
          </p:nvPr>
        </p:nvSpPr>
        <p:spPr/>
        <p:txBody>
          <a:bodyPr>
            <a:normAutofit fontScale="92500" lnSpcReduction="10000"/>
          </a:bodyPr>
          <a:lstStyle/>
          <a:p>
            <a:pPr>
              <a:buNone/>
            </a:pPr>
            <a:r>
              <a:rPr lang="en-US" sz="8800" dirty="0" smtClean="0">
                <a:hlinkClick r:id="rId2"/>
              </a:rPr>
              <a:t>www.jeopardylabs.com/play/east-middle-school-pbis-matrix</a:t>
            </a:r>
            <a:endParaRPr lang="en-US" sz="8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7200" dirty="0" smtClean="0"/>
              <a:t>Quarterly Rewards</a:t>
            </a:r>
            <a:endParaRPr lang="en-US" sz="7200" dirty="0"/>
          </a:p>
        </p:txBody>
      </p:sp>
      <p:sp>
        <p:nvSpPr>
          <p:cNvPr id="3" name="Content Placeholder 2"/>
          <p:cNvSpPr>
            <a:spLocks noGrp="1"/>
          </p:cNvSpPr>
          <p:nvPr>
            <p:ph sz="quarter" idx="1"/>
          </p:nvPr>
        </p:nvSpPr>
        <p:spPr/>
        <p:txBody>
          <a:bodyPr>
            <a:normAutofit/>
          </a:bodyPr>
          <a:lstStyle/>
          <a:p>
            <a:r>
              <a:rPr lang="en-US" sz="4800" dirty="0" smtClean="0"/>
              <a:t>1</a:t>
            </a:r>
            <a:r>
              <a:rPr lang="en-US" sz="4800" baseline="30000" dirty="0" smtClean="0"/>
              <a:t>st</a:t>
            </a:r>
            <a:r>
              <a:rPr lang="en-US" sz="4800" dirty="0" smtClean="0"/>
              <a:t> Q – East Fun Festival</a:t>
            </a:r>
          </a:p>
          <a:p>
            <a:r>
              <a:rPr lang="en-US" sz="4800" dirty="0" smtClean="0"/>
              <a:t>2</a:t>
            </a:r>
            <a:r>
              <a:rPr lang="en-US" sz="4800" baseline="30000" dirty="0" smtClean="0"/>
              <a:t>nd</a:t>
            </a:r>
            <a:r>
              <a:rPr lang="en-US" sz="4800" dirty="0" smtClean="0"/>
              <a:t> Q – East Hallway Shakeup</a:t>
            </a:r>
          </a:p>
          <a:p>
            <a:r>
              <a:rPr lang="en-US" sz="4800" dirty="0" smtClean="0"/>
              <a:t>3</a:t>
            </a:r>
            <a:r>
              <a:rPr lang="en-US" sz="4800" baseline="30000" dirty="0" smtClean="0"/>
              <a:t>rd</a:t>
            </a:r>
            <a:r>
              <a:rPr lang="en-US" sz="4800" dirty="0" smtClean="0"/>
              <a:t> Q – East Ice Cream Social</a:t>
            </a:r>
          </a:p>
          <a:p>
            <a:r>
              <a:rPr lang="en-US" sz="4800" dirty="0" smtClean="0"/>
              <a:t>4</a:t>
            </a:r>
            <a:r>
              <a:rPr lang="en-US" sz="4800" baseline="30000" dirty="0" smtClean="0"/>
              <a:t>th</a:t>
            </a:r>
            <a:r>
              <a:rPr lang="en-US" sz="4800" dirty="0" smtClean="0"/>
              <a:t> Q – East Survivor</a:t>
            </a:r>
            <a:endParaRPr lang="en-US" sz="480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Ice Cream Drawing</a:t>
            </a:r>
            <a:endParaRPr lang="en-US" dirty="0"/>
          </a:p>
        </p:txBody>
      </p:sp>
      <p:sp>
        <p:nvSpPr>
          <p:cNvPr id="10" name="Content Placeholder 9"/>
          <p:cNvSpPr>
            <a:spLocks noGrp="1"/>
          </p:cNvSpPr>
          <p:nvPr>
            <p:ph sz="quarter" idx="1"/>
          </p:nvPr>
        </p:nvSpPr>
        <p:spPr/>
        <p:txBody>
          <a:bodyPr/>
          <a:lstStyle/>
          <a:p>
            <a:endParaRPr lang="en-US"/>
          </a:p>
        </p:txBody>
      </p:sp>
      <p:pic>
        <p:nvPicPr>
          <p:cNvPr id="1032" name="Picture 8" descr="C:\Documents and Settings\marekc\Local Settings\Temporary Internet Files\Content.IE5\XXWGS85C\MC900232581[1].wmf"/>
          <p:cNvPicPr>
            <a:picLocks noChangeAspect="1" noChangeArrowheads="1"/>
          </p:cNvPicPr>
          <p:nvPr/>
        </p:nvPicPr>
        <p:blipFill>
          <a:blip r:embed="rId2" cstate="print"/>
          <a:srcRect/>
          <a:stretch>
            <a:fillRect/>
          </a:stretch>
        </p:blipFill>
        <p:spPr bwMode="auto">
          <a:xfrm>
            <a:off x="457200" y="1600200"/>
            <a:ext cx="8229599" cy="44958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PBIS Kickoff</a:t>
            </a:r>
            <a:endParaRPr lang="en-US" dirty="0"/>
          </a:p>
        </p:txBody>
      </p:sp>
      <p:sp>
        <p:nvSpPr>
          <p:cNvPr id="3" name="Content Placeholder 2"/>
          <p:cNvSpPr>
            <a:spLocks noGrp="1"/>
          </p:cNvSpPr>
          <p:nvPr>
            <p:ph sz="quarter" idx="1"/>
          </p:nvPr>
        </p:nvSpPr>
        <p:spPr/>
        <p:txBody>
          <a:bodyPr>
            <a:normAutofit fontScale="92500"/>
          </a:bodyPr>
          <a:lstStyle/>
          <a:p>
            <a:r>
              <a:rPr lang="en-US" b="1" dirty="0" smtClean="0"/>
              <a:t>PBIS KICKOFF 2014</a:t>
            </a:r>
          </a:p>
          <a:p>
            <a:endParaRPr lang="en-US" b="1" dirty="0" smtClean="0"/>
          </a:p>
          <a:p>
            <a:pPr lvl="0"/>
            <a:r>
              <a:rPr lang="en-US" dirty="0" smtClean="0"/>
              <a:t>Classes have been teaching the PBIS Matrix each morning during homeroom. Remember students: these are the expectations for all students at East!</a:t>
            </a:r>
          </a:p>
          <a:p>
            <a:pPr lvl="0"/>
            <a:r>
              <a:rPr lang="en-US" dirty="0" smtClean="0"/>
              <a:t>On that note, everyone has been competing in our Electronics Day competition! The grade level with the most days of positive behavior will be allowed to bring their electronics to school on September 19. You can always track your grade’s progress on the bulletin board outside the office. If your grade level wins, you will be able to use them appropriately during lunch and recess!</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PBIS Kickoff</a:t>
            </a:r>
            <a:endParaRPr lang="en-US" dirty="0"/>
          </a:p>
        </p:txBody>
      </p:sp>
      <p:sp>
        <p:nvSpPr>
          <p:cNvPr id="3" name="Content Placeholder 2"/>
          <p:cNvSpPr>
            <a:spLocks noGrp="1"/>
          </p:cNvSpPr>
          <p:nvPr>
            <p:ph sz="quarter" idx="1"/>
          </p:nvPr>
        </p:nvSpPr>
        <p:spPr/>
        <p:txBody>
          <a:bodyPr>
            <a:normAutofit/>
          </a:bodyPr>
          <a:lstStyle/>
          <a:p>
            <a:pPr lvl="0"/>
            <a:r>
              <a:rPr lang="en-US" dirty="0" smtClean="0"/>
              <a:t>Teachers have been handing out Remarkable Rockets to students for being respectful, responsible, and safe. So what can you spend them on?</a:t>
            </a:r>
          </a:p>
          <a:p>
            <a:pPr lvl="1"/>
            <a:r>
              <a:rPr lang="en-US" dirty="0" smtClean="0"/>
              <a:t>Building Rewards: Gift Card Drawings, Electronics Day Make-ups, Building Reward Days, Principal for a Day, and this year’s final activity: East Amazing Race!</a:t>
            </a:r>
          </a:p>
          <a:p>
            <a:pPr lvl="1"/>
            <a:r>
              <a:rPr lang="en-US" dirty="0" smtClean="0"/>
              <a:t>Class Rewards: Many of your teachers offer class rewards as well, including: school supplies, class privileges, oops coupons, and the like. Ask your teacher what they offer!</a:t>
            </a:r>
          </a:p>
          <a:p>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PBIS Kickoff</a:t>
            </a:r>
            <a:endParaRPr lang="en-US" dirty="0"/>
          </a:p>
        </p:txBody>
      </p:sp>
      <p:sp>
        <p:nvSpPr>
          <p:cNvPr id="3" name="Content Placeholder 2"/>
          <p:cNvSpPr>
            <a:spLocks noGrp="1"/>
          </p:cNvSpPr>
          <p:nvPr>
            <p:ph sz="quarter" idx="1"/>
          </p:nvPr>
        </p:nvSpPr>
        <p:spPr/>
        <p:txBody>
          <a:bodyPr>
            <a:normAutofit fontScale="92500"/>
          </a:bodyPr>
          <a:lstStyle/>
          <a:p>
            <a:pPr lvl="0"/>
            <a:r>
              <a:rPr lang="en-US" b="1" dirty="0" smtClean="0"/>
              <a:t>PBIS Kickoff 2014</a:t>
            </a:r>
          </a:p>
          <a:p>
            <a:pPr lvl="0"/>
            <a:endParaRPr lang="en-US" b="1" dirty="0" smtClean="0"/>
          </a:p>
          <a:p>
            <a:pPr lvl="0"/>
            <a:r>
              <a:rPr lang="en-US" dirty="0" smtClean="0"/>
              <a:t>We will also be running the East school store this year in the cafeteria just before Halloween, the Holiday break, and Spring break!</a:t>
            </a:r>
          </a:p>
          <a:p>
            <a:pPr lvl="0"/>
            <a:r>
              <a:rPr lang="en-US" dirty="0" smtClean="0"/>
              <a:t>At this time teachers, please hand out two Remarkable Rockets to each student in your first hour. Students, fill there out and give one back to your teacher. When each student has submitted one, you may conduct your drawing!</a:t>
            </a:r>
          </a:p>
          <a:p>
            <a:pPr lvl="0"/>
            <a:r>
              <a:rPr lang="en-US" dirty="0" smtClean="0"/>
              <a:t>Teachers, please remember to pass these Rockets back to the owners so they will have some for the drawings at lunch today!</a:t>
            </a:r>
          </a:p>
          <a:p>
            <a:endParaRPr lang="en-US"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Competition</a:t>
            </a:r>
            <a:endParaRPr lang="en-US" dirty="0"/>
          </a:p>
        </p:txBody>
      </p:sp>
      <p:sp>
        <p:nvSpPr>
          <p:cNvPr id="3" name="Content Placeholder 2"/>
          <p:cNvSpPr>
            <a:spLocks noGrp="1"/>
          </p:cNvSpPr>
          <p:nvPr>
            <p:ph sz="quarter" idx="1"/>
          </p:nvPr>
        </p:nvSpPr>
        <p:spPr/>
        <p:txBody>
          <a:bodyPr/>
          <a:lstStyle/>
          <a:p>
            <a:r>
              <a:rPr lang="en-US" dirty="0" smtClean="0"/>
              <a:t>Each grade competes over a two week period for the most days without a suspension.</a:t>
            </a:r>
          </a:p>
          <a:p>
            <a:r>
              <a:rPr lang="en-US" dirty="0" smtClean="0"/>
              <a:t>The winning grade gets to bring electronics to use responsibly during lunch/recess.</a:t>
            </a:r>
          </a:p>
          <a:p>
            <a:r>
              <a:rPr lang="en-US" dirty="0" smtClean="0"/>
              <a:t>Students in grades that do not win may buy a wristband for 5 Remarkable Rockets during homeroom if they wish to participate.</a:t>
            </a:r>
          </a:p>
          <a:p>
            <a:endParaRPr lang="en-US"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Electronics Competition</a:t>
            </a:r>
            <a:endParaRPr lang="en-US" dirty="0"/>
          </a:p>
        </p:txBody>
      </p:sp>
      <p:graphicFrame>
        <p:nvGraphicFramePr>
          <p:cNvPr id="4" name="Content Placeholder 3"/>
          <p:cNvGraphicFramePr>
            <a:graphicFrameLocks noChangeAspect="1"/>
          </p:cNvGraphicFramePr>
          <p:nvPr>
            <p:ph sz="quarter" idx="1"/>
          </p:nvPr>
        </p:nvGraphicFramePr>
        <p:xfrm>
          <a:off x="1704975" y="1447800"/>
          <a:ext cx="6189663" cy="4572000"/>
        </p:xfrm>
        <a:graphic>
          <a:graphicData uri="http://schemas.openxmlformats.org/presentationml/2006/ole">
            <p:oleObj spid="_x0000_s32770" name="Bitmap Image" r:id="rId3" imgW="18219048" imgH="13460704" progId="PBrush">
              <p:embed/>
            </p:oleObj>
          </a:graphicData>
        </a:graphic>
      </p:graphicFrame>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Remarkable Rockets</a:t>
            </a:r>
            <a:br>
              <a:rPr lang="en-US" dirty="0" smtClean="0"/>
            </a:br>
            <a:r>
              <a:rPr lang="en-US" dirty="0" smtClean="0"/>
              <a:t>Getting them to Students</a:t>
            </a:r>
            <a:endParaRPr lang="en-US" dirty="0"/>
          </a:p>
        </p:txBody>
      </p:sp>
      <p:graphicFrame>
        <p:nvGraphicFramePr>
          <p:cNvPr id="4" name="Content Placeholder 3"/>
          <p:cNvGraphicFramePr>
            <a:graphicFrameLocks noChangeAspect="1"/>
          </p:cNvGraphicFramePr>
          <p:nvPr>
            <p:ph sz="quarter" idx="1"/>
          </p:nvPr>
        </p:nvGraphicFramePr>
        <p:xfrm>
          <a:off x="2381250" y="1447800"/>
          <a:ext cx="4838700" cy="4572000"/>
        </p:xfrm>
        <a:graphic>
          <a:graphicData uri="http://schemas.openxmlformats.org/presentationml/2006/ole">
            <p:oleObj spid="_x0000_s59394" name="Document" r:id="rId3" imgW="5956042" imgH="5627935" progId="Word.Document.12">
              <p:embed/>
            </p:oleObj>
          </a:graphicData>
        </a:graphic>
      </p:graphicFrame>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Making Remarkable Rockets Valuable</a:t>
            </a:r>
            <a:endParaRPr lang="en-US" dirty="0"/>
          </a:p>
        </p:txBody>
      </p:sp>
      <p:sp>
        <p:nvSpPr>
          <p:cNvPr id="3" name="Content Placeholder 2"/>
          <p:cNvSpPr>
            <a:spLocks noGrp="1"/>
          </p:cNvSpPr>
          <p:nvPr>
            <p:ph sz="quarter" idx="1"/>
          </p:nvPr>
        </p:nvSpPr>
        <p:spPr/>
        <p:txBody>
          <a:bodyPr>
            <a:normAutofit/>
          </a:bodyPr>
          <a:lstStyle/>
          <a:p>
            <a:r>
              <a:rPr lang="en-US" sz="3600" dirty="0" smtClean="0"/>
              <a:t>Quarterly Rewards</a:t>
            </a:r>
          </a:p>
          <a:p>
            <a:r>
              <a:rPr lang="en-US" sz="3600" dirty="0" smtClean="0"/>
              <a:t>Building excitement through announcements</a:t>
            </a:r>
          </a:p>
          <a:p>
            <a:pPr marL="274320" lvl="1" indent="-274320">
              <a:spcBef>
                <a:spcPts val="580"/>
              </a:spcBef>
              <a:buClr>
                <a:schemeClr val="accent1"/>
              </a:buClr>
            </a:pPr>
            <a:r>
              <a:rPr lang="en-US" sz="3600" dirty="0" smtClean="0"/>
              <a:t>Front of lunch line pass</a:t>
            </a:r>
          </a:p>
          <a:p>
            <a:r>
              <a:rPr lang="en-US" sz="3600" dirty="0" smtClean="0"/>
              <a:t>Priority seating at events</a:t>
            </a:r>
          </a:p>
          <a:p>
            <a:r>
              <a:rPr lang="en-US" sz="3600" dirty="0" smtClean="0"/>
              <a:t>Teacher Incentives</a:t>
            </a:r>
          </a:p>
          <a:p>
            <a:pPr lvl="1"/>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Who Are We?</a:t>
            </a:r>
            <a:br>
              <a:rPr lang="en-US" dirty="0" smtClean="0"/>
            </a:br>
            <a:r>
              <a:rPr lang="en-US" dirty="0" smtClean="0"/>
              <a:t>Talented &amp; Gifted</a:t>
            </a:r>
            <a:endParaRPr lang="en-US" dirty="0"/>
          </a:p>
        </p:txBody>
      </p:sp>
      <p:graphicFrame>
        <p:nvGraphicFramePr>
          <p:cNvPr id="4" name="Content Placeholder 3"/>
          <p:cNvGraphicFramePr>
            <a:graphicFrameLocks noGrp="1"/>
          </p:cNvGraphicFramePr>
          <p:nvPr>
            <p:ph sz="quarter" idx="1"/>
          </p:nvPr>
        </p:nvGraphicFramePr>
        <p:xfrm>
          <a:off x="457200" y="1600200"/>
          <a:ext cx="8229600" cy="4953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 Rewards</a:t>
            </a:r>
            <a:endParaRPr lang="en-US" dirty="0"/>
          </a:p>
        </p:txBody>
      </p:sp>
      <p:sp>
        <p:nvSpPr>
          <p:cNvPr id="3" name="Content Placeholder 2"/>
          <p:cNvSpPr>
            <a:spLocks noGrp="1"/>
          </p:cNvSpPr>
          <p:nvPr>
            <p:ph sz="quarter" idx="1"/>
          </p:nvPr>
        </p:nvSpPr>
        <p:spPr/>
        <p:txBody>
          <a:bodyPr/>
          <a:lstStyle/>
          <a:p>
            <a:pPr lvl="1"/>
            <a:r>
              <a:rPr lang="en-US" sz="3600" dirty="0" smtClean="0"/>
              <a:t>Oops Coupons</a:t>
            </a:r>
          </a:p>
          <a:p>
            <a:pPr lvl="1"/>
            <a:r>
              <a:rPr lang="en-US" sz="3600" dirty="0" smtClean="0"/>
              <a:t>Change your seat for the day</a:t>
            </a:r>
          </a:p>
          <a:p>
            <a:pPr lvl="1"/>
            <a:r>
              <a:rPr lang="en-US" sz="3600" dirty="0" smtClean="0"/>
              <a:t>Listen to music while working</a:t>
            </a:r>
          </a:p>
          <a:p>
            <a:pPr lvl="1"/>
            <a:r>
              <a:rPr lang="en-US" sz="3600" dirty="0" smtClean="0"/>
              <a:t>Free test question</a:t>
            </a:r>
          </a:p>
          <a:p>
            <a:pPr lvl="1"/>
            <a:r>
              <a:rPr lang="en-US" sz="3600" dirty="0" smtClean="0"/>
              <a:t>Drawings/Raffles</a:t>
            </a:r>
          </a:p>
          <a:p>
            <a:pPr lvl="1"/>
            <a:r>
              <a:rPr lang="en-US" sz="3600" dirty="0" smtClean="0"/>
              <a:t>Class Stores/Purchasing class materials</a:t>
            </a:r>
          </a:p>
          <a:p>
            <a:pPr lvl="1"/>
            <a:endParaRPr lang="en-US" dirty="0" smtClean="0"/>
          </a:p>
          <a:p>
            <a:endParaRPr lang="en-US"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Rewards</a:t>
            </a:r>
            <a:endParaRPr lang="en-US" dirty="0"/>
          </a:p>
        </p:txBody>
      </p:sp>
      <p:sp>
        <p:nvSpPr>
          <p:cNvPr id="3" name="Content Placeholder 2"/>
          <p:cNvSpPr>
            <a:spLocks noGrp="1"/>
          </p:cNvSpPr>
          <p:nvPr>
            <p:ph sz="quarter" idx="1"/>
          </p:nvPr>
        </p:nvSpPr>
        <p:spPr/>
        <p:txBody>
          <a:bodyPr/>
          <a:lstStyle/>
          <a:p>
            <a:r>
              <a:rPr lang="en-US" dirty="0" smtClean="0"/>
              <a:t>Quarterly Rewards</a:t>
            </a:r>
          </a:p>
          <a:p>
            <a:pPr lvl="1"/>
            <a:r>
              <a:rPr lang="en-US" dirty="0" smtClean="0"/>
              <a:t>East Festival: Movie/Bingo/Gym</a:t>
            </a:r>
          </a:p>
          <a:p>
            <a:pPr lvl="1"/>
            <a:r>
              <a:rPr lang="en-US" dirty="0" smtClean="0"/>
              <a:t>East Hallway Shake-up: Games/Art/Electronics/Salon</a:t>
            </a:r>
          </a:p>
          <a:p>
            <a:pPr lvl="1"/>
            <a:r>
              <a:rPr lang="en-US" dirty="0" smtClean="0"/>
              <a:t>Ice Cream Social: Friends, Fun and TOPPINGS!</a:t>
            </a:r>
          </a:p>
          <a:p>
            <a:pPr lvl="1"/>
            <a:r>
              <a:rPr lang="en-US" dirty="0" smtClean="0"/>
              <a:t>East Survivor: Teams of students face challenges to win prizes! Included Selling treats and beverages.</a:t>
            </a:r>
          </a:p>
          <a:p>
            <a:r>
              <a:rPr lang="en-US" dirty="0" smtClean="0"/>
              <a:t>Bi-weekly Rewards</a:t>
            </a:r>
          </a:p>
          <a:p>
            <a:pPr lvl="1"/>
            <a:r>
              <a:rPr lang="en-US" dirty="0" smtClean="0"/>
              <a:t>Electronics Day</a:t>
            </a:r>
          </a:p>
          <a:p>
            <a:pPr lvl="1"/>
            <a:r>
              <a:rPr lang="en-US" dirty="0" smtClean="0"/>
              <a:t>Gift Card Drawing</a:t>
            </a:r>
            <a:endParaRPr lang="en-US"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Easy for Teachers</a:t>
            </a:r>
            <a:endParaRPr lang="en-US" dirty="0"/>
          </a:p>
        </p:txBody>
      </p:sp>
      <p:sp>
        <p:nvSpPr>
          <p:cNvPr id="3" name="Content Placeholder 2"/>
          <p:cNvSpPr>
            <a:spLocks noGrp="1"/>
          </p:cNvSpPr>
          <p:nvPr>
            <p:ph sz="quarter" idx="1"/>
          </p:nvPr>
        </p:nvSpPr>
        <p:spPr/>
        <p:txBody>
          <a:bodyPr/>
          <a:lstStyle/>
          <a:p>
            <a:r>
              <a:rPr lang="en-US" dirty="0" smtClean="0"/>
              <a:t>Make random announcements for Remarkable Rocket give-</a:t>
            </a:r>
            <a:r>
              <a:rPr lang="en-US" dirty="0" err="1" smtClean="0"/>
              <a:t>aways</a:t>
            </a:r>
            <a:r>
              <a:rPr lang="en-US" dirty="0" smtClean="0"/>
              <a:t>.</a:t>
            </a:r>
          </a:p>
          <a:p>
            <a:pPr lvl="1"/>
            <a:r>
              <a:rPr lang="en-US" dirty="0" smtClean="0"/>
              <a:t>Everyone on time</a:t>
            </a:r>
          </a:p>
          <a:p>
            <a:pPr lvl="1"/>
            <a:r>
              <a:rPr lang="en-US" dirty="0" smtClean="0"/>
              <a:t>Everyone with their planner filled out</a:t>
            </a:r>
          </a:p>
          <a:p>
            <a:pPr lvl="1"/>
            <a:r>
              <a:rPr lang="en-US" dirty="0" smtClean="0"/>
              <a:t>Everyone wearing spirit gear on spirit day</a:t>
            </a:r>
          </a:p>
          <a:p>
            <a:r>
              <a:rPr lang="en-US" dirty="0" smtClean="0"/>
              <a:t>Gift card drawing for teachers at staff meetings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Student Input</a:t>
            </a:r>
            <a:endParaRPr lang="en-US" dirty="0"/>
          </a:p>
        </p:txBody>
      </p:sp>
      <p:sp>
        <p:nvSpPr>
          <p:cNvPr id="3" name="Content Placeholder 2"/>
          <p:cNvSpPr>
            <a:spLocks noGrp="1"/>
          </p:cNvSpPr>
          <p:nvPr>
            <p:ph sz="quarter" idx="1"/>
          </p:nvPr>
        </p:nvSpPr>
        <p:spPr/>
        <p:txBody>
          <a:bodyPr/>
          <a:lstStyle/>
          <a:p>
            <a:r>
              <a:rPr lang="en-US" dirty="0" smtClean="0"/>
              <a:t>Survey students for feedback on building level rewards</a:t>
            </a:r>
          </a:p>
          <a:p>
            <a:pPr lvl="1"/>
            <a:r>
              <a:rPr lang="en-US" dirty="0" smtClean="0"/>
              <a:t>Adjust future rewards based on data</a:t>
            </a:r>
          </a:p>
          <a:p>
            <a:pPr lvl="2"/>
            <a:r>
              <a:rPr lang="en-US" dirty="0" smtClean="0"/>
              <a:t>We decreased the amount of Remarkable Rockets required for East Survivor based on feedback</a:t>
            </a:r>
          </a:p>
          <a:p>
            <a:r>
              <a:rPr lang="en-US" dirty="0" smtClean="0"/>
              <a:t>Select Student Council members will be part of our PBIS team this year. </a:t>
            </a:r>
            <a:endParaRPr lang="en-US"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 2</a:t>
            </a:r>
            <a:endParaRPr lang="en-US" dirty="0"/>
          </a:p>
        </p:txBody>
      </p:sp>
      <p:sp>
        <p:nvSpPr>
          <p:cNvPr id="3" name="Content Placeholder 2"/>
          <p:cNvSpPr>
            <a:spLocks noGrp="1"/>
          </p:cNvSpPr>
          <p:nvPr>
            <p:ph sz="quarter" idx="1"/>
          </p:nvPr>
        </p:nvSpPr>
        <p:spPr/>
        <p:txBody>
          <a:bodyPr/>
          <a:lstStyle/>
          <a:p>
            <a:r>
              <a:rPr lang="en-US" dirty="0" smtClean="0"/>
              <a:t>Building wide Check-In/Check-Out during homeroom and PRIDE.</a:t>
            </a:r>
          </a:p>
          <a:p>
            <a:pPr lvl="1"/>
            <a:r>
              <a:rPr lang="en-US" dirty="0" smtClean="0"/>
              <a:t>Teachers start the day walking around the classroom during homeroom making sure each student is prepared for the day.</a:t>
            </a:r>
          </a:p>
          <a:p>
            <a:pPr lvl="2"/>
            <a:r>
              <a:rPr lang="en-US" dirty="0" smtClean="0"/>
              <a:t>Check for Planner &amp; Focus Card</a:t>
            </a:r>
          </a:p>
          <a:p>
            <a:pPr lvl="1"/>
            <a:r>
              <a:rPr lang="en-US" dirty="0" smtClean="0"/>
              <a:t>Teachers end the day walking around the classroom during PRIDE making sure each student is ready to go home.</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Tier 2</a:t>
            </a:r>
            <a:endParaRPr lang="en-US" dirty="0"/>
          </a:p>
        </p:txBody>
      </p:sp>
      <p:graphicFrame>
        <p:nvGraphicFramePr>
          <p:cNvPr id="4" name="Content Placeholder 3"/>
          <p:cNvGraphicFramePr>
            <a:graphicFrameLocks noChangeAspect="1"/>
          </p:cNvGraphicFramePr>
          <p:nvPr>
            <p:ph sz="quarter" idx="1"/>
          </p:nvPr>
        </p:nvGraphicFramePr>
        <p:xfrm>
          <a:off x="1676400" y="1447800"/>
          <a:ext cx="5410199" cy="4572000"/>
        </p:xfrm>
        <a:graphic>
          <a:graphicData uri="http://schemas.openxmlformats.org/presentationml/2006/ole">
            <p:oleObj spid="_x0000_s84993" name="Document" r:id="rId3" imgW="5497885" imgH="8091169" progId="Word.Document.8">
              <p:embed/>
            </p:oleObj>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Tier 2</a:t>
            </a:r>
            <a:br>
              <a:rPr lang="en-US" dirty="0" smtClean="0"/>
            </a:br>
            <a:r>
              <a:rPr lang="en-US" dirty="0" smtClean="0"/>
              <a:t>Individual CI/CO</a:t>
            </a:r>
            <a:endParaRPr lang="en-US" dirty="0"/>
          </a:p>
        </p:txBody>
      </p:sp>
      <p:graphicFrame>
        <p:nvGraphicFramePr>
          <p:cNvPr id="4" name="Content Placeholder 3"/>
          <p:cNvGraphicFramePr>
            <a:graphicFrameLocks noChangeAspect="1"/>
          </p:cNvGraphicFramePr>
          <p:nvPr>
            <p:ph sz="quarter" idx="1"/>
          </p:nvPr>
        </p:nvGraphicFramePr>
        <p:xfrm>
          <a:off x="763588" y="1600200"/>
          <a:ext cx="7540625" cy="4876800"/>
        </p:xfrm>
        <a:graphic>
          <a:graphicData uri="http://schemas.openxmlformats.org/presentationml/2006/ole">
            <p:oleObj spid="_x0000_s60418" name="Document" r:id="rId3" imgW="9208334" imgH="5956042" progId="">
              <p:embed/>
            </p:oleObj>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Tier 2</a:t>
            </a:r>
            <a:br>
              <a:rPr lang="en-US" dirty="0" smtClean="0"/>
            </a:br>
            <a:r>
              <a:rPr lang="en-US" dirty="0" smtClean="0"/>
              <a:t>Individual Accommodation Plans</a:t>
            </a:r>
            <a:endParaRPr lang="en-US" dirty="0"/>
          </a:p>
        </p:txBody>
      </p:sp>
      <p:graphicFrame>
        <p:nvGraphicFramePr>
          <p:cNvPr id="4" name="Content Placeholder 3"/>
          <p:cNvGraphicFramePr>
            <a:graphicFrameLocks noChangeAspect="1"/>
          </p:cNvGraphicFramePr>
          <p:nvPr>
            <p:ph sz="quarter" idx="1"/>
          </p:nvPr>
        </p:nvGraphicFramePr>
        <p:xfrm>
          <a:off x="1066800" y="1447800"/>
          <a:ext cx="6629400" cy="4572000"/>
        </p:xfrm>
        <a:graphic>
          <a:graphicData uri="http://schemas.openxmlformats.org/presentationml/2006/ole">
            <p:oleObj spid="_x0000_s93186" name="Document" r:id="rId3" imgW="5956042" imgH="5392553" progId="Word.Document.12">
              <p:embed/>
            </p:oleObj>
          </a:graphicData>
        </a:graphic>
      </p:graphicFrame>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Tier 2</a:t>
            </a:r>
            <a:br>
              <a:rPr lang="en-US" dirty="0" smtClean="0"/>
            </a:br>
            <a:r>
              <a:rPr lang="en-US" dirty="0" smtClean="0"/>
              <a:t>Mentorships - Staff</a:t>
            </a:r>
            <a:endParaRPr lang="en-US" dirty="0"/>
          </a:p>
        </p:txBody>
      </p:sp>
      <p:sp>
        <p:nvSpPr>
          <p:cNvPr id="3" name="Content Placeholder 2"/>
          <p:cNvSpPr>
            <a:spLocks noGrp="1"/>
          </p:cNvSpPr>
          <p:nvPr>
            <p:ph sz="quarter" idx="1"/>
          </p:nvPr>
        </p:nvSpPr>
        <p:spPr/>
        <p:txBody>
          <a:bodyPr>
            <a:normAutofit/>
          </a:bodyPr>
          <a:lstStyle/>
          <a:p>
            <a:r>
              <a:rPr lang="en-US" sz="3200" dirty="0" smtClean="0"/>
              <a:t>Staff signed up to mentor students who were struggling academically and behaviorally.</a:t>
            </a:r>
          </a:p>
          <a:p>
            <a:r>
              <a:rPr lang="en-US" sz="3200" dirty="0" smtClean="0"/>
              <a:t>Building positive relationships</a:t>
            </a:r>
          </a:p>
          <a:p>
            <a:r>
              <a:rPr lang="en-US" sz="3200" dirty="0" smtClean="0"/>
              <a:t>Checked in one to two times per week</a:t>
            </a:r>
            <a:endParaRPr lang="en-US" sz="3200" dirty="0"/>
          </a:p>
        </p:txBody>
      </p:sp>
      <p:pic>
        <p:nvPicPr>
          <p:cNvPr id="95233" name="Picture 1" descr="C:\Documents and Settings\machess\Local Settings\Temporary Internet Files\Content.IE5\MNI5HV3X\MC900056585[1].wmf"/>
          <p:cNvPicPr>
            <a:picLocks noChangeAspect="1" noChangeArrowheads="1"/>
          </p:cNvPicPr>
          <p:nvPr/>
        </p:nvPicPr>
        <p:blipFill>
          <a:blip r:embed="rId2" cstate="print"/>
          <a:srcRect/>
          <a:stretch>
            <a:fillRect/>
          </a:stretch>
        </p:blipFill>
        <p:spPr bwMode="auto">
          <a:xfrm>
            <a:off x="5791200" y="3657600"/>
            <a:ext cx="2041246" cy="2449743"/>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Tier 2</a:t>
            </a:r>
            <a:br>
              <a:rPr lang="en-US" dirty="0" smtClean="0"/>
            </a:br>
            <a:r>
              <a:rPr lang="en-US" dirty="0" smtClean="0"/>
              <a:t>Mentorships - NHS</a:t>
            </a:r>
            <a:endParaRPr lang="en-US" dirty="0"/>
          </a:p>
        </p:txBody>
      </p:sp>
      <p:sp>
        <p:nvSpPr>
          <p:cNvPr id="3" name="Content Placeholder 2"/>
          <p:cNvSpPr>
            <a:spLocks noGrp="1"/>
          </p:cNvSpPr>
          <p:nvPr>
            <p:ph sz="quarter" idx="1"/>
          </p:nvPr>
        </p:nvSpPr>
        <p:spPr/>
        <p:txBody>
          <a:bodyPr/>
          <a:lstStyle/>
          <a:p>
            <a:r>
              <a:rPr lang="en-US" sz="3200" dirty="0" smtClean="0"/>
              <a:t>National Honor Society Students from the high schools paired up with at-risk students</a:t>
            </a:r>
          </a:p>
          <a:p>
            <a:r>
              <a:rPr lang="en-US" sz="3200" dirty="0" smtClean="0"/>
              <a:t>Met twice a week for one hour after school</a:t>
            </a:r>
          </a:p>
          <a:p>
            <a:r>
              <a:rPr lang="en-US" sz="3200" dirty="0" smtClean="0"/>
              <a:t>One day homework</a:t>
            </a:r>
          </a:p>
          <a:p>
            <a:r>
              <a:rPr lang="en-US" sz="3200" dirty="0" smtClean="0"/>
              <a:t>One day mentoring</a:t>
            </a:r>
          </a:p>
          <a:p>
            <a:r>
              <a:rPr lang="en-US" sz="3200" dirty="0" smtClean="0"/>
              <a:t>Students chosen based on academic and behavioral concerns</a:t>
            </a:r>
          </a:p>
          <a:p>
            <a:pPr>
              <a:buNone/>
            </a:pPr>
            <a:endParaRPr lang="en-US" dirty="0" smtClean="0"/>
          </a:p>
          <a:p>
            <a:pPr>
              <a:buNone/>
            </a:pPr>
            <a:endParaRPr lang="en-US" dirty="0"/>
          </a:p>
        </p:txBody>
      </p:sp>
      <p:pic>
        <p:nvPicPr>
          <p:cNvPr id="94210" name="Picture 2" descr="C:\Documents and Settings\machess\Local Settings\Temporary Internet Files\Content.IE5\NBN83V7A\MC900088956[1].wmf"/>
          <p:cNvPicPr>
            <a:picLocks noChangeAspect="1" noChangeArrowheads="1"/>
          </p:cNvPicPr>
          <p:nvPr/>
        </p:nvPicPr>
        <p:blipFill>
          <a:blip r:embed="rId2" cstate="print"/>
          <a:srcRect/>
          <a:stretch>
            <a:fillRect/>
          </a:stretch>
        </p:blipFill>
        <p:spPr bwMode="auto">
          <a:xfrm>
            <a:off x="4572000" y="4876800"/>
            <a:ext cx="2626683" cy="1632509"/>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3" name="Content Placeholder 2"/>
          <p:cNvSpPr>
            <a:spLocks noGrp="1"/>
          </p:cNvSpPr>
          <p:nvPr>
            <p:ph sz="quarter" idx="1"/>
          </p:nvPr>
        </p:nvSpPr>
        <p:spPr/>
        <p:txBody>
          <a:bodyPr>
            <a:normAutofit/>
          </a:bodyPr>
          <a:lstStyle/>
          <a:p>
            <a:r>
              <a:rPr lang="en-US" sz="3600" dirty="0" smtClean="0"/>
              <a:t>Fourth Year PBIS School</a:t>
            </a:r>
          </a:p>
          <a:p>
            <a:pPr lvl="1"/>
            <a:r>
              <a:rPr lang="en-US" sz="2800" dirty="0" smtClean="0"/>
              <a:t>Year One &amp; Two </a:t>
            </a:r>
          </a:p>
          <a:p>
            <a:pPr lvl="2"/>
            <a:r>
              <a:rPr lang="en-US" sz="2400" dirty="0" smtClean="0"/>
              <a:t>PBIS </a:t>
            </a:r>
            <a:r>
              <a:rPr lang="en-US" sz="2400" dirty="0" smtClean="0"/>
              <a:t>approach </a:t>
            </a:r>
            <a:r>
              <a:rPr lang="en-US" sz="2400" dirty="0" smtClean="0"/>
              <a:t>was to use data to punish more students.</a:t>
            </a:r>
          </a:p>
          <a:p>
            <a:pPr lvl="2"/>
            <a:r>
              <a:rPr lang="en-US" sz="2400" dirty="0" smtClean="0"/>
              <a:t>Students were excluded from rewards for any and all discipline.</a:t>
            </a:r>
          </a:p>
          <a:p>
            <a:pPr lvl="2"/>
            <a:r>
              <a:rPr lang="en-US" sz="2400" dirty="0" smtClean="0"/>
              <a:t>Remarkable Rockets had no value.</a:t>
            </a:r>
          </a:p>
          <a:p>
            <a:pPr lvl="2"/>
            <a:r>
              <a:rPr lang="en-US" sz="2400" dirty="0" smtClean="0"/>
              <a:t>No PBIS kickoff or re-teaching of the matrix.</a:t>
            </a:r>
          </a:p>
          <a:p>
            <a:pPr lvl="2"/>
            <a:endParaRPr lang="en-US"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Acknowledgements</a:t>
            </a:r>
            <a:endParaRPr lang="en-US" dirty="0"/>
          </a:p>
        </p:txBody>
      </p:sp>
      <p:sp>
        <p:nvSpPr>
          <p:cNvPr id="3" name="Content Placeholder 2"/>
          <p:cNvSpPr>
            <a:spLocks noGrp="1"/>
          </p:cNvSpPr>
          <p:nvPr>
            <p:ph sz="quarter" idx="1"/>
          </p:nvPr>
        </p:nvSpPr>
        <p:spPr/>
        <p:txBody>
          <a:bodyPr>
            <a:normAutofit/>
          </a:bodyPr>
          <a:lstStyle/>
          <a:p>
            <a:r>
              <a:rPr lang="en-US" sz="3200" dirty="0" smtClean="0"/>
              <a:t>Central Middle School, PCCS</a:t>
            </a:r>
          </a:p>
          <a:p>
            <a:r>
              <a:rPr lang="en-US" sz="3200" dirty="0" smtClean="0"/>
              <a:t>Franklin Middle School, Wayne Westland</a:t>
            </a:r>
          </a:p>
          <a:p>
            <a:r>
              <a:rPr lang="en-US" sz="3200" dirty="0" smtClean="0"/>
              <a:t>Patrick Henry Middle School, Woodhaven/Brownstown</a:t>
            </a:r>
          </a:p>
          <a:p>
            <a:r>
              <a:rPr lang="en-US" sz="3200" dirty="0" smtClean="0"/>
              <a:t>Stevenson Middle School, Wayne Westland</a:t>
            </a:r>
          </a:p>
          <a:p>
            <a:r>
              <a:rPr lang="en-US" sz="3200" dirty="0" smtClean="0"/>
              <a:t>Woodworth Middle School, Dearborn</a:t>
            </a:r>
            <a:endParaRPr lang="en-US" sz="3200" dirty="0"/>
          </a:p>
        </p:txBody>
      </p:sp>
      <p:pic>
        <p:nvPicPr>
          <p:cNvPr id="5" name="MS900069459[1].wav">
            <a:hlinkClick r:id="" action="ppaction://media"/>
          </p:cNvPr>
          <p:cNvPicPr>
            <a:picLocks noRot="1" noChangeAspect="1"/>
          </p:cNvPicPr>
          <p:nvPr>
            <a:wavAudioFile r:embed="rId1" name="MS900069459[1].wav"/>
          </p:nvPr>
        </p:nvPicPr>
        <p:blipFill>
          <a:blip r:embed="rId3" cstate="print"/>
          <a:stretch>
            <a:fillRect/>
          </a:stretch>
        </p:blipFill>
        <p:spPr>
          <a:xfrm>
            <a:off x="6629400" y="304800"/>
            <a:ext cx="304800" cy="304800"/>
          </a:xfrm>
          <a:prstGeom prst="rect">
            <a:avLst/>
          </a:prstGeom>
        </p:spPr>
      </p:pic>
      <p:pic>
        <p:nvPicPr>
          <p:cNvPr id="93186" name="Picture 2" descr="C:\Documents and Settings\machess\Local Settings\Temporary Internet Files\Content.IE5\MNI5HV3X\MM900041090[1].gif"/>
          <p:cNvPicPr>
            <a:picLocks noChangeAspect="1" noChangeArrowheads="1" noCrop="1"/>
          </p:cNvPicPr>
          <p:nvPr/>
        </p:nvPicPr>
        <p:blipFill>
          <a:blip r:embed="rId4" cstate="print"/>
          <a:srcRect/>
          <a:stretch>
            <a:fillRect/>
          </a:stretch>
        </p:blipFill>
        <p:spPr bwMode="auto">
          <a:xfrm>
            <a:off x="6705600" y="152400"/>
            <a:ext cx="2219325" cy="2134779"/>
          </a:xfrm>
          <a:prstGeom prst="rect">
            <a:avLst/>
          </a:prstGeom>
          <a:noFill/>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84" fill="hold"/>
                                        <p:tgtEl>
                                          <p:spTgt spid="5"/>
                                        </p:tgtEl>
                                      </p:cBhvr>
                                    </p:cmd>
                                  </p:childTnLst>
                                </p:cTn>
                              </p:par>
                            </p:childTnLst>
                          </p:cTn>
                        </p:par>
                      </p:childTnLst>
                    </p:cTn>
                  </p:par>
                </p:childTnLst>
              </p:cTn>
              <p:nextCondLst>
                <p:cond evt="onClick" delay="0">
                  <p:tgtEl>
                    <p:spTgt spid="5"/>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 Are We?</a:t>
            </a:r>
            <a:endParaRPr lang="en-US" dirty="0"/>
          </a:p>
        </p:txBody>
      </p:sp>
      <p:sp>
        <p:nvSpPr>
          <p:cNvPr id="3" name="Content Placeholder 2"/>
          <p:cNvSpPr>
            <a:spLocks noGrp="1"/>
          </p:cNvSpPr>
          <p:nvPr>
            <p:ph sz="quarter" idx="1"/>
          </p:nvPr>
        </p:nvSpPr>
        <p:spPr/>
        <p:txBody>
          <a:bodyPr>
            <a:normAutofit/>
          </a:bodyPr>
          <a:lstStyle/>
          <a:p>
            <a:r>
              <a:rPr lang="en-US" sz="3600" dirty="0" smtClean="0"/>
              <a:t>Fourth Year PBIS School</a:t>
            </a:r>
          </a:p>
          <a:p>
            <a:pPr lvl="1"/>
            <a:r>
              <a:rPr lang="en-US" sz="2800" dirty="0" smtClean="0"/>
              <a:t>Year Three to Present: </a:t>
            </a:r>
          </a:p>
          <a:p>
            <a:pPr lvl="2"/>
            <a:r>
              <a:rPr lang="en-US" sz="2400" dirty="0" smtClean="0"/>
              <a:t>Separation of discipline from PBIS incentives.</a:t>
            </a:r>
          </a:p>
          <a:p>
            <a:pPr lvl="2"/>
            <a:r>
              <a:rPr lang="en-US" sz="2400" dirty="0" smtClean="0"/>
              <a:t>PBIS kickoff, calendar, &amp; re-teaching of matrix.</a:t>
            </a:r>
          </a:p>
          <a:p>
            <a:pPr lvl="2"/>
            <a:r>
              <a:rPr lang="en-US" sz="2400" dirty="0" smtClean="0"/>
              <a:t>New PBIS leadership promoted positive interaction.</a:t>
            </a:r>
          </a:p>
          <a:p>
            <a:pPr lvl="2"/>
            <a:r>
              <a:rPr lang="en-US" sz="2400" dirty="0" smtClean="0"/>
              <a:t>Weekly &amp; Quarterly rewards </a:t>
            </a:r>
            <a:r>
              <a:rPr lang="en-US" sz="2400" b="1" dirty="0" smtClean="0"/>
              <a:t>ALL </a:t>
            </a:r>
            <a:r>
              <a:rPr lang="en-US" sz="2400" dirty="0" smtClean="0"/>
              <a:t>students can buy their way in to.</a:t>
            </a:r>
          </a:p>
          <a:p>
            <a:pPr lvl="2"/>
            <a:r>
              <a:rPr lang="en-US" sz="2400" dirty="0" smtClean="0"/>
              <a:t>Remarkable Rockets regained value.</a:t>
            </a:r>
          </a:p>
          <a:p>
            <a:pPr lvl="2"/>
            <a:r>
              <a:rPr lang="en-US" sz="2400" dirty="0" smtClean="0"/>
              <a:t>School store &amp; business partnerships raised money.</a:t>
            </a:r>
          </a:p>
          <a:p>
            <a:pPr lvl="2"/>
            <a:endParaRPr lang="en-US" dirty="0" smtClean="0"/>
          </a:p>
          <a:p>
            <a:pPr>
              <a:buNone/>
            </a:pPr>
            <a:endParaRPr lang="en-US" dirty="0" smtClean="0"/>
          </a:p>
          <a:p>
            <a:endParaRPr lang="en-US" dirty="0" smtClean="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Focus Card</a:t>
            </a:r>
            <a:endParaRPr lang="en-US" dirty="0"/>
          </a:p>
        </p:txBody>
      </p:sp>
      <p:graphicFrame>
        <p:nvGraphicFramePr>
          <p:cNvPr id="5" name="Object 4"/>
          <p:cNvGraphicFramePr>
            <a:graphicFrameLocks noChangeAspect="1"/>
          </p:cNvGraphicFramePr>
          <p:nvPr/>
        </p:nvGraphicFramePr>
        <p:xfrm>
          <a:off x="457200" y="1447800"/>
          <a:ext cx="8381999" cy="5029200"/>
        </p:xfrm>
        <a:graphic>
          <a:graphicData uri="http://schemas.openxmlformats.org/presentationml/2006/ole">
            <p:oleObj spid="_x0000_s1027" name="Document" r:id="rId3" imgW="7016297" imgH="4041805" progId="Word.Document.12">
              <p:embed/>
            </p:oleObj>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Separation of PBIS &amp; Discipline</a:t>
            </a:r>
            <a:br>
              <a:rPr lang="en-US" dirty="0" smtClean="0"/>
            </a:br>
            <a:r>
              <a:rPr lang="en-US" dirty="0" smtClean="0"/>
              <a:t>Focus Card</a:t>
            </a:r>
            <a:endParaRPr lang="en-US" dirty="0"/>
          </a:p>
        </p:txBody>
      </p:sp>
      <p:graphicFrame>
        <p:nvGraphicFramePr>
          <p:cNvPr id="4" name="Content Placeholder 3"/>
          <p:cNvGraphicFramePr>
            <a:graphicFrameLocks noChangeAspect="1"/>
          </p:cNvGraphicFramePr>
          <p:nvPr>
            <p:ph sz="quarter" idx="1"/>
          </p:nvPr>
        </p:nvGraphicFramePr>
        <p:xfrm>
          <a:off x="1292225" y="1700213"/>
          <a:ext cx="7016750" cy="4067175"/>
        </p:xfrm>
        <a:graphic>
          <a:graphicData uri="http://schemas.openxmlformats.org/presentationml/2006/ole">
            <p:oleObj spid="_x0000_s3074" name="Document" r:id="rId3" imgW="7016297" imgH="4066639" progId="Word.Document.12">
              <p:embed/>
            </p:oleObj>
          </a:graphicData>
        </a:graphic>
      </p:graphicFrame>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701</TotalTime>
  <Words>1296</Words>
  <Application>Microsoft Office PowerPoint</Application>
  <PresentationFormat>On-screen Show (4:3)</PresentationFormat>
  <Paragraphs>192</Paragraphs>
  <Slides>60</Slides>
  <Notes>0</Notes>
  <HiddenSlides>0</HiddenSlides>
  <MMClips>1</MMClips>
  <ScaleCrop>false</ScaleCrop>
  <HeadingPairs>
    <vt:vector size="6" baseType="variant">
      <vt:variant>
        <vt:lpstr>Theme</vt:lpstr>
      </vt:variant>
      <vt:variant>
        <vt:i4>1</vt:i4>
      </vt:variant>
      <vt:variant>
        <vt:lpstr>Embedded OLE Servers</vt:lpstr>
      </vt:variant>
      <vt:variant>
        <vt:i4>4</vt:i4>
      </vt:variant>
      <vt:variant>
        <vt:lpstr>Slide Titles</vt:lpstr>
      </vt:variant>
      <vt:variant>
        <vt:i4>60</vt:i4>
      </vt:variant>
    </vt:vector>
  </HeadingPairs>
  <TitlesOfParts>
    <vt:vector size="65" baseType="lpstr">
      <vt:lpstr>Equity</vt:lpstr>
      <vt:lpstr>Document</vt:lpstr>
      <vt:lpstr>Bitmap Image</vt:lpstr>
      <vt:lpstr>Microsoft Office Word Document</vt:lpstr>
      <vt:lpstr>Microsoft Office Word 97 - 2003 Document</vt:lpstr>
      <vt:lpstr>East Middle School</vt:lpstr>
      <vt:lpstr>Who Are We? Contact List</vt:lpstr>
      <vt:lpstr>Who Are We? Race </vt:lpstr>
      <vt:lpstr>Who Are We?  Socio-Economics</vt:lpstr>
      <vt:lpstr>Who Are We? Talented &amp; Gifted</vt:lpstr>
      <vt:lpstr>Who Are We?</vt:lpstr>
      <vt:lpstr>Who Are We?</vt:lpstr>
      <vt:lpstr>Separation of PBIS &amp; Discipline Focus Card</vt:lpstr>
      <vt:lpstr>Separation of PBIS &amp; Discipline Focus Card</vt:lpstr>
      <vt:lpstr>Separation of PBIS &amp; Discipline Detention Referral</vt:lpstr>
      <vt:lpstr>Separation of  PBIS &amp; Discipline Reflection Sheet</vt:lpstr>
      <vt:lpstr>Separation of PBIS  &amp; Discipline Office  Discipline Referral</vt:lpstr>
      <vt:lpstr>Separation of  PBIS &amp; Discipline Consequences</vt:lpstr>
      <vt:lpstr>Separation of PBIS &amp; Discipline</vt:lpstr>
      <vt:lpstr>Separation of PBIS &amp; Discipline</vt:lpstr>
      <vt:lpstr>Separation of PBIS &amp; Discipline Total ODRs 13-14</vt:lpstr>
      <vt:lpstr>Separation of PBIS &amp; Discipline Behavior Infractions 13-14</vt:lpstr>
      <vt:lpstr>Separation of PBIS &amp; Discipline Number of Referrals by Student</vt:lpstr>
      <vt:lpstr>Separation of PBIS &amp; Discipline Suspensions 11-14</vt:lpstr>
      <vt:lpstr>Separation of PBIS &amp; Discipline</vt:lpstr>
      <vt:lpstr>Separation of PBIS &amp; Discipline Alternatives to Suspension</vt:lpstr>
      <vt:lpstr>Remarkable Rockets</vt:lpstr>
      <vt:lpstr>Business  Partnerships</vt:lpstr>
      <vt:lpstr>School Store</vt:lpstr>
      <vt:lpstr>Calendar </vt:lpstr>
      <vt:lpstr>Expectations  Review</vt:lpstr>
      <vt:lpstr>Expectations  Review</vt:lpstr>
      <vt:lpstr>Expectations  Review</vt:lpstr>
      <vt:lpstr>Expectations  Review</vt:lpstr>
      <vt:lpstr>Expectations  Review</vt:lpstr>
      <vt:lpstr>Expectations  Review</vt:lpstr>
      <vt:lpstr>Expectations  Review</vt:lpstr>
      <vt:lpstr>PBiS KICKOFF</vt:lpstr>
      <vt:lpstr>Pep Band</vt:lpstr>
      <vt:lpstr>Business Partners</vt:lpstr>
      <vt:lpstr>Rewards</vt:lpstr>
      <vt:lpstr>Rewards</vt:lpstr>
      <vt:lpstr>Rewards</vt:lpstr>
      <vt:lpstr>Rewards</vt:lpstr>
      <vt:lpstr>PBiS Jeopardy</vt:lpstr>
      <vt:lpstr>Quarterly Rewards</vt:lpstr>
      <vt:lpstr>Ice Cream Drawing</vt:lpstr>
      <vt:lpstr>PBIS Kickoff</vt:lpstr>
      <vt:lpstr>PBIS Kickoff</vt:lpstr>
      <vt:lpstr>PBIS Kickoff</vt:lpstr>
      <vt:lpstr>Electronics Competition</vt:lpstr>
      <vt:lpstr>Electronics Competition</vt:lpstr>
      <vt:lpstr>Remarkable Rockets Getting them to Students</vt:lpstr>
      <vt:lpstr>Making Remarkable Rockets Valuable</vt:lpstr>
      <vt:lpstr>Class Rewards</vt:lpstr>
      <vt:lpstr>Building Rewards</vt:lpstr>
      <vt:lpstr>Easy for Teachers</vt:lpstr>
      <vt:lpstr>Student Input</vt:lpstr>
      <vt:lpstr>Tier 2</vt:lpstr>
      <vt:lpstr>Tier 2</vt:lpstr>
      <vt:lpstr>Tier 2 Individual CI/CO</vt:lpstr>
      <vt:lpstr>Tier 2 Individual Accommodation Plans</vt:lpstr>
      <vt:lpstr>Tier 2 Mentorships - Staff</vt:lpstr>
      <vt:lpstr>Tier 2 Mentorships - NHS</vt:lpstr>
      <vt:lpstr>Acknowledgements</vt:lpstr>
    </vt:vector>
  </TitlesOfParts>
  <Company>Schools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East Middle School</dc:title>
  <dc:creator>Plymouth-Canton</dc:creator>
  <cp:lastModifiedBy>Plymouth-Canton</cp:lastModifiedBy>
  <cp:revision>102</cp:revision>
  <dcterms:created xsi:type="dcterms:W3CDTF">2014-09-25T14:34:45Z</dcterms:created>
  <dcterms:modified xsi:type="dcterms:W3CDTF">2014-10-06T19:29:20Z</dcterms:modified>
</cp:coreProperties>
</file>