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Playfair Display"/>
      <p:regular r:id="rId27"/>
      <p:bold r:id="rId28"/>
      <p:italic r:id="rId29"/>
      <p:boldItalic r:id="rId30"/>
    </p:embeddedFont>
    <p:embeddedFont>
      <p:font typeface="Montserrat"/>
      <p:regular r:id="rId31"/>
      <p:bold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layfairDisplay-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regular.fntdata"/><Relationship Id="rId30" Type="http://schemas.openxmlformats.org/officeDocument/2006/relationships/font" Target="fonts/PlayfairDisplay-boldItalic.fntdata"/><Relationship Id="rId11" Type="http://schemas.openxmlformats.org/officeDocument/2006/relationships/slide" Target="slides/slide7.xml"/><Relationship Id="rId33" Type="http://schemas.openxmlformats.org/officeDocument/2006/relationships/font" Target="fonts/Oswald-regular.fntdata"/><Relationship Id="rId10" Type="http://schemas.openxmlformats.org/officeDocument/2006/relationships/slide" Target="slides/slide6.xml"/><Relationship Id="rId32" Type="http://schemas.openxmlformats.org/officeDocument/2006/relationships/font" Target="fonts/Montserrat-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Oswald-bold.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Electives: Computers, Family Consumer Science, Spanish, Art, Gym</a:t>
            </a:r>
          </a:p>
          <a:p>
            <a:pPr lvl="0" rtl="0">
              <a:spcBef>
                <a:spcPts val="0"/>
              </a:spcBef>
              <a:buNone/>
            </a:pPr>
            <a:r>
              <a:rPr lang="en"/>
              <a:t>Diplomas are given by sending District, not Beacon</a:t>
            </a:r>
          </a:p>
          <a:p>
            <a:pPr lvl="0" rtl="0">
              <a:spcBef>
                <a:spcPts val="0"/>
              </a:spcBef>
              <a:buNone/>
            </a:pPr>
            <a:r>
              <a:t/>
            </a:r>
            <a:endParaRPr/>
          </a:p>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Practice corrective behavior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Group time for lesson plans and teaching areas of concern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bucks= 5 points in bank towards school store</a:t>
            </a:r>
          </a:p>
          <a:p>
            <a:pPr lvl="0">
              <a:spcBef>
                <a:spcPts val="0"/>
              </a:spcBef>
              <a:buNone/>
            </a:pPr>
            <a:r>
              <a:rPr lang="en"/>
              <a:t>Semester bus b fast: bus drivers, aides and students that receive less than 3 write ups in sem: raffles, breakfast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To develop responsible social behavior</a:t>
            </a:r>
          </a:p>
          <a:p>
            <a:pPr lvl="0">
              <a:spcBef>
                <a:spcPts val="0"/>
              </a:spcBef>
              <a:buNone/>
            </a:pPr>
            <a:r>
              <a:rPr lang="en"/>
              <a:t>Long term goal: develop appropriate behavioral and social skills to help the student be successful in home district and in society in general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Step Program</a:t>
            </a:r>
          </a:p>
          <a:p>
            <a:pPr lvl="0" rtl="0">
              <a:spcBef>
                <a:spcPts val="0"/>
              </a:spcBef>
              <a:buNone/>
            </a:pPr>
            <a:r>
              <a:rPr lang="en"/>
              <a:t>Individuals</a:t>
            </a:r>
          </a:p>
          <a:p>
            <a:pPr lvl="0">
              <a:spcBef>
                <a:spcPts val="0"/>
              </a:spcBef>
              <a:buNone/>
            </a:pPr>
            <a:r>
              <a:rPr lang="en"/>
              <a:t>Group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Grade 7 8 and 9 most referrals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African American: 25%       Caucasian 70%      Hispanic: 2%       American Indian 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Older the students are when they come to us, the longer they tend to stay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6800">
                <a:latin typeface="Playfair Display"/>
                <a:ea typeface="Playfair Display"/>
                <a:cs typeface="Playfair Display"/>
                <a:sym typeface="Playfair Display"/>
              </a:defRPr>
            </a:lvl1pPr>
            <a:lvl2pPr lvl="1" algn="ctr">
              <a:spcBef>
                <a:spcPts val="0"/>
              </a:spcBef>
              <a:buSzPct val="100000"/>
              <a:buFont typeface="Playfair Display"/>
              <a:defRPr b="1" sz="6800">
                <a:latin typeface="Playfair Display"/>
                <a:ea typeface="Playfair Display"/>
                <a:cs typeface="Playfair Display"/>
                <a:sym typeface="Playfair Display"/>
              </a:defRPr>
            </a:lvl2pPr>
            <a:lvl3pPr lvl="2" algn="ctr">
              <a:spcBef>
                <a:spcPts val="0"/>
              </a:spcBef>
              <a:buSzPct val="100000"/>
              <a:buFont typeface="Playfair Display"/>
              <a:defRPr b="1" sz="6800">
                <a:latin typeface="Playfair Display"/>
                <a:ea typeface="Playfair Display"/>
                <a:cs typeface="Playfair Display"/>
                <a:sym typeface="Playfair Display"/>
              </a:defRPr>
            </a:lvl3pPr>
            <a:lvl4pPr lvl="3" algn="ctr">
              <a:spcBef>
                <a:spcPts val="0"/>
              </a:spcBef>
              <a:buSzPct val="100000"/>
              <a:buFont typeface="Playfair Display"/>
              <a:defRPr b="1" sz="6800">
                <a:latin typeface="Playfair Display"/>
                <a:ea typeface="Playfair Display"/>
                <a:cs typeface="Playfair Display"/>
                <a:sym typeface="Playfair Display"/>
              </a:defRPr>
            </a:lvl4pPr>
            <a:lvl5pPr lvl="4" algn="ctr">
              <a:spcBef>
                <a:spcPts val="0"/>
              </a:spcBef>
              <a:buSzPct val="100000"/>
              <a:buFont typeface="Playfair Display"/>
              <a:defRPr b="1" sz="6800">
                <a:latin typeface="Playfair Display"/>
                <a:ea typeface="Playfair Display"/>
                <a:cs typeface="Playfair Display"/>
                <a:sym typeface="Playfair Display"/>
              </a:defRPr>
            </a:lvl5pPr>
            <a:lvl6pPr lvl="5" algn="ctr">
              <a:spcBef>
                <a:spcPts val="0"/>
              </a:spcBef>
              <a:buSzPct val="100000"/>
              <a:buFont typeface="Playfair Display"/>
              <a:defRPr b="1" sz="6800">
                <a:latin typeface="Playfair Display"/>
                <a:ea typeface="Playfair Display"/>
                <a:cs typeface="Playfair Display"/>
                <a:sym typeface="Playfair Display"/>
              </a:defRPr>
            </a:lvl6pPr>
            <a:lvl7pPr lvl="6" algn="ctr">
              <a:spcBef>
                <a:spcPts val="0"/>
              </a:spcBef>
              <a:buSzPct val="100000"/>
              <a:buFont typeface="Playfair Display"/>
              <a:defRPr b="1" sz="6800">
                <a:latin typeface="Playfair Display"/>
                <a:ea typeface="Playfair Display"/>
                <a:cs typeface="Playfair Display"/>
                <a:sym typeface="Playfair Display"/>
              </a:defRPr>
            </a:lvl7pPr>
            <a:lvl8pPr lvl="7" algn="ctr">
              <a:spcBef>
                <a:spcPts val="0"/>
              </a:spcBef>
              <a:buSzPct val="100000"/>
              <a:buFont typeface="Playfair Display"/>
              <a:defRPr b="1" sz="6800">
                <a:latin typeface="Playfair Display"/>
                <a:ea typeface="Playfair Display"/>
                <a:cs typeface="Playfair Display"/>
                <a:sym typeface="Playfair Display"/>
              </a:defRPr>
            </a:lvl8pPr>
            <a:lvl9pPr lvl="8"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rIns="91425" tIns="91425"/>
          <a:lstStyle>
            <a:lvl1pPr lv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anchorCtr="0" anchor="b" bIns="91425" lIns="91425" rIns="91425" tIns="91425"/>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4800">
                <a:latin typeface="Playfair Display"/>
                <a:ea typeface="Playfair Display"/>
                <a:cs typeface="Playfair Display"/>
                <a:sym typeface="Playfair Display"/>
              </a:defRPr>
            </a:lvl1pPr>
            <a:lvl2pPr lvl="1" algn="ctr">
              <a:spcBef>
                <a:spcPts val="0"/>
              </a:spcBef>
              <a:buSzPct val="100000"/>
              <a:buFont typeface="Playfair Display"/>
              <a:defRPr b="1" sz="4800">
                <a:latin typeface="Playfair Display"/>
                <a:ea typeface="Playfair Display"/>
                <a:cs typeface="Playfair Display"/>
                <a:sym typeface="Playfair Display"/>
              </a:defRPr>
            </a:lvl2pPr>
            <a:lvl3pPr lvl="2" algn="ctr">
              <a:spcBef>
                <a:spcPts val="0"/>
              </a:spcBef>
              <a:buSzPct val="100000"/>
              <a:buFont typeface="Playfair Display"/>
              <a:defRPr b="1" sz="4800">
                <a:latin typeface="Playfair Display"/>
                <a:ea typeface="Playfair Display"/>
                <a:cs typeface="Playfair Display"/>
                <a:sym typeface="Playfair Display"/>
              </a:defRPr>
            </a:lvl3pPr>
            <a:lvl4pPr lvl="3" algn="ctr">
              <a:spcBef>
                <a:spcPts val="0"/>
              </a:spcBef>
              <a:buSzPct val="100000"/>
              <a:buFont typeface="Playfair Display"/>
              <a:defRPr b="1" sz="4800">
                <a:latin typeface="Playfair Display"/>
                <a:ea typeface="Playfair Display"/>
                <a:cs typeface="Playfair Display"/>
                <a:sym typeface="Playfair Display"/>
              </a:defRPr>
            </a:lvl4pPr>
            <a:lvl5pPr lvl="4" algn="ctr">
              <a:spcBef>
                <a:spcPts val="0"/>
              </a:spcBef>
              <a:buSzPct val="100000"/>
              <a:buFont typeface="Playfair Display"/>
              <a:defRPr b="1" sz="4800">
                <a:latin typeface="Playfair Display"/>
                <a:ea typeface="Playfair Display"/>
                <a:cs typeface="Playfair Display"/>
                <a:sym typeface="Playfair Display"/>
              </a:defRPr>
            </a:lvl5pPr>
            <a:lvl6pPr lvl="5" algn="ctr">
              <a:spcBef>
                <a:spcPts val="0"/>
              </a:spcBef>
              <a:buSzPct val="100000"/>
              <a:buFont typeface="Playfair Display"/>
              <a:defRPr b="1" sz="4800">
                <a:latin typeface="Playfair Display"/>
                <a:ea typeface="Playfair Display"/>
                <a:cs typeface="Playfair Display"/>
                <a:sym typeface="Playfair Display"/>
              </a:defRPr>
            </a:lvl6pPr>
            <a:lvl7pPr lvl="6" algn="ctr">
              <a:spcBef>
                <a:spcPts val="0"/>
              </a:spcBef>
              <a:buSzPct val="100000"/>
              <a:buFont typeface="Playfair Display"/>
              <a:defRPr b="1" sz="4800">
                <a:latin typeface="Playfair Display"/>
                <a:ea typeface="Playfair Display"/>
                <a:cs typeface="Playfair Display"/>
                <a:sym typeface="Playfair Display"/>
              </a:defRPr>
            </a:lvl7pPr>
            <a:lvl8pPr lvl="7" algn="ctr">
              <a:spcBef>
                <a:spcPts val="0"/>
              </a:spcBef>
              <a:buSzPct val="100000"/>
              <a:buFont typeface="Playfair Display"/>
              <a:defRPr b="1" sz="4800">
                <a:latin typeface="Playfair Display"/>
                <a:ea typeface="Playfair Display"/>
                <a:cs typeface="Playfair Display"/>
                <a:sym typeface="Playfair Display"/>
              </a:defRPr>
            </a:lvl8pPr>
            <a:lvl9pPr lvl="8"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265500" y="1081675"/>
            <a:ext cx="4045200" cy="17862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9214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4" name="Shape 4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rive.google.com/file/d/0B_rjbt59bg66aGVhUFB4LWVWaDg/view?usp=shar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rive.google.com/file/d/0B_rjbt59bg66d1gyZmwtNnU0UTg/view?usp=sharing" TargetMode="External"/><Relationship Id="rId4" Type="http://schemas.openxmlformats.org/officeDocument/2006/relationships/hyperlink" Target="https://drive.google.com/file/d/0B_rjbt59bg66bUYxNTVCcmNvZkk/view?usp=sharing" TargetMode="External"/><Relationship Id="rId5" Type="http://schemas.openxmlformats.org/officeDocument/2006/relationships/hyperlink" Target="https://drive.google.com/file/d/0B_rjbt59bg66ZFZJMGU2ZTJXU1U/view?usp=sharing" TargetMode="External"/><Relationship Id="rId6" Type="http://schemas.openxmlformats.org/officeDocument/2006/relationships/hyperlink" Target="https://drive.google.com/file/d/0B_rjbt59bg66ZnZDbDN2VDV3U2s/view?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2.png"/><Relationship Id="rId4" Type="http://schemas.openxmlformats.org/officeDocument/2006/relationships/image" Target="../media/image0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1.png"/><Relationship Id="rId4" Type="http://schemas.openxmlformats.org/officeDocument/2006/relationships/image" Target="../media/image0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drive.google.com/open?id=0B_rjbt59bg66c3AtdWl5Y3ZveX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mailto:ortizk@sgate.k12.mi.us" TargetMode="External"/><Relationship Id="rId4" Type="http://schemas.openxmlformats.org/officeDocument/2006/relationships/hyperlink" Target="mailto:devored@sgate.k12.mi.u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7.png"/><Relationship Id="rId4"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FF"/>
        </a:solidFill>
      </p:bgPr>
    </p:bg>
    <p:spTree>
      <p:nvGrpSpPr>
        <p:cNvPr id="57" name="Shape 57"/>
        <p:cNvGrpSpPr/>
        <p:nvPr/>
      </p:nvGrpSpPr>
      <p:grpSpPr>
        <a:xfrm>
          <a:off x="0" y="0"/>
          <a:ext cx="0" cy="0"/>
          <a:chOff x="0" y="0"/>
          <a:chExt cx="0" cy="0"/>
        </a:xfrm>
      </p:grpSpPr>
      <p:sp>
        <p:nvSpPr>
          <p:cNvPr id="58" name="Shape 58"/>
          <p:cNvSpPr txBox="1"/>
          <p:nvPr>
            <p:ph type="ctrTitle"/>
          </p:nvPr>
        </p:nvSpPr>
        <p:spPr>
          <a:xfrm>
            <a:off x="160833" y="2206350"/>
            <a:ext cx="8520600" cy="2052600"/>
          </a:xfrm>
          <a:prstGeom prst="rect">
            <a:avLst/>
          </a:prstGeom>
        </p:spPr>
        <p:txBody>
          <a:bodyPr anchorCtr="0" anchor="ctr" bIns="91425" lIns="91425" rIns="91425" tIns="91425">
            <a:noAutofit/>
          </a:bodyPr>
          <a:lstStyle/>
          <a:p>
            <a:pPr lvl="0">
              <a:spcBef>
                <a:spcPts val="0"/>
              </a:spcBef>
              <a:buNone/>
            </a:pPr>
            <a:r>
              <a:rPr lang="en"/>
              <a:t>Beacon Day Treatment</a:t>
            </a:r>
          </a:p>
        </p:txBody>
      </p:sp>
      <p:sp>
        <p:nvSpPr>
          <p:cNvPr id="59" name="Shape 59"/>
          <p:cNvSpPr txBox="1"/>
          <p:nvPr>
            <p:ph idx="1" type="subTitle"/>
          </p:nvPr>
        </p:nvSpPr>
        <p:spPr>
          <a:xfrm>
            <a:off x="160825" y="4258950"/>
            <a:ext cx="8520600" cy="792600"/>
          </a:xfrm>
          <a:prstGeom prst="rect">
            <a:avLst/>
          </a:prstGeom>
        </p:spPr>
        <p:txBody>
          <a:bodyPr anchorCtr="0" anchor="ctr" bIns="91425" lIns="91425" rIns="91425" tIns="91425">
            <a:noAutofit/>
          </a:bodyPr>
          <a:lstStyle/>
          <a:p>
            <a:pPr lvl="0" rtl="0">
              <a:spcBef>
                <a:spcPts val="0"/>
              </a:spcBef>
              <a:buNone/>
            </a:pPr>
            <a:r>
              <a:rPr lang="en" sz="1400"/>
              <a:t>12601 McCann St</a:t>
            </a:r>
          </a:p>
          <a:p>
            <a:pPr lvl="0" rtl="0">
              <a:spcBef>
                <a:spcPts val="0"/>
              </a:spcBef>
              <a:buNone/>
            </a:pPr>
            <a:r>
              <a:rPr lang="en" sz="1400"/>
              <a:t>Southgate,MI 48195</a:t>
            </a:r>
          </a:p>
          <a:p>
            <a:pPr lvl="0">
              <a:spcBef>
                <a:spcPts val="0"/>
              </a:spcBef>
              <a:buNone/>
            </a:pPr>
            <a:r>
              <a:rPr lang="en" sz="1400"/>
              <a:t>313-551-2790</a:t>
            </a:r>
          </a:p>
        </p:txBody>
      </p:sp>
      <p:pic>
        <p:nvPicPr>
          <p:cNvPr id="60" name="Shape 60"/>
          <p:cNvPicPr preferRelativeResize="0"/>
          <p:nvPr/>
        </p:nvPicPr>
        <p:blipFill>
          <a:blip r:embed="rId3">
            <a:alphaModFix/>
          </a:blip>
          <a:stretch>
            <a:fillRect/>
          </a:stretch>
        </p:blipFill>
        <p:spPr>
          <a:xfrm>
            <a:off x="1419025" y="100725"/>
            <a:ext cx="5808249" cy="222882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4" name="Shape 12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Academic Instruction</a:t>
            </a:r>
          </a:p>
        </p:txBody>
      </p:sp>
      <p:sp>
        <p:nvSpPr>
          <p:cNvPr id="125" name="Shape 125"/>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buNone/>
            </a:pPr>
            <a:r>
              <a:rPr lang="en"/>
              <a:t> Academic Instruction is provided in small groups:10 students per classroom with one teacher and one program assistant</a:t>
            </a:r>
          </a:p>
          <a:p>
            <a:pPr indent="-228600" lvl="0" marL="457200" rtl="0">
              <a:spcBef>
                <a:spcPts val="0"/>
              </a:spcBef>
              <a:buChar char="●"/>
            </a:pPr>
            <a:r>
              <a:rPr lang="en"/>
              <a:t>Classes include: </a:t>
            </a:r>
            <a:r>
              <a:rPr i="1" lang="en"/>
              <a:t>Reading, English, Social Studies, Math, Science and various electives </a:t>
            </a:r>
          </a:p>
          <a:p>
            <a:pPr indent="-228600" lvl="0" marL="457200" rtl="0">
              <a:spcBef>
                <a:spcPts val="0"/>
              </a:spcBef>
              <a:buChar char="●"/>
            </a:pPr>
            <a:r>
              <a:rPr lang="en"/>
              <a:t>All credits obtained are transferable to the local school district</a:t>
            </a:r>
          </a:p>
          <a:p>
            <a:pPr indent="-228600" lvl="0" marL="457200" rtl="0">
              <a:spcBef>
                <a:spcPts val="0"/>
              </a:spcBef>
              <a:buChar char="●"/>
            </a:pPr>
            <a:r>
              <a:rPr lang="en"/>
              <a:t>Eligible to earn high school diploma through the Michigan Merit Curriculum and Individual Districts</a:t>
            </a:r>
          </a:p>
          <a:p>
            <a:pPr indent="0" lvl="0" marL="457200">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1" name="Shape 131"/>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buNone/>
            </a:pPr>
            <a:r>
              <a:rPr lang="en"/>
              <a:t>Beacon is a K-12 building, ages 5- 19 years old, which includes 4 elementary classrooms, 5 middle school classrooms and 10 secondary classrooms, which totals a max amount of 190 students.</a:t>
            </a:r>
          </a:p>
          <a:p>
            <a:pPr lvl="0" rtl="0">
              <a:spcBef>
                <a:spcPts val="0"/>
              </a:spcBef>
              <a:buNone/>
            </a:pPr>
            <a:r>
              <a:rPr lang="en"/>
              <a:t>Each classroom has a Special Education Teacher as well as a Program Assistant present.</a:t>
            </a:r>
          </a:p>
          <a:p>
            <a:pPr lvl="0" rtl="0">
              <a:spcBef>
                <a:spcPts val="0"/>
              </a:spcBef>
              <a:buNone/>
            </a:pPr>
            <a:r>
              <a:rPr lang="en"/>
              <a:t>There are a total of 11 Social Workers that average 18-20 students on their caseloads.</a:t>
            </a:r>
          </a:p>
          <a:p>
            <a:pPr lvl="0" rtl="0">
              <a:spcBef>
                <a:spcPts val="0"/>
              </a:spcBef>
              <a:buNone/>
            </a:pPr>
            <a:r>
              <a:rPr lang="en"/>
              <a:t>Each student has an “individual” that meets with them once a week for 30-45 minutes as well as other times to work on individualized behavior goals.</a:t>
            </a:r>
          </a:p>
          <a:p>
            <a:pPr lvl="0" rtl="0">
              <a:spcBef>
                <a:spcPts val="0"/>
              </a:spcBef>
              <a:buNone/>
            </a:pPr>
            <a:r>
              <a:t/>
            </a:r>
            <a:endParaRPr/>
          </a:p>
          <a:p>
            <a:pPr lvl="0">
              <a:spcBef>
                <a:spcPts val="0"/>
              </a:spcBef>
              <a:buNone/>
            </a:pPr>
            <a:r>
              <a:t/>
            </a:r>
            <a:endParaRPr/>
          </a:p>
        </p:txBody>
      </p:sp>
      <p:sp>
        <p:nvSpPr>
          <p:cNvPr id="132" name="Shape 13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Staff to Student Ratio  5:1</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8" name="Shape 138"/>
          <p:cNvSpPr txBox="1"/>
          <p:nvPr>
            <p:ph type="title"/>
          </p:nvPr>
        </p:nvSpPr>
        <p:spPr>
          <a:xfrm>
            <a:off x="311700" y="445025"/>
            <a:ext cx="8520600" cy="572700"/>
          </a:xfrm>
          <a:prstGeom prst="rect">
            <a:avLst/>
          </a:prstGeom>
          <a:ln cap="flat" cmpd="sng" w="9525">
            <a:solidFill>
              <a:srgbClr val="FFFFFF"/>
            </a:solidFill>
            <a:prstDash val="solid"/>
            <a:bevel/>
            <a:headEnd len="med" w="med" type="none"/>
            <a:tailEnd len="med" w="med" type="none"/>
          </a:ln>
        </p:spPr>
        <p:txBody>
          <a:bodyPr anchorCtr="0" anchor="t" bIns="91425" lIns="91425" rIns="91425" tIns="91425">
            <a:noAutofit/>
          </a:bodyPr>
          <a:lstStyle/>
          <a:p>
            <a:pPr lvl="0">
              <a:spcBef>
                <a:spcPts val="0"/>
              </a:spcBef>
              <a:buNone/>
            </a:pPr>
            <a:r>
              <a:rPr lang="en"/>
              <a:t>Support Staff</a:t>
            </a:r>
          </a:p>
        </p:txBody>
      </p:sp>
      <p:sp>
        <p:nvSpPr>
          <p:cNvPr id="139" name="Shape 139"/>
          <p:cNvSpPr txBox="1"/>
          <p:nvPr>
            <p:ph idx="1" type="body"/>
          </p:nvPr>
        </p:nvSpPr>
        <p:spPr>
          <a:xfrm>
            <a:off x="34600" y="1092900"/>
            <a:ext cx="8520600" cy="3334800"/>
          </a:xfrm>
          <a:prstGeom prst="rect">
            <a:avLst/>
          </a:prstGeom>
          <a:ln cap="flat" cmpd="sng" w="9525">
            <a:solidFill>
              <a:srgbClr val="FFFFFF"/>
            </a:solidFill>
            <a:prstDash val="solid"/>
            <a:bevel/>
            <a:headEnd len="med" w="med" type="none"/>
            <a:tailEnd len="med" w="med" type="none"/>
          </a:ln>
        </p:spPr>
        <p:txBody>
          <a:bodyPr anchorCtr="0" anchor="t" bIns="91425" lIns="91425" rIns="91425" tIns="91425">
            <a:noAutofit/>
          </a:bodyPr>
          <a:lstStyle/>
          <a:p>
            <a:pPr indent="387350" lvl="0" rtl="0">
              <a:spcBef>
                <a:spcPts val="0"/>
              </a:spcBef>
              <a:buClr>
                <a:schemeClr val="dk2"/>
              </a:buClr>
              <a:buSzPct val="61111"/>
              <a:buFont typeface="Arial"/>
              <a:buNone/>
            </a:pPr>
            <a:r>
              <a:rPr lang="en"/>
              <a:t>Principal and Vice Principal				Behavioral Specialist</a:t>
            </a:r>
          </a:p>
          <a:p>
            <a:pPr indent="387350" lvl="0" rtl="0">
              <a:spcBef>
                <a:spcPts val="0"/>
              </a:spcBef>
              <a:buClr>
                <a:schemeClr val="dk2"/>
              </a:buClr>
              <a:buSzPct val="61111"/>
              <a:buFont typeface="Arial"/>
              <a:buNone/>
            </a:pPr>
            <a:r>
              <a:rPr lang="en"/>
              <a:t>Social Workers							School Psychiatrist </a:t>
            </a:r>
          </a:p>
          <a:p>
            <a:pPr indent="457200" lvl="0" rtl="0">
              <a:spcBef>
                <a:spcPts val="0"/>
              </a:spcBef>
              <a:buNone/>
            </a:pPr>
            <a:r>
              <a:rPr lang="en"/>
              <a:t>Speech Pathologist						Special Education Teachers</a:t>
            </a:r>
          </a:p>
          <a:p>
            <a:pPr indent="457200" lvl="0" rtl="0">
              <a:spcBef>
                <a:spcPts val="0"/>
              </a:spcBef>
              <a:buNone/>
            </a:pPr>
            <a:r>
              <a:rPr lang="en"/>
              <a:t>Teacher Consultants						Math Interventionist</a:t>
            </a:r>
          </a:p>
          <a:p>
            <a:pPr indent="457200" lvl="0" rtl="0">
              <a:spcBef>
                <a:spcPts val="0"/>
              </a:spcBef>
              <a:buNone/>
            </a:pPr>
            <a:r>
              <a:rPr lang="en"/>
              <a:t>Reading Interventionist					Program Assistants</a:t>
            </a:r>
          </a:p>
          <a:p>
            <a:pPr indent="457200" lvl="0" rtl="0">
              <a:spcBef>
                <a:spcPts val="0"/>
              </a:spcBef>
              <a:buNone/>
            </a:pPr>
            <a:r>
              <a:rPr lang="en"/>
              <a:t>Intake coordinator/Clinical Consultant		Building Subs</a:t>
            </a:r>
          </a:p>
          <a:p>
            <a:pPr indent="457200" lvl="0" rtl="0">
              <a:spcBef>
                <a:spcPts val="0"/>
              </a:spcBef>
              <a:buNone/>
            </a:pPr>
            <a:r>
              <a:rPr lang="en"/>
              <a:t>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5" name="Shape 14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Behavior Management Interventions</a:t>
            </a:r>
          </a:p>
        </p:txBody>
      </p:sp>
      <p:sp>
        <p:nvSpPr>
          <p:cNvPr id="146" name="Shape 146"/>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buNone/>
            </a:pPr>
            <a:r>
              <a:rPr lang="en"/>
              <a:t>Behavior Management Interventions are an integral part of the program.  When a student becomes disruptive to the learning process, a series of time-out interventions, both in and out of the classrooms are implemented. During each intervention the student is given the opportunity to regain behavioral control through life space counseling on problem solving or decision making steps to secure a successful return to the classroom. All staff are trained in Crisis Intervention Prevention (CPI).</a:t>
            </a:r>
          </a:p>
          <a:p>
            <a:pPr lvl="0">
              <a:spcBef>
                <a:spcPts val="0"/>
              </a:spcBef>
              <a:buNone/>
            </a:pPr>
            <a:r>
              <a:rPr i="1" lang="en" u="sng">
                <a:solidFill>
                  <a:schemeClr val="hlink"/>
                </a:solidFill>
                <a:hlinkClick r:id="rId3"/>
              </a:rPr>
              <a:t>Sample Point Sheet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2" name="Shape 15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Centers</a:t>
            </a:r>
          </a:p>
        </p:txBody>
      </p:sp>
      <p:sp>
        <p:nvSpPr>
          <p:cNvPr id="153" name="Shape 153"/>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buNone/>
            </a:pPr>
            <a:r>
              <a:rPr lang="en"/>
              <a:t>There are 4 Behavioral Centers (El, MS and 2 in the Secondary) in the building with 2 Behavioral Specialist in each center</a:t>
            </a:r>
          </a:p>
          <a:p>
            <a:pPr lvl="0">
              <a:spcBef>
                <a:spcPts val="0"/>
              </a:spcBef>
              <a:buNone/>
            </a:pPr>
            <a:r>
              <a:rPr lang="en"/>
              <a:t>The Goal of each center is for the students to take responsibility for their actions as well as practice corrective behaviors</a:t>
            </a:r>
          </a:p>
        </p:txBody>
      </p:sp>
      <p:pic>
        <p:nvPicPr>
          <p:cNvPr id="154" name="Shape 154"/>
          <p:cNvPicPr preferRelativeResize="0"/>
          <p:nvPr/>
        </p:nvPicPr>
        <p:blipFill>
          <a:blip r:embed="rId3">
            <a:alphaModFix/>
          </a:blip>
          <a:stretch>
            <a:fillRect/>
          </a:stretch>
        </p:blipFill>
        <p:spPr>
          <a:xfrm>
            <a:off x="3608050" y="2827275"/>
            <a:ext cx="5154025" cy="211014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0" name="Shape 1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How are we working on implementing PBIS?</a:t>
            </a:r>
          </a:p>
        </p:txBody>
      </p:sp>
      <p:sp>
        <p:nvSpPr>
          <p:cNvPr id="161" name="Shape 161"/>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buNone/>
            </a:pPr>
            <a:r>
              <a:rPr i="1" lang="en" u="sng">
                <a:solidFill>
                  <a:schemeClr val="hlink"/>
                </a:solidFill>
                <a:hlinkClick r:id="rId3"/>
              </a:rPr>
              <a:t>PBIS newsletter</a:t>
            </a:r>
          </a:p>
          <a:p>
            <a:pPr lvl="0" rtl="0">
              <a:spcBef>
                <a:spcPts val="0"/>
              </a:spcBef>
              <a:buNone/>
            </a:pPr>
            <a:r>
              <a:rPr lang="en"/>
              <a:t>Lesson plans that teach specific skills we are addressing that are age specific, taken from the Michigan Model</a:t>
            </a:r>
          </a:p>
          <a:p>
            <a:pPr lvl="0" rtl="0">
              <a:spcBef>
                <a:spcPts val="0"/>
              </a:spcBef>
              <a:buNone/>
            </a:pPr>
            <a:r>
              <a:rPr i="1" lang="en" u="sng">
                <a:solidFill>
                  <a:schemeClr val="hlink"/>
                </a:solidFill>
                <a:hlinkClick r:id="rId4"/>
              </a:rPr>
              <a:t>Refocus plan</a:t>
            </a:r>
          </a:p>
          <a:p>
            <a:pPr lvl="0" rtl="0">
              <a:spcBef>
                <a:spcPts val="0"/>
              </a:spcBef>
              <a:buNone/>
            </a:pPr>
            <a:r>
              <a:rPr i="1" lang="en" u="sng">
                <a:solidFill>
                  <a:schemeClr val="hlink"/>
                </a:solidFill>
                <a:hlinkClick r:id="rId5"/>
              </a:rPr>
              <a:t>Matrix 1</a:t>
            </a:r>
          </a:p>
          <a:p>
            <a:pPr lvl="0" rtl="0">
              <a:spcBef>
                <a:spcPts val="0"/>
              </a:spcBef>
              <a:buNone/>
            </a:pPr>
            <a:r>
              <a:rPr i="1" lang="en" u="sng">
                <a:solidFill>
                  <a:schemeClr val="hlink"/>
                </a:solidFill>
                <a:hlinkClick r:id="rId6"/>
              </a:rPr>
              <a:t>Matrix 2</a:t>
            </a:r>
          </a:p>
          <a:p>
            <a:pPr lvl="0">
              <a:spcBef>
                <a:spcPts val="0"/>
              </a:spcBef>
              <a:buClr>
                <a:schemeClr val="dk2"/>
              </a:buClr>
              <a:buSzPct val="61111"/>
              <a:buFont typeface="Arial"/>
              <a:buNone/>
            </a:pPr>
            <a:r>
              <a:rPr lang="en"/>
              <a:t>Focused on areas of Bussing and Transportation as our first step</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7" name="Shape 167"/>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buNone/>
            </a:pPr>
            <a:r>
              <a:rPr lang="en"/>
              <a:t>Increase in write ups and “Dismissals”</a:t>
            </a:r>
          </a:p>
          <a:p>
            <a:pPr lvl="0" rtl="0">
              <a:spcBef>
                <a:spcPts val="0"/>
              </a:spcBef>
              <a:buNone/>
            </a:pPr>
            <a:r>
              <a:t/>
            </a:r>
            <a:endParaRPr/>
          </a:p>
          <a:p>
            <a:pPr lvl="0" rtl="0">
              <a:spcBef>
                <a:spcPts val="0"/>
              </a:spcBef>
              <a:buNone/>
            </a:pPr>
            <a:r>
              <a:rPr b="1" lang="en" sz="2400">
                <a:solidFill>
                  <a:srgbClr val="000000"/>
                </a:solidFill>
              </a:rPr>
              <a:t>Factors: </a:t>
            </a:r>
          </a:p>
          <a:p>
            <a:pPr indent="-228600" lvl="0" marL="457200" rtl="0">
              <a:spcBef>
                <a:spcPts val="0"/>
              </a:spcBef>
            </a:pPr>
            <a:r>
              <a:rPr lang="en"/>
              <a:t>Length of time on the bus: 20 minutes to 2 hours </a:t>
            </a:r>
          </a:p>
          <a:p>
            <a:pPr indent="-228600" lvl="0" marL="457200" rtl="0">
              <a:spcBef>
                <a:spcPts val="0"/>
              </a:spcBef>
            </a:pPr>
            <a:r>
              <a:rPr lang="en"/>
              <a:t>Age ranges of each bus: K-12 </a:t>
            </a:r>
          </a:p>
          <a:p>
            <a:pPr indent="-228600" lvl="0" marL="457200" rtl="0">
              <a:spcBef>
                <a:spcPts val="0"/>
              </a:spcBef>
            </a:pPr>
            <a:r>
              <a:rPr lang="en"/>
              <a:t>Some busses have 3 students, others have 20 students</a:t>
            </a:r>
          </a:p>
          <a:p>
            <a:pPr lvl="0" rtl="0">
              <a:spcBef>
                <a:spcPts val="0"/>
              </a:spcBef>
              <a:buNone/>
            </a:pPr>
            <a:r>
              <a:t/>
            </a:r>
            <a:endParaRPr/>
          </a:p>
          <a:p>
            <a:pPr lvl="0">
              <a:spcBef>
                <a:spcPts val="0"/>
              </a:spcBef>
              <a:buNone/>
            </a:pPr>
            <a:r>
              <a:t/>
            </a:r>
            <a:endParaRPr/>
          </a:p>
        </p:txBody>
      </p:sp>
      <p:sp>
        <p:nvSpPr>
          <p:cNvPr id="168" name="Shape 16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Bus Issues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4" name="Shape 17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Bus meets PBIS</a:t>
            </a:r>
          </a:p>
        </p:txBody>
      </p:sp>
      <p:sp>
        <p:nvSpPr>
          <p:cNvPr id="175" name="Shape 175"/>
          <p:cNvSpPr txBox="1"/>
          <p:nvPr>
            <p:ph idx="1" type="body"/>
          </p:nvPr>
        </p:nvSpPr>
        <p:spPr>
          <a:xfrm>
            <a:off x="385700" y="1151850"/>
            <a:ext cx="8520600" cy="3334800"/>
          </a:xfrm>
          <a:prstGeom prst="rect">
            <a:avLst/>
          </a:prstGeom>
        </p:spPr>
        <p:txBody>
          <a:bodyPr anchorCtr="0" anchor="t" bIns="91425" lIns="91425" rIns="91425" tIns="91425">
            <a:noAutofit/>
          </a:bodyPr>
          <a:lstStyle/>
          <a:p>
            <a:pPr indent="-228600" lvl="0" marL="457200" rtl="0">
              <a:spcBef>
                <a:spcPts val="0"/>
              </a:spcBef>
            </a:pPr>
            <a:r>
              <a:rPr lang="en"/>
              <a:t>PBIS matrix related to the bus with </a:t>
            </a:r>
            <a:r>
              <a:rPr i="1" lang="en"/>
              <a:t>input from Drivers and Aides</a:t>
            </a:r>
          </a:p>
          <a:p>
            <a:pPr indent="-228600" lvl="0" marL="457200" rtl="0">
              <a:spcBef>
                <a:spcPts val="0"/>
              </a:spcBef>
            </a:pPr>
            <a:r>
              <a:rPr lang="en"/>
              <a:t>Bus Bucks</a:t>
            </a:r>
          </a:p>
          <a:p>
            <a:pPr indent="-228600" lvl="0" marL="457200" rtl="0">
              <a:spcBef>
                <a:spcPts val="0"/>
              </a:spcBef>
            </a:pPr>
            <a:r>
              <a:rPr lang="en"/>
              <a:t>Bus Breakfasts</a:t>
            </a:r>
          </a:p>
          <a:p>
            <a:pPr indent="-228600" lvl="0" marL="457200" rtl="0">
              <a:spcBef>
                <a:spcPts val="0"/>
              </a:spcBef>
            </a:pPr>
            <a:r>
              <a:rPr lang="en"/>
              <a:t>Bus Checklist</a:t>
            </a:r>
          </a:p>
          <a:p>
            <a:pPr indent="-228600" lvl="0" marL="457200">
              <a:spcBef>
                <a:spcPts val="0"/>
              </a:spcBef>
            </a:pPr>
            <a:r>
              <a:rPr lang="en"/>
              <a:t>Refocus plan</a:t>
            </a:r>
          </a:p>
        </p:txBody>
      </p:sp>
      <p:pic>
        <p:nvPicPr>
          <p:cNvPr id="176" name="Shape 176"/>
          <p:cNvPicPr preferRelativeResize="0"/>
          <p:nvPr/>
        </p:nvPicPr>
        <p:blipFill>
          <a:blip r:embed="rId3">
            <a:alphaModFix/>
          </a:blip>
          <a:stretch>
            <a:fillRect/>
          </a:stretch>
        </p:blipFill>
        <p:spPr>
          <a:xfrm>
            <a:off x="4331575" y="1861574"/>
            <a:ext cx="2885025" cy="262507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2" name="Shape 18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Bus Write Up Data: Elementary and Middle School</a:t>
            </a:r>
          </a:p>
        </p:txBody>
      </p:sp>
      <p:sp>
        <p:nvSpPr>
          <p:cNvPr id="183" name="Shape 183"/>
          <p:cNvSpPr/>
          <p:nvPr/>
        </p:nvSpPr>
        <p:spPr>
          <a:xfrm>
            <a:off x="431925" y="1352850"/>
            <a:ext cx="3985200" cy="3023400"/>
          </a:xfrm>
          <a:prstGeom prst="rect">
            <a:avLst/>
          </a:prstGeom>
          <a:solidFill>
            <a:srgbClr val="FFFFFF"/>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4" name="Shape 184"/>
          <p:cNvSpPr/>
          <p:nvPr/>
        </p:nvSpPr>
        <p:spPr>
          <a:xfrm>
            <a:off x="4800200" y="1352950"/>
            <a:ext cx="3985200" cy="3023400"/>
          </a:xfrm>
          <a:prstGeom prst="rect">
            <a:avLst/>
          </a:prstGeom>
          <a:solidFill>
            <a:srgbClr val="FFFFFF"/>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85" name="Shape 185"/>
          <p:cNvPicPr preferRelativeResize="0"/>
          <p:nvPr/>
        </p:nvPicPr>
        <p:blipFill>
          <a:blip r:embed="rId3">
            <a:alphaModFix/>
          </a:blip>
          <a:stretch>
            <a:fillRect/>
          </a:stretch>
        </p:blipFill>
        <p:spPr>
          <a:xfrm>
            <a:off x="4963187" y="1560687"/>
            <a:ext cx="3659224" cy="2607925"/>
          </a:xfrm>
          <a:prstGeom prst="rect">
            <a:avLst/>
          </a:prstGeom>
          <a:noFill/>
          <a:ln>
            <a:noFill/>
          </a:ln>
        </p:spPr>
      </p:pic>
      <p:pic>
        <p:nvPicPr>
          <p:cNvPr id="186" name="Shape 186"/>
          <p:cNvPicPr preferRelativeResize="0"/>
          <p:nvPr/>
        </p:nvPicPr>
        <p:blipFill>
          <a:blip r:embed="rId4">
            <a:alphaModFix/>
          </a:blip>
          <a:stretch>
            <a:fillRect/>
          </a:stretch>
        </p:blipFill>
        <p:spPr>
          <a:xfrm>
            <a:off x="512200" y="1507725"/>
            <a:ext cx="3824650" cy="27138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2" name="Shape 19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Bus Write Up Data: Secondary (High School)</a:t>
            </a:r>
          </a:p>
        </p:txBody>
      </p:sp>
      <p:sp>
        <p:nvSpPr>
          <p:cNvPr id="193" name="Shape 193"/>
          <p:cNvSpPr/>
          <p:nvPr/>
        </p:nvSpPr>
        <p:spPr>
          <a:xfrm>
            <a:off x="513425" y="1434350"/>
            <a:ext cx="3863100" cy="3366000"/>
          </a:xfrm>
          <a:prstGeom prst="rect">
            <a:avLst/>
          </a:prstGeom>
          <a:solidFill>
            <a:srgbClr val="FFFFFF"/>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94" name="Shape 194"/>
          <p:cNvPicPr preferRelativeResize="0"/>
          <p:nvPr/>
        </p:nvPicPr>
        <p:blipFill>
          <a:blip r:embed="rId3">
            <a:alphaModFix/>
          </a:blip>
          <a:stretch>
            <a:fillRect/>
          </a:stretch>
        </p:blipFill>
        <p:spPr>
          <a:xfrm>
            <a:off x="651974" y="1620650"/>
            <a:ext cx="3520699" cy="2993399"/>
          </a:xfrm>
          <a:prstGeom prst="rect">
            <a:avLst/>
          </a:prstGeom>
          <a:noFill/>
          <a:ln>
            <a:noFill/>
          </a:ln>
        </p:spPr>
      </p:pic>
      <p:pic>
        <p:nvPicPr>
          <p:cNvPr id="195" name="Shape 195"/>
          <p:cNvPicPr preferRelativeResize="0"/>
          <p:nvPr/>
        </p:nvPicPr>
        <p:blipFill rotWithShape="1">
          <a:blip r:embed="rId4">
            <a:alphaModFix/>
          </a:blip>
          <a:srcRect b="6180" l="970" r="-970" t="-6180"/>
          <a:stretch/>
        </p:blipFill>
        <p:spPr>
          <a:xfrm>
            <a:off x="4783900" y="1434350"/>
            <a:ext cx="3981375" cy="3341425"/>
          </a:xfrm>
          <a:prstGeom prst="rect">
            <a:avLst/>
          </a:prstGeom>
          <a:noFill/>
          <a:ln cap="flat" cmpd="sng" w="38100">
            <a:solidFill>
              <a:srgbClr val="000000"/>
            </a:solidFill>
            <a:prstDash val="solid"/>
            <a:round/>
            <a:headEnd len="med" w="med" type="none"/>
            <a:tailEnd len="med" w="med" type="none"/>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6" name="Shape 66"/>
          <p:cNvSpPr txBox="1"/>
          <p:nvPr>
            <p:ph type="title"/>
          </p:nvPr>
        </p:nvSpPr>
        <p:spPr>
          <a:xfrm>
            <a:off x="205050" y="379400"/>
            <a:ext cx="8520600" cy="3972000"/>
          </a:xfrm>
          <a:prstGeom prst="rect">
            <a:avLst/>
          </a:prstGeom>
        </p:spPr>
        <p:txBody>
          <a:bodyPr anchorCtr="0" anchor="t" bIns="91425" lIns="91425" rIns="91425" tIns="91425">
            <a:noAutofit/>
          </a:bodyPr>
          <a:lstStyle/>
          <a:p>
            <a:pPr lvl="0">
              <a:spcBef>
                <a:spcPts val="0"/>
              </a:spcBef>
              <a:buNone/>
            </a:pPr>
            <a:r>
              <a:rPr lang="en"/>
              <a:t>What is Beacon Day Treatment?</a:t>
            </a:r>
          </a:p>
        </p:txBody>
      </p:sp>
      <p:sp>
        <p:nvSpPr>
          <p:cNvPr id="67" name="Shape 67"/>
          <p:cNvSpPr txBox="1"/>
          <p:nvPr>
            <p:ph idx="1" type="body"/>
          </p:nvPr>
        </p:nvSpPr>
        <p:spPr>
          <a:xfrm>
            <a:off x="311700" y="946925"/>
            <a:ext cx="8520600" cy="1383900"/>
          </a:xfrm>
          <a:prstGeom prst="rect">
            <a:avLst/>
          </a:prstGeom>
        </p:spPr>
        <p:txBody>
          <a:bodyPr anchorCtr="0" anchor="t" bIns="91425" lIns="91425" rIns="91425" tIns="91425">
            <a:noAutofit/>
          </a:bodyPr>
          <a:lstStyle/>
          <a:p>
            <a:pPr lvl="0" rtl="0">
              <a:lnSpc>
                <a:spcPct val="100000"/>
              </a:lnSpc>
              <a:spcBef>
                <a:spcPts val="0"/>
              </a:spcBef>
              <a:spcAft>
                <a:spcPts val="0"/>
              </a:spcAft>
              <a:buClr>
                <a:schemeClr val="dk2"/>
              </a:buClr>
              <a:buSzPct val="45833"/>
              <a:buFont typeface="Arial"/>
              <a:buNone/>
            </a:pPr>
            <a:r>
              <a:t/>
            </a:r>
            <a:endParaRPr sz="2400">
              <a:solidFill>
                <a:srgbClr val="000000"/>
              </a:solidFill>
              <a:highlight>
                <a:srgbClr val="FFFFFF"/>
              </a:highlight>
            </a:endParaRPr>
          </a:p>
          <a:p>
            <a:pPr lvl="0" rtl="0">
              <a:lnSpc>
                <a:spcPct val="100000"/>
              </a:lnSpc>
              <a:spcBef>
                <a:spcPts val="0"/>
              </a:spcBef>
              <a:spcAft>
                <a:spcPts val="0"/>
              </a:spcAft>
              <a:buClr>
                <a:schemeClr val="dk2"/>
              </a:buClr>
              <a:buSzPct val="45833"/>
              <a:buFont typeface="Arial"/>
              <a:buNone/>
            </a:pPr>
            <a:r>
              <a:t/>
            </a:r>
            <a:endParaRPr sz="2400">
              <a:solidFill>
                <a:srgbClr val="000000"/>
              </a:solidFill>
              <a:highlight>
                <a:srgbClr val="FFFFFF"/>
              </a:highlight>
            </a:endParaRPr>
          </a:p>
          <a:p>
            <a:pPr lvl="0" rtl="0">
              <a:lnSpc>
                <a:spcPct val="100000"/>
              </a:lnSpc>
              <a:spcBef>
                <a:spcPts val="0"/>
              </a:spcBef>
              <a:spcAft>
                <a:spcPts val="0"/>
              </a:spcAft>
              <a:buClr>
                <a:schemeClr val="dk2"/>
              </a:buClr>
              <a:buSzPct val="45833"/>
              <a:buFont typeface="Arial"/>
              <a:buNone/>
            </a:pPr>
            <a:r>
              <a:rPr lang="en" sz="2400">
                <a:solidFill>
                  <a:srgbClr val="000000"/>
                </a:solidFill>
                <a:highlight>
                  <a:srgbClr val="FFFFFF"/>
                </a:highlight>
              </a:rPr>
              <a:t>Beacon Day Treatment is a comprehensive program for Students with </a:t>
            </a:r>
            <a:r>
              <a:rPr lang="en" sz="2400"/>
              <a:t>Emotional Impairments </a:t>
            </a:r>
            <a:r>
              <a:rPr lang="en" sz="2400">
                <a:solidFill>
                  <a:srgbClr val="000000"/>
                </a:solidFill>
                <a:highlight>
                  <a:srgbClr val="FFFFFF"/>
                </a:highlight>
              </a:rPr>
              <a:t>who have exhausted alternatives in the continuum of special services available in community programs. </a:t>
            </a:r>
          </a:p>
          <a:p>
            <a:pPr lvl="0" rtl="0">
              <a:lnSpc>
                <a:spcPct val="100000"/>
              </a:lnSpc>
              <a:spcBef>
                <a:spcPts val="0"/>
              </a:spcBef>
              <a:spcAft>
                <a:spcPts val="0"/>
              </a:spcAft>
              <a:buClr>
                <a:schemeClr val="dk2"/>
              </a:buClr>
              <a:buSzPct val="45833"/>
              <a:buFont typeface="Arial"/>
              <a:buNone/>
            </a:pPr>
            <a:r>
              <a:t/>
            </a:r>
            <a:endParaRPr sz="2400">
              <a:solidFill>
                <a:srgbClr val="000000"/>
              </a:solidFill>
              <a:highlight>
                <a:srgbClr val="FFFFFF"/>
              </a:highlight>
            </a:endParaRPr>
          </a:p>
          <a:p>
            <a:pPr lvl="0" rtl="0">
              <a:lnSpc>
                <a:spcPct val="100000"/>
              </a:lnSpc>
              <a:spcBef>
                <a:spcPts val="0"/>
              </a:spcBef>
              <a:spcAft>
                <a:spcPts val="0"/>
              </a:spcAft>
              <a:buClr>
                <a:schemeClr val="dk2"/>
              </a:buClr>
              <a:buSzPct val="45833"/>
              <a:buFont typeface="Arial"/>
              <a:buNone/>
            </a:pPr>
            <a:r>
              <a:rPr lang="en" sz="2400">
                <a:solidFill>
                  <a:srgbClr val="000000"/>
                </a:solidFill>
                <a:highlight>
                  <a:srgbClr val="FFFFFF"/>
                </a:highlight>
              </a:rPr>
              <a:t>Beacon has been around for over 30 years, in various different buildings, throughout Wayne County</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1" name="Shape 2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Challenges of  Implementing PBIS</a:t>
            </a:r>
          </a:p>
        </p:txBody>
      </p:sp>
      <p:sp>
        <p:nvSpPr>
          <p:cNvPr id="202" name="Shape 202"/>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buNone/>
            </a:pPr>
            <a:r>
              <a:t/>
            </a:r>
            <a:endParaRPr/>
          </a:p>
          <a:p>
            <a:pPr indent="-228600" lvl="0" marL="457200" rtl="0">
              <a:spcBef>
                <a:spcPts val="0"/>
              </a:spcBef>
            </a:pPr>
            <a:r>
              <a:rPr lang="en"/>
              <a:t>Change in Administration midway implementation of PBIS</a:t>
            </a:r>
          </a:p>
          <a:p>
            <a:pPr indent="-228600" lvl="0" marL="457200" rtl="0">
              <a:spcBef>
                <a:spcPts val="0"/>
              </a:spcBef>
            </a:pPr>
            <a:r>
              <a:rPr lang="en"/>
              <a:t>Staff buy in: Concerns- “We already had a system in place (Social Learning), why are we changing it?”   </a:t>
            </a:r>
          </a:p>
          <a:p>
            <a:pPr indent="-228600" lvl="1" marL="914400" rtl="0">
              <a:spcBef>
                <a:spcPts val="0"/>
              </a:spcBef>
            </a:pPr>
            <a:r>
              <a:rPr lang="en"/>
              <a:t> </a:t>
            </a:r>
            <a:r>
              <a:rPr i="1" lang="en" u="sng">
                <a:solidFill>
                  <a:schemeClr val="hlink"/>
                </a:solidFill>
                <a:hlinkClick r:id="rId3"/>
              </a:rPr>
              <a:t>Social Learning + PBIS= Cheat Sheet</a:t>
            </a:r>
          </a:p>
          <a:p>
            <a:pPr indent="-228600" lvl="0" marL="457200" rtl="0">
              <a:spcBef>
                <a:spcPts val="0"/>
              </a:spcBef>
            </a:pPr>
            <a:r>
              <a:rPr lang="en"/>
              <a:t>Lack of training time for </a:t>
            </a:r>
            <a:r>
              <a:rPr b="1" lang="en"/>
              <a:t>all</a:t>
            </a:r>
            <a:r>
              <a:rPr lang="en"/>
              <a:t> staff (New and Older staff)</a:t>
            </a:r>
          </a:p>
          <a:p>
            <a:pPr indent="-228600" lvl="0" marL="457200">
              <a:spcBef>
                <a:spcPts val="0"/>
              </a:spcBef>
            </a:pPr>
            <a:r>
              <a:rPr lang="en"/>
              <a:t>Staff Turnover</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8" name="Shape 2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Contact Information</a:t>
            </a:r>
          </a:p>
        </p:txBody>
      </p:sp>
      <p:sp>
        <p:nvSpPr>
          <p:cNvPr id="209" name="Shape 209"/>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buNone/>
            </a:pPr>
            <a:r>
              <a:rPr lang="en"/>
              <a:t>Kate Ortiz </a:t>
            </a:r>
          </a:p>
          <a:p>
            <a:pPr lvl="0" rtl="0">
              <a:spcBef>
                <a:spcPts val="0"/>
              </a:spcBef>
              <a:buNone/>
            </a:pPr>
            <a:r>
              <a:rPr lang="en" u="sng">
                <a:solidFill>
                  <a:schemeClr val="hlink"/>
                </a:solidFill>
                <a:hlinkClick r:id="rId3"/>
              </a:rPr>
              <a:t>ortizk@sgate.k12.mi.us</a:t>
            </a:r>
          </a:p>
          <a:p>
            <a:pPr lvl="0" rtl="0">
              <a:spcBef>
                <a:spcPts val="0"/>
              </a:spcBef>
              <a:buNone/>
            </a:pPr>
            <a:r>
              <a:rPr lang="en"/>
              <a:t>Deanna Devore</a:t>
            </a:r>
          </a:p>
          <a:p>
            <a:pPr lvl="0" rtl="0">
              <a:spcBef>
                <a:spcPts val="0"/>
              </a:spcBef>
              <a:buNone/>
            </a:pPr>
            <a:r>
              <a:rPr lang="en" u="sng">
                <a:solidFill>
                  <a:schemeClr val="hlink"/>
                </a:solidFill>
                <a:hlinkClick r:id="rId4"/>
              </a:rPr>
              <a:t>devored@sgate.k12.mi.us</a:t>
            </a:r>
          </a:p>
          <a:p>
            <a:pPr lvl="0">
              <a:spcBef>
                <a:spcPts val="0"/>
              </a:spcBef>
              <a:buNone/>
            </a:pPr>
            <a:r>
              <a:rPr lang="en"/>
              <a:t>313-551-2790</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5" name="Shape 21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216" name="Shape 216"/>
          <p:cNvSpPr txBox="1"/>
          <p:nvPr>
            <p:ph idx="1" type="body"/>
          </p:nvPr>
        </p:nvSpPr>
        <p:spPr>
          <a:xfrm>
            <a:off x="311700" y="1234075"/>
            <a:ext cx="8520600" cy="333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3" name="Shape 7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PBIS and Social Learning</a:t>
            </a:r>
          </a:p>
        </p:txBody>
      </p:sp>
      <p:sp>
        <p:nvSpPr>
          <p:cNvPr id="74" name="Shape 74"/>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lnSpc>
                <a:spcPct val="100000"/>
              </a:lnSpc>
              <a:spcBef>
                <a:spcPts val="0"/>
              </a:spcBef>
              <a:spcAft>
                <a:spcPts val="0"/>
              </a:spcAft>
              <a:buClr>
                <a:schemeClr val="dk2"/>
              </a:buClr>
              <a:buSzPct val="45833"/>
              <a:buFont typeface="Arial"/>
              <a:buNone/>
            </a:pPr>
            <a:r>
              <a:rPr lang="en" sz="2400"/>
              <a:t>Beacon’s school-wide Positive Behavioral Interventions Support (PBIS) and Social Learning Program is a proactive approach which teaches new behaviors to students based on the values of :</a:t>
            </a:r>
          </a:p>
          <a:p>
            <a:pPr lvl="0" rtl="0">
              <a:lnSpc>
                <a:spcPct val="100000"/>
              </a:lnSpc>
              <a:spcBef>
                <a:spcPts val="0"/>
              </a:spcBef>
              <a:spcAft>
                <a:spcPts val="0"/>
              </a:spcAft>
              <a:buClr>
                <a:schemeClr val="dk2"/>
              </a:buClr>
              <a:buSzPct val="45833"/>
              <a:buFont typeface="Arial"/>
              <a:buNone/>
            </a:pPr>
            <a:r>
              <a:rPr lang="en" sz="2400"/>
              <a:t>-Responsibility for self</a:t>
            </a:r>
          </a:p>
          <a:p>
            <a:pPr lvl="0" rtl="0">
              <a:lnSpc>
                <a:spcPct val="100000"/>
              </a:lnSpc>
              <a:spcBef>
                <a:spcPts val="0"/>
              </a:spcBef>
              <a:spcAft>
                <a:spcPts val="0"/>
              </a:spcAft>
              <a:buClr>
                <a:schemeClr val="dk2"/>
              </a:buClr>
              <a:buSzPct val="45833"/>
              <a:buFont typeface="Arial"/>
              <a:buNone/>
            </a:pPr>
            <a:r>
              <a:rPr lang="en" sz="2400"/>
              <a:t>-Respect for self and others</a:t>
            </a:r>
          </a:p>
          <a:p>
            <a:pPr lvl="0" rtl="0">
              <a:lnSpc>
                <a:spcPct val="100000"/>
              </a:lnSpc>
              <a:spcBef>
                <a:spcPts val="0"/>
              </a:spcBef>
              <a:spcAft>
                <a:spcPts val="0"/>
              </a:spcAft>
              <a:buClr>
                <a:schemeClr val="dk2"/>
              </a:buClr>
              <a:buSzPct val="45833"/>
              <a:buFont typeface="Arial"/>
              <a:buNone/>
            </a:pPr>
            <a:r>
              <a:rPr lang="en" sz="2400"/>
              <a:t>-A safe environment that provides a consistent, predictable and fair school environment for all</a:t>
            </a:r>
          </a:p>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0" name="Shape 8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How the Program Works</a:t>
            </a:r>
          </a:p>
        </p:txBody>
      </p:sp>
      <p:sp>
        <p:nvSpPr>
          <p:cNvPr id="81" name="Shape 81"/>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buNone/>
            </a:pPr>
            <a:r>
              <a:rPr lang="en"/>
              <a:t>The school wide PBIS and Social Learning Program is designed to facilitate the development of responsible  social behavior and to promote a school experience that is rewarding and enriching. The long term goals for all students who participate in the program include:</a:t>
            </a:r>
          </a:p>
          <a:p>
            <a:pPr indent="-228600" lvl="0" marL="457200" rtl="0">
              <a:spcBef>
                <a:spcPts val="0"/>
              </a:spcBef>
              <a:buAutoNum type="arabicPeriod"/>
            </a:pPr>
            <a:r>
              <a:rPr lang="en"/>
              <a:t>To incrementally develop behavioral skills which are consistent with the  expectations of the referring community school</a:t>
            </a:r>
          </a:p>
          <a:p>
            <a:pPr indent="-228600" lvl="0" marL="457200" rtl="0">
              <a:spcBef>
                <a:spcPts val="0"/>
              </a:spcBef>
              <a:buAutoNum type="arabicPeriod"/>
            </a:pPr>
            <a:r>
              <a:rPr lang="en"/>
              <a:t>To incrementally develop behavioral skills which are conducive to learning </a:t>
            </a:r>
          </a:p>
          <a:p>
            <a:pPr indent="-228600" lvl="0" marL="457200">
              <a:spcBef>
                <a:spcPts val="0"/>
              </a:spcBef>
              <a:buAutoNum type="arabicPeriod"/>
            </a:pPr>
            <a:r>
              <a:rPr lang="en"/>
              <a:t>To incrementally generalize the above mentioned skills and behavioral skills to classrooms in the community schools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7" name="Shape 8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Services Provided</a:t>
            </a:r>
          </a:p>
        </p:txBody>
      </p:sp>
      <p:sp>
        <p:nvSpPr>
          <p:cNvPr id="88" name="Shape 88"/>
          <p:cNvSpPr txBox="1"/>
          <p:nvPr>
            <p:ph idx="1" type="body"/>
          </p:nvPr>
        </p:nvSpPr>
        <p:spPr>
          <a:xfrm>
            <a:off x="311700" y="1234075"/>
            <a:ext cx="8520600" cy="3334800"/>
          </a:xfrm>
          <a:prstGeom prst="rect">
            <a:avLst/>
          </a:prstGeom>
        </p:spPr>
        <p:txBody>
          <a:bodyPr anchorCtr="0" anchor="t" bIns="91425" lIns="91425" rIns="91425" tIns="91425">
            <a:noAutofit/>
          </a:bodyPr>
          <a:lstStyle/>
          <a:p>
            <a:pPr lvl="0" rtl="0">
              <a:spcBef>
                <a:spcPts val="0"/>
              </a:spcBef>
              <a:buNone/>
            </a:pPr>
            <a:r>
              <a:rPr lang="en"/>
              <a:t>-A five step Social Learning Program provides a positive framework for presentation of school expectations and individual behavioral goals</a:t>
            </a:r>
          </a:p>
          <a:p>
            <a:pPr lvl="0" rtl="0">
              <a:spcBef>
                <a:spcPts val="0"/>
              </a:spcBef>
              <a:buNone/>
            </a:pPr>
            <a:r>
              <a:rPr lang="en"/>
              <a:t>-Weekly Individual Counseling sessions provide students with the opportunity to develop a positive relationship with an adult in the program. Students learn to set realistic goals and evaluate them, as well as develop social, problem solving and decision making skills</a:t>
            </a:r>
          </a:p>
          <a:p>
            <a:pPr lvl="0">
              <a:spcBef>
                <a:spcPts val="0"/>
              </a:spcBef>
              <a:buNone/>
            </a:pPr>
            <a:r>
              <a:rPr lang="en"/>
              <a:t>-Students meet daily in small Affective Groups to discuss concerns, develop age-appropriate relationships, learn social skills and proactive various problem-solving and decision making strategies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4" name="Shape 94"/>
          <p:cNvSpPr txBox="1"/>
          <p:nvPr>
            <p:ph type="title"/>
          </p:nvPr>
        </p:nvSpPr>
        <p:spPr>
          <a:xfrm>
            <a:off x="311700" y="403825"/>
            <a:ext cx="8520600" cy="572700"/>
          </a:xfrm>
          <a:prstGeom prst="rect">
            <a:avLst/>
          </a:prstGeom>
        </p:spPr>
        <p:txBody>
          <a:bodyPr anchorCtr="0" anchor="t" bIns="91425" lIns="91425" rIns="91425" tIns="91425">
            <a:noAutofit/>
          </a:bodyPr>
          <a:lstStyle/>
          <a:p>
            <a:pPr lvl="0">
              <a:spcBef>
                <a:spcPts val="0"/>
              </a:spcBef>
              <a:buNone/>
            </a:pPr>
            <a:r>
              <a:rPr lang="en"/>
              <a:t>Who can attend Beacon Day Treatment?</a:t>
            </a:r>
          </a:p>
        </p:txBody>
      </p:sp>
      <p:sp>
        <p:nvSpPr>
          <p:cNvPr id="95" name="Shape 95"/>
          <p:cNvSpPr txBox="1"/>
          <p:nvPr>
            <p:ph idx="1" type="body"/>
          </p:nvPr>
        </p:nvSpPr>
        <p:spPr>
          <a:xfrm>
            <a:off x="311700" y="1168875"/>
            <a:ext cx="8520600" cy="3334800"/>
          </a:xfrm>
          <a:prstGeom prst="rect">
            <a:avLst/>
          </a:prstGeom>
        </p:spPr>
        <p:txBody>
          <a:bodyPr anchorCtr="0" anchor="t" bIns="91425" lIns="91425" rIns="91425" tIns="91425">
            <a:noAutofit/>
          </a:bodyPr>
          <a:lstStyle/>
          <a:p>
            <a:pPr lvl="0" rtl="0">
              <a:spcBef>
                <a:spcPts val="0"/>
              </a:spcBef>
              <a:buNone/>
            </a:pPr>
            <a:r>
              <a:rPr b="1" lang="en"/>
              <a:t>List of districts we provide services for: </a:t>
            </a:r>
          </a:p>
          <a:p>
            <a:pPr lvl="0" rtl="0">
              <a:spcBef>
                <a:spcPts val="0"/>
              </a:spcBef>
              <a:buNone/>
            </a:pPr>
            <a:r>
              <a:rPr lang="en" sz="1400"/>
              <a:t>Allen Park                        	Huron			Southgate			Wyandotte</a:t>
            </a:r>
          </a:p>
          <a:p>
            <a:pPr lvl="0" rtl="0">
              <a:spcBef>
                <a:spcPts val="0"/>
              </a:spcBef>
              <a:buNone/>
            </a:pPr>
            <a:r>
              <a:rPr lang="en" sz="1400"/>
              <a:t>Dearborn				Lincoln Park		Taylor			Woodhaven</a:t>
            </a:r>
          </a:p>
          <a:p>
            <a:pPr lvl="0" rtl="0">
              <a:spcBef>
                <a:spcPts val="0"/>
              </a:spcBef>
              <a:buNone/>
            </a:pPr>
            <a:r>
              <a:rPr lang="en" sz="1400"/>
              <a:t>Dearborn Heights #7		Melvindale			Trenton			Grosse Ile</a:t>
            </a:r>
          </a:p>
          <a:p>
            <a:pPr lvl="0" rtl="0">
              <a:spcBef>
                <a:spcPts val="0"/>
              </a:spcBef>
              <a:buNone/>
            </a:pPr>
            <a:r>
              <a:rPr lang="en" sz="1400"/>
              <a:t>Ecorse				River Rouge		Van Buren                     	Romulus	</a:t>
            </a:r>
          </a:p>
          <a:p>
            <a:pPr lvl="0" rtl="0">
              <a:spcBef>
                <a:spcPts val="0"/>
              </a:spcBef>
              <a:buNone/>
            </a:pPr>
            <a:r>
              <a:rPr lang="en" sz="1400"/>
              <a:t>Gibraltar				Riverview			Westwood   		6 other Academies</a:t>
            </a:r>
          </a:p>
          <a:p>
            <a:pPr lvl="0" rtl="0">
              <a:spcBef>
                <a:spcPts val="0"/>
              </a:spcBef>
              <a:buNone/>
            </a:pPr>
            <a:r>
              <a:rPr lang="en" sz="1400"/>
              <a:t>Flat Rock					</a:t>
            </a:r>
          </a:p>
          <a:p>
            <a:pPr indent="457200" lvl="0" marL="914400" rtl="0">
              <a:spcBef>
                <a:spcPts val="0"/>
              </a:spcBef>
              <a:buNone/>
            </a:pPr>
            <a:r>
              <a:rPr lang="en" sz="1400"/>
              <a:t>     **</a:t>
            </a:r>
            <a:r>
              <a:rPr i="1" lang="en" sz="1400"/>
              <a:t>Transportation provided by Community School District**</a:t>
            </a:r>
          </a:p>
          <a:p>
            <a:pPr lvl="0">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Demographics by Grade Level</a:t>
            </a:r>
          </a:p>
        </p:txBody>
      </p:sp>
      <p:pic>
        <p:nvPicPr>
          <p:cNvPr id="102" name="Shape 102"/>
          <p:cNvPicPr preferRelativeResize="0"/>
          <p:nvPr/>
        </p:nvPicPr>
        <p:blipFill>
          <a:blip r:embed="rId3">
            <a:alphaModFix/>
          </a:blip>
          <a:stretch>
            <a:fillRect/>
          </a:stretch>
        </p:blipFill>
        <p:spPr>
          <a:xfrm>
            <a:off x="829425" y="1017725"/>
            <a:ext cx="7476949" cy="39763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8" name="Shape 1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Demographics by Ethnicity</a:t>
            </a:r>
          </a:p>
        </p:txBody>
      </p:sp>
      <p:pic>
        <p:nvPicPr>
          <p:cNvPr id="109" name="Shape 109"/>
          <p:cNvPicPr preferRelativeResize="0"/>
          <p:nvPr/>
        </p:nvPicPr>
        <p:blipFill>
          <a:blip r:embed="rId3">
            <a:alphaModFix/>
          </a:blip>
          <a:stretch>
            <a:fillRect/>
          </a:stretch>
        </p:blipFill>
        <p:spPr>
          <a:xfrm>
            <a:off x="437325" y="1075775"/>
            <a:ext cx="7508650" cy="39933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p:nvPr/>
        </p:nvSpPr>
        <p:spPr>
          <a:xfrm>
            <a:off x="65200" y="57050"/>
            <a:ext cx="9005400" cy="5004000"/>
          </a:xfrm>
          <a:prstGeom prst="rect">
            <a:avLst/>
          </a:prstGeom>
          <a:solidFill>
            <a:srgbClr val="FFFFFF"/>
          </a:solidFill>
          <a:ln cap="flat" cmpd="sng" w="28575">
            <a:solidFill>
              <a:schemeClr val="dk2"/>
            </a:solidFill>
            <a:prstDash val="dot"/>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5" name="Shape 115"/>
          <p:cNvPicPr preferRelativeResize="0"/>
          <p:nvPr/>
        </p:nvPicPr>
        <p:blipFill>
          <a:blip r:embed="rId3">
            <a:alphaModFix/>
          </a:blip>
          <a:stretch>
            <a:fillRect/>
          </a:stretch>
        </p:blipFill>
        <p:spPr>
          <a:xfrm>
            <a:off x="211925" y="1062650"/>
            <a:ext cx="4934624" cy="3889650"/>
          </a:xfrm>
          <a:prstGeom prst="rect">
            <a:avLst/>
          </a:prstGeom>
          <a:noFill/>
          <a:ln>
            <a:noFill/>
          </a:ln>
        </p:spPr>
      </p:pic>
      <p:sp>
        <p:nvSpPr>
          <p:cNvPr id="116" name="Shape 11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Enrollment Trends by Gender</a:t>
            </a:r>
          </a:p>
        </p:txBody>
      </p:sp>
      <p:sp>
        <p:nvSpPr>
          <p:cNvPr id="117" name="Shape 117"/>
          <p:cNvSpPr/>
          <p:nvPr/>
        </p:nvSpPr>
        <p:spPr>
          <a:xfrm>
            <a:off x="5283625" y="2242050"/>
            <a:ext cx="3594000" cy="2085900"/>
          </a:xfrm>
          <a:prstGeom prst="rect">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8" name="Shape 118"/>
          <p:cNvPicPr preferRelativeResize="0"/>
          <p:nvPr/>
        </p:nvPicPr>
        <p:blipFill rotWithShape="1">
          <a:blip r:embed="rId4">
            <a:alphaModFix/>
          </a:blip>
          <a:srcRect b="-4960" l="-11789" r="1401" t="4960"/>
          <a:stretch/>
        </p:blipFill>
        <p:spPr>
          <a:xfrm>
            <a:off x="4903823" y="2315712"/>
            <a:ext cx="3928476" cy="201237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